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383" r:id="rId19"/>
    <p:sldId id="273" r:id="rId20"/>
    <p:sldId id="274" r:id="rId21"/>
    <p:sldId id="275" r:id="rId22"/>
    <p:sldId id="277" r:id="rId23"/>
    <p:sldId id="278" r:id="rId24"/>
    <p:sldId id="279" r:id="rId25"/>
    <p:sldId id="276"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2" r:id="rId58"/>
    <p:sldId id="313" r:id="rId59"/>
    <p:sldId id="314"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4" r:id="rId106"/>
    <p:sldId id="365" r:id="rId107"/>
    <p:sldId id="366" r:id="rId108"/>
    <p:sldId id="367" r:id="rId109"/>
    <p:sldId id="368" r:id="rId110"/>
    <p:sldId id="369" r:id="rId111"/>
    <p:sldId id="370" r:id="rId112"/>
    <p:sldId id="371" r:id="rId113"/>
    <p:sldId id="372" r:id="rId114"/>
    <p:sldId id="373" r:id="rId115"/>
    <p:sldId id="374" r:id="rId116"/>
    <p:sldId id="375" r:id="rId117"/>
    <p:sldId id="376" r:id="rId118"/>
    <p:sldId id="377" r:id="rId119"/>
    <p:sldId id="378" r:id="rId120"/>
    <p:sldId id="379" r:id="rId121"/>
    <p:sldId id="380" r:id="rId122"/>
    <p:sldId id="381" r:id="rId123"/>
    <p:sldId id="382" r:id="rId124"/>
  </p:sldIdLst>
  <p:sldSz cx="10693400" cy="7562850"/>
  <p:notesSz cx="10693400" cy="7562850"/>
  <p:defaultTextStyle>
    <a:defPPr>
      <a:defRPr lang="en-US"/>
    </a:defPPr>
    <a:lvl1pPr marL="0" algn="l" defTabSz="914319" rtl="0" eaLnBrk="1" latinLnBrk="0" hangingPunct="1">
      <a:defRPr sz="1800" kern="1200">
        <a:solidFill>
          <a:schemeClr val="tx1"/>
        </a:solidFill>
        <a:latin typeface="+mn-lt"/>
        <a:ea typeface="+mn-ea"/>
        <a:cs typeface="+mn-cs"/>
      </a:defRPr>
    </a:lvl1pPr>
    <a:lvl2pPr marL="457160" algn="l" defTabSz="914319" rtl="0" eaLnBrk="1" latinLnBrk="0" hangingPunct="1">
      <a:defRPr sz="1800" kern="1200">
        <a:solidFill>
          <a:schemeClr val="tx1"/>
        </a:solidFill>
        <a:latin typeface="+mn-lt"/>
        <a:ea typeface="+mn-ea"/>
        <a:cs typeface="+mn-cs"/>
      </a:defRPr>
    </a:lvl2pPr>
    <a:lvl3pPr marL="914319" algn="l" defTabSz="914319" rtl="0" eaLnBrk="1" latinLnBrk="0" hangingPunct="1">
      <a:defRPr sz="1800" kern="1200">
        <a:solidFill>
          <a:schemeClr val="tx1"/>
        </a:solidFill>
        <a:latin typeface="+mn-lt"/>
        <a:ea typeface="+mn-ea"/>
        <a:cs typeface="+mn-cs"/>
      </a:defRPr>
    </a:lvl3pPr>
    <a:lvl4pPr marL="1371478" algn="l" defTabSz="914319" rtl="0" eaLnBrk="1" latinLnBrk="0" hangingPunct="1">
      <a:defRPr sz="1800" kern="1200">
        <a:solidFill>
          <a:schemeClr val="tx1"/>
        </a:solidFill>
        <a:latin typeface="+mn-lt"/>
        <a:ea typeface="+mn-ea"/>
        <a:cs typeface="+mn-cs"/>
      </a:defRPr>
    </a:lvl4pPr>
    <a:lvl5pPr marL="1828637" algn="l" defTabSz="914319" rtl="0" eaLnBrk="1" latinLnBrk="0" hangingPunct="1">
      <a:defRPr sz="1800" kern="1200">
        <a:solidFill>
          <a:schemeClr val="tx1"/>
        </a:solidFill>
        <a:latin typeface="+mn-lt"/>
        <a:ea typeface="+mn-ea"/>
        <a:cs typeface="+mn-cs"/>
      </a:defRPr>
    </a:lvl5pPr>
    <a:lvl6pPr marL="2285797" algn="l" defTabSz="914319" rtl="0" eaLnBrk="1" latinLnBrk="0" hangingPunct="1">
      <a:defRPr sz="1800" kern="1200">
        <a:solidFill>
          <a:schemeClr val="tx1"/>
        </a:solidFill>
        <a:latin typeface="+mn-lt"/>
        <a:ea typeface="+mn-ea"/>
        <a:cs typeface="+mn-cs"/>
      </a:defRPr>
    </a:lvl6pPr>
    <a:lvl7pPr marL="2742957" algn="l" defTabSz="914319" rtl="0" eaLnBrk="1" latinLnBrk="0" hangingPunct="1">
      <a:defRPr sz="1800" kern="1200">
        <a:solidFill>
          <a:schemeClr val="tx1"/>
        </a:solidFill>
        <a:latin typeface="+mn-lt"/>
        <a:ea typeface="+mn-ea"/>
        <a:cs typeface="+mn-cs"/>
      </a:defRPr>
    </a:lvl7pPr>
    <a:lvl8pPr marL="3200116" algn="l" defTabSz="914319" rtl="0" eaLnBrk="1" latinLnBrk="0" hangingPunct="1">
      <a:defRPr sz="1800" kern="1200">
        <a:solidFill>
          <a:schemeClr val="tx1"/>
        </a:solidFill>
        <a:latin typeface="+mn-lt"/>
        <a:ea typeface="+mn-ea"/>
        <a:cs typeface="+mn-cs"/>
      </a:defRPr>
    </a:lvl8pPr>
    <a:lvl9pPr marL="3657275" algn="l" defTabSz="91431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46" autoAdjust="0"/>
    <p:restoredTop sz="94778" autoAdjust="0"/>
  </p:normalViewPr>
  <p:slideViewPr>
    <p:cSldViewPr>
      <p:cViewPr varScale="1">
        <p:scale>
          <a:sx n="58" d="100"/>
          <a:sy n="58" d="100"/>
        </p:scale>
        <p:origin x="1494"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tableStyles" Target="tableStyle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633913" cy="377825"/>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6057900" y="0"/>
            <a:ext cx="4632325" cy="377825"/>
          </a:xfrm>
          <a:prstGeom prst="rect">
            <a:avLst/>
          </a:prstGeom>
        </p:spPr>
        <p:txBody>
          <a:bodyPr vert="horz" lIns="91440" tIns="45720" rIns="91440" bIns="45720" rtlCol="0"/>
          <a:lstStyle>
            <a:lvl1pPr algn="r">
              <a:defRPr sz="1200"/>
            </a:lvl1pPr>
          </a:lstStyle>
          <a:p>
            <a:fld id="{449C9614-4D79-4C28-9043-806EC765ED17}" type="datetimeFigureOut">
              <a:rPr lang="en-IN"/>
              <a:t>07-10-2024</a:t>
            </a:fld>
            <a:endParaRPr lang="en-IN"/>
          </a:p>
        </p:txBody>
      </p:sp>
      <p:sp>
        <p:nvSpPr>
          <p:cNvPr id="4" name="Slide Image Placeholder 3"/>
          <p:cNvSpPr>
            <a:spLocks noGrp="1" noRot="1" noChangeAspect="1"/>
          </p:cNvSpPr>
          <p:nvPr>
            <p:ph type="sldImg" idx="2"/>
          </p:nvPr>
        </p:nvSpPr>
        <p:spPr>
          <a:xfrm>
            <a:off x="3341688" y="566738"/>
            <a:ext cx="4010025" cy="2836862"/>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1069975" y="3592513"/>
            <a:ext cx="8553450" cy="34036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7183438"/>
            <a:ext cx="4633913" cy="377825"/>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6057900" y="7183438"/>
            <a:ext cx="4632325" cy="377825"/>
          </a:xfrm>
          <a:prstGeom prst="rect">
            <a:avLst/>
          </a:prstGeom>
        </p:spPr>
        <p:txBody>
          <a:bodyPr vert="horz" lIns="91440" tIns="45720" rIns="91440" bIns="45720" rtlCol="0" anchor="b"/>
          <a:lstStyle>
            <a:lvl1pPr algn="r">
              <a:defRPr sz="1200"/>
            </a:lvl1pPr>
          </a:lstStyle>
          <a:p>
            <a:fld id="{32E7D150-23E2-4FFF-A990-055916457EDC}" type="slidenum">
              <a:rPr lang="en-IN"/>
              <a:t>‹#›</a:t>
            </a:fld>
            <a:endParaRPr lang="en-IN"/>
          </a:p>
        </p:txBody>
      </p:sp>
    </p:spTree>
    <p:extLst>
      <p:ext uri="{BB962C8B-B14F-4D97-AF65-F5344CB8AC3E}">
        <p14:creationId xmlns:p14="http://schemas.microsoft.com/office/powerpoint/2010/main" val="3877888857"/>
      </p:ext>
    </p:extLst>
  </p:cSld>
  <p:clrMap bg1="lt1" tx1="dk1" bg2="lt2" tx2="dk2" accent1="accent1" accent2="accent2" accent3="accent3" accent4="accent4" accent5="accent5" accent6="accent6" hlink="hlink" folHlink="folHlink"/>
  <p:notesStyle>
    <a:lvl1pPr marL="0" algn="l" defTabSz="914319" rtl="0" eaLnBrk="1" latinLnBrk="0" hangingPunct="1">
      <a:defRPr sz="1300" kern="1200">
        <a:solidFill>
          <a:schemeClr val="tx1"/>
        </a:solidFill>
        <a:latin typeface="+mn-lt"/>
        <a:ea typeface="+mn-ea"/>
        <a:cs typeface="+mn-cs"/>
      </a:defRPr>
    </a:lvl1pPr>
    <a:lvl2pPr marL="457160" algn="l" defTabSz="914319" rtl="0" eaLnBrk="1" latinLnBrk="0" hangingPunct="1">
      <a:defRPr sz="1300" kern="1200">
        <a:solidFill>
          <a:schemeClr val="tx1"/>
        </a:solidFill>
        <a:latin typeface="+mn-lt"/>
        <a:ea typeface="+mn-ea"/>
        <a:cs typeface="+mn-cs"/>
      </a:defRPr>
    </a:lvl2pPr>
    <a:lvl3pPr marL="914319" algn="l" defTabSz="914319" rtl="0" eaLnBrk="1" latinLnBrk="0" hangingPunct="1">
      <a:defRPr sz="1300" kern="1200">
        <a:solidFill>
          <a:schemeClr val="tx1"/>
        </a:solidFill>
        <a:latin typeface="+mn-lt"/>
        <a:ea typeface="+mn-ea"/>
        <a:cs typeface="+mn-cs"/>
      </a:defRPr>
    </a:lvl3pPr>
    <a:lvl4pPr marL="1371478" algn="l" defTabSz="914319" rtl="0" eaLnBrk="1" latinLnBrk="0" hangingPunct="1">
      <a:defRPr sz="1300" kern="1200">
        <a:solidFill>
          <a:schemeClr val="tx1"/>
        </a:solidFill>
        <a:latin typeface="+mn-lt"/>
        <a:ea typeface="+mn-ea"/>
        <a:cs typeface="+mn-cs"/>
      </a:defRPr>
    </a:lvl4pPr>
    <a:lvl5pPr marL="1828637" algn="l" defTabSz="914319" rtl="0" eaLnBrk="1" latinLnBrk="0" hangingPunct="1">
      <a:defRPr sz="1300" kern="1200">
        <a:solidFill>
          <a:schemeClr val="tx1"/>
        </a:solidFill>
        <a:latin typeface="+mn-lt"/>
        <a:ea typeface="+mn-ea"/>
        <a:cs typeface="+mn-cs"/>
      </a:defRPr>
    </a:lvl5pPr>
    <a:lvl6pPr marL="2285797" algn="l" defTabSz="914319" rtl="0" eaLnBrk="1" latinLnBrk="0" hangingPunct="1">
      <a:defRPr sz="1300" kern="1200">
        <a:solidFill>
          <a:schemeClr val="tx1"/>
        </a:solidFill>
        <a:latin typeface="+mn-lt"/>
        <a:ea typeface="+mn-ea"/>
        <a:cs typeface="+mn-cs"/>
      </a:defRPr>
    </a:lvl6pPr>
    <a:lvl7pPr marL="2742957" algn="l" defTabSz="914319" rtl="0" eaLnBrk="1" latinLnBrk="0" hangingPunct="1">
      <a:defRPr sz="1300" kern="1200">
        <a:solidFill>
          <a:schemeClr val="tx1"/>
        </a:solidFill>
        <a:latin typeface="+mn-lt"/>
        <a:ea typeface="+mn-ea"/>
        <a:cs typeface="+mn-cs"/>
      </a:defRPr>
    </a:lvl7pPr>
    <a:lvl8pPr marL="3200116" algn="l" defTabSz="914319" rtl="0" eaLnBrk="1" latinLnBrk="0" hangingPunct="1">
      <a:defRPr sz="1300" kern="1200">
        <a:solidFill>
          <a:schemeClr val="tx1"/>
        </a:solidFill>
        <a:latin typeface="+mn-lt"/>
        <a:ea typeface="+mn-ea"/>
        <a:cs typeface="+mn-cs"/>
      </a:defRPr>
    </a:lvl8pPr>
    <a:lvl9pPr marL="3657275" algn="l" defTabSz="91431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2E7D150-23E2-4FFF-A990-055916457EDC}" type="slidenum">
              <a:rPr lang="en-IN"/>
              <a:t>6</a:t>
            </a:fld>
            <a:endParaRPr lang="en-IN"/>
          </a:p>
        </p:txBody>
      </p:sp>
    </p:spTree>
    <p:extLst>
      <p:ext uri="{BB962C8B-B14F-4D97-AF65-F5344CB8AC3E}">
        <p14:creationId xmlns:p14="http://schemas.microsoft.com/office/powerpoint/2010/main" val="4157340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2E7D150-23E2-4FFF-A990-055916457EDC}" type="slidenum">
              <a:rPr lang="en-IN"/>
              <a:t>7</a:t>
            </a:fld>
            <a:endParaRPr lang="en-IN"/>
          </a:p>
        </p:txBody>
      </p:sp>
    </p:spTree>
    <p:extLst>
      <p:ext uri="{BB962C8B-B14F-4D97-AF65-F5344CB8AC3E}">
        <p14:creationId xmlns:p14="http://schemas.microsoft.com/office/powerpoint/2010/main" val="4157340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marL="12699">
              <a:lnSpc>
                <a:spcPts val="3364"/>
              </a:lnSpc>
            </a:pPr>
            <a:endParaRPr lang="en-IN" spc="-50" dirty="0"/>
          </a:p>
        </p:txBody>
      </p:sp>
      <p:sp>
        <p:nvSpPr>
          <p:cNvPr id="5" name="Footer Placeholder 4"/>
          <p:cNvSpPr>
            <a:spLocks noGrp="1"/>
          </p:cNvSpPr>
          <p:nvPr>
            <p:ph type="ftr" sz="quarter" idx="11"/>
          </p:nvPr>
        </p:nvSpPr>
        <p:spPr/>
        <p:txBody>
          <a:bodyPr/>
          <a:lstStyle/>
          <a:p>
            <a:pPr marL="12699">
              <a:spcBef>
                <a:spcPts val="21"/>
              </a:spcBef>
            </a:pPr>
            <a:endParaRPr lang="en-IN" spc="-145" dirty="0"/>
          </a:p>
        </p:txBody>
      </p:sp>
      <p:sp>
        <p:nvSpPr>
          <p:cNvPr id="6" name="Slide Number Placeholder 5"/>
          <p:cNvSpPr>
            <a:spLocks noGrp="1"/>
          </p:cNvSpPr>
          <p:nvPr>
            <p:ph type="sldNum" sz="quarter" idx="12"/>
          </p:nvPr>
        </p:nvSpPr>
        <p:spPr/>
        <p:txBody>
          <a:bodyPr/>
          <a:lstStyle/>
          <a:p>
            <a:pPr marL="38097">
              <a:spcBef>
                <a:spcPts val="105"/>
              </a:spcBef>
            </a:pPr>
            <a:fld id="{81D60167-4931-47E6-BA6A-407CBD079E47}" type="slidenum">
              <a:rPr lang="en-IN"/>
              <a:pPr marL="38097">
                <a:spcBef>
                  <a:spcPts val="105"/>
                </a:spcBef>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6326908" y="4201584"/>
            <a:ext cx="4366494" cy="100449"/>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24" name="Rectangle 23"/>
          <p:cNvSpPr/>
          <p:nvPr/>
        </p:nvSpPr>
        <p:spPr>
          <a:xfrm flipV="1">
            <a:off x="6326929" y="4297536"/>
            <a:ext cx="4366473" cy="21176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25" name="Rectangle 24"/>
          <p:cNvSpPr/>
          <p:nvPr/>
        </p:nvSpPr>
        <p:spPr>
          <a:xfrm flipV="1">
            <a:off x="6326929" y="4538115"/>
            <a:ext cx="4366473" cy="1008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26" name="Rectangle 25"/>
          <p:cNvSpPr/>
          <p:nvPr/>
        </p:nvSpPr>
        <p:spPr>
          <a:xfrm flipV="1">
            <a:off x="6326928" y="4592411"/>
            <a:ext cx="2299081" cy="2016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27" name="Rectangle 26"/>
          <p:cNvSpPr/>
          <p:nvPr/>
        </p:nvSpPr>
        <p:spPr>
          <a:xfrm flipV="1">
            <a:off x="6326928" y="4631195"/>
            <a:ext cx="2299081" cy="1008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useBgFill="1">
        <p:nvSpPr>
          <p:cNvPr id="30" name="Rounded Rectangle 29"/>
          <p:cNvSpPr/>
          <p:nvPr/>
        </p:nvSpPr>
        <p:spPr bwMode="white">
          <a:xfrm>
            <a:off x="6326928" y="4369647"/>
            <a:ext cx="3582289" cy="30251"/>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useBgFill="1">
        <p:nvSpPr>
          <p:cNvPr id="31" name="Rounded Rectangle 30"/>
          <p:cNvSpPr/>
          <p:nvPr/>
        </p:nvSpPr>
        <p:spPr bwMode="white">
          <a:xfrm>
            <a:off x="8626415" y="4478362"/>
            <a:ext cx="1871345" cy="4033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7" name="Rectangle 6"/>
          <p:cNvSpPr/>
          <p:nvPr/>
        </p:nvSpPr>
        <p:spPr>
          <a:xfrm>
            <a:off x="1" y="4024766"/>
            <a:ext cx="10693400" cy="26926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10" name="Rectangle 9"/>
          <p:cNvSpPr/>
          <p:nvPr/>
        </p:nvSpPr>
        <p:spPr>
          <a:xfrm>
            <a:off x="1" y="4053290"/>
            <a:ext cx="10693401" cy="15513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11" name="Rectangle 10"/>
          <p:cNvSpPr/>
          <p:nvPr/>
        </p:nvSpPr>
        <p:spPr>
          <a:xfrm flipV="1">
            <a:off x="7500876" y="4017519"/>
            <a:ext cx="3192525" cy="27396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19" name="Rectangle 18"/>
          <p:cNvSpPr/>
          <p:nvPr/>
        </p:nvSpPr>
        <p:spPr>
          <a:xfrm>
            <a:off x="0" y="0"/>
            <a:ext cx="10693400" cy="408215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8" name="Title 7"/>
          <p:cNvSpPr>
            <a:spLocks noGrp="1"/>
          </p:cNvSpPr>
          <p:nvPr>
            <p:ph type="ctrTitle"/>
          </p:nvPr>
        </p:nvSpPr>
        <p:spPr>
          <a:xfrm>
            <a:off x="534670" y="2648748"/>
            <a:ext cx="9891395" cy="1621111"/>
          </a:xfrm>
        </p:spPr>
        <p:txBody>
          <a:bodyPr anchor="b"/>
          <a:lstStyle>
            <a:lvl1pPr>
              <a:defRPr sz="50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534670" y="4300765"/>
            <a:ext cx="5792258" cy="1932728"/>
          </a:xfrm>
        </p:spPr>
        <p:txBody>
          <a:bodyPr/>
          <a:lstStyle>
            <a:lvl1pPr marL="73020" indent="0" algn="l">
              <a:buNone/>
              <a:defRPr sz="2700">
                <a:solidFill>
                  <a:schemeClr val="tx2"/>
                </a:solidFill>
              </a:defRPr>
            </a:lvl1pPr>
            <a:lvl2pPr marL="521574" indent="0" algn="ctr">
              <a:buNone/>
            </a:lvl2pPr>
            <a:lvl3pPr marL="1043148" indent="0" algn="ctr">
              <a:buNone/>
            </a:lvl3pPr>
            <a:lvl4pPr marL="1564721" indent="0" algn="ctr">
              <a:buNone/>
            </a:lvl4pPr>
            <a:lvl5pPr marL="2086295" indent="0" algn="ctr">
              <a:buNone/>
            </a:lvl5pPr>
            <a:lvl6pPr marL="2607869" indent="0" algn="ctr">
              <a:buNone/>
            </a:lvl6pPr>
            <a:lvl7pPr marL="3129443" indent="0" algn="ctr">
              <a:buNone/>
            </a:lvl7pPr>
            <a:lvl8pPr marL="3651016" indent="0" algn="ctr">
              <a:buNone/>
            </a:lvl8pPr>
            <a:lvl9pPr marL="4172590" indent="0" algn="ctr">
              <a:buNone/>
            </a:lvl9pPr>
          </a:lstStyle>
          <a:p>
            <a:r>
              <a:rPr kumimoji="0" lang="en-US"/>
              <a:t>Click to edit Master subtitle style</a:t>
            </a:r>
          </a:p>
        </p:txBody>
      </p:sp>
      <p:sp>
        <p:nvSpPr>
          <p:cNvPr id="28" name="Date Placeholder 27"/>
          <p:cNvSpPr>
            <a:spLocks noGrp="1"/>
          </p:cNvSpPr>
          <p:nvPr>
            <p:ph type="dt" sz="half" idx="10"/>
          </p:nvPr>
        </p:nvSpPr>
        <p:spPr>
          <a:xfrm>
            <a:off x="7841827" y="4638548"/>
            <a:ext cx="1122807" cy="504190"/>
          </a:xfrm>
        </p:spPr>
        <p:txBody>
          <a:bodyPr/>
          <a:lstStyle/>
          <a:p>
            <a:pPr marL="12699">
              <a:lnSpc>
                <a:spcPts val="3364"/>
              </a:lnSpc>
            </a:pPr>
            <a:endParaRPr lang="en-IN" spc="-50" dirty="0"/>
          </a:p>
        </p:txBody>
      </p:sp>
      <p:sp>
        <p:nvSpPr>
          <p:cNvPr id="17" name="Footer Placeholder 16"/>
          <p:cNvSpPr>
            <a:spLocks noGrp="1"/>
          </p:cNvSpPr>
          <p:nvPr>
            <p:ph type="ftr" sz="quarter" idx="11"/>
          </p:nvPr>
        </p:nvSpPr>
        <p:spPr>
          <a:xfrm>
            <a:off x="6326929" y="4637498"/>
            <a:ext cx="1514898" cy="504190"/>
          </a:xfrm>
        </p:spPr>
        <p:txBody>
          <a:bodyPr/>
          <a:lstStyle/>
          <a:p>
            <a:pPr marL="12699">
              <a:spcBef>
                <a:spcPts val="21"/>
              </a:spcBef>
            </a:pPr>
            <a:endParaRPr lang="en-IN" spc="-145" dirty="0"/>
          </a:p>
        </p:txBody>
      </p:sp>
      <p:sp>
        <p:nvSpPr>
          <p:cNvPr id="29" name="Slide Number Placeholder 28"/>
          <p:cNvSpPr>
            <a:spLocks noGrp="1"/>
          </p:cNvSpPr>
          <p:nvPr>
            <p:ph type="sldNum" sz="quarter" idx="12"/>
          </p:nvPr>
        </p:nvSpPr>
        <p:spPr>
          <a:xfrm>
            <a:off x="9729881" y="1253"/>
            <a:ext cx="874408" cy="403352"/>
          </a:xfrm>
        </p:spPr>
        <p:txBody>
          <a:bodyPr/>
          <a:lstStyle>
            <a:lvl1pPr algn="r">
              <a:defRPr sz="2100">
                <a:solidFill>
                  <a:schemeClr val="bg1"/>
                </a:solidFill>
              </a:defRPr>
            </a:lvl1pPr>
          </a:lstStyle>
          <a:p>
            <a:pPr marL="38097">
              <a:spcBef>
                <a:spcPts val="105"/>
              </a:spcBef>
            </a:pPr>
            <a:fld id="{81D60167-4931-47E6-BA6A-407CBD079E47}" type="slidenum">
              <a:rPr lang="en-IN"/>
              <a:pPr marL="38097">
                <a:spcBef>
                  <a:spcPts val="105"/>
                </a:spcBef>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4670" y="1260475"/>
            <a:ext cx="9624060" cy="1179805"/>
          </a:xfrm>
        </p:spPr>
        <p:txBody>
          <a:bodyPr anchor="ctr"/>
          <a:lstStyle>
            <a:lvl1pPr>
              <a:defRPr sz="46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7699248" y="675615"/>
            <a:ext cx="1119467" cy="504190"/>
          </a:xfrm>
        </p:spPr>
        <p:txBody>
          <a:bodyPr/>
          <a:lstStyle/>
          <a:p>
            <a:pPr marL="12699">
              <a:lnSpc>
                <a:spcPts val="3364"/>
              </a:lnSpc>
            </a:pPr>
            <a:endParaRPr lang="en-IN" spc="-50" dirty="0"/>
          </a:p>
        </p:txBody>
      </p:sp>
      <p:sp>
        <p:nvSpPr>
          <p:cNvPr id="4" name="Footer Placeholder 3"/>
          <p:cNvSpPr>
            <a:spLocks noGrp="1"/>
          </p:cNvSpPr>
          <p:nvPr>
            <p:ph type="ftr" sz="quarter" idx="11"/>
          </p:nvPr>
        </p:nvSpPr>
        <p:spPr>
          <a:xfrm>
            <a:off x="6148705" y="675615"/>
            <a:ext cx="1550543" cy="504190"/>
          </a:xfrm>
        </p:spPr>
        <p:txBody>
          <a:bodyPr/>
          <a:lstStyle/>
          <a:p>
            <a:pPr marL="12699">
              <a:spcBef>
                <a:spcPts val="21"/>
              </a:spcBef>
            </a:pPr>
            <a:endParaRPr lang="en-IN" spc="-145" dirty="0"/>
          </a:p>
        </p:txBody>
      </p:sp>
      <p:sp>
        <p:nvSpPr>
          <p:cNvPr id="5" name="Slide Number Placeholder 4"/>
          <p:cNvSpPr>
            <a:spLocks noGrp="1"/>
          </p:cNvSpPr>
          <p:nvPr>
            <p:ph type="sldNum" sz="quarter" idx="12"/>
          </p:nvPr>
        </p:nvSpPr>
        <p:spPr>
          <a:xfrm>
            <a:off x="9559899" y="2506"/>
            <a:ext cx="891117" cy="403352"/>
          </a:xfrm>
        </p:spPr>
        <p:txBody>
          <a:bodyPr/>
          <a:lstStyle/>
          <a:p>
            <a:pPr marL="38097">
              <a:spcBef>
                <a:spcPts val="105"/>
              </a:spcBef>
            </a:pPr>
            <a:fld id="{81D60167-4931-47E6-BA6A-407CBD079E47}" type="slidenum">
              <a:rPr lang="en-IN"/>
              <a:pPr marL="38097">
                <a:spcBef>
                  <a:spcPts val="105"/>
                </a:spcBef>
              </a:pPr>
              <a:t>‹#›</a:t>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404519"/>
            <a:ext cx="10693400" cy="93082"/>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29" name="Rectangle 28"/>
          <p:cNvSpPr/>
          <p:nvPr/>
        </p:nvSpPr>
        <p:spPr>
          <a:xfrm>
            <a:off x="0" y="0"/>
            <a:ext cx="10693400" cy="342592"/>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30" name="Rectangle 29"/>
          <p:cNvSpPr/>
          <p:nvPr/>
        </p:nvSpPr>
        <p:spPr>
          <a:xfrm>
            <a:off x="1" y="339961"/>
            <a:ext cx="10693401" cy="100839"/>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31" name="Rectangle 30"/>
          <p:cNvSpPr/>
          <p:nvPr/>
        </p:nvSpPr>
        <p:spPr>
          <a:xfrm flipV="1">
            <a:off x="6326908" y="397272"/>
            <a:ext cx="4366494" cy="100449"/>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32" name="Rectangle 31"/>
          <p:cNvSpPr/>
          <p:nvPr/>
        </p:nvSpPr>
        <p:spPr>
          <a:xfrm flipV="1">
            <a:off x="6326929" y="485346"/>
            <a:ext cx="4366473" cy="198539"/>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useBgFill="1">
        <p:nvSpPr>
          <p:cNvPr id="33" name="Rounded Rectangle 32"/>
          <p:cNvSpPr/>
          <p:nvPr/>
        </p:nvSpPr>
        <p:spPr bwMode="white">
          <a:xfrm>
            <a:off x="6323583" y="548637"/>
            <a:ext cx="3582289" cy="30251"/>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useBgFill="1">
        <p:nvSpPr>
          <p:cNvPr id="34" name="Rounded Rectangle 33"/>
          <p:cNvSpPr/>
          <p:nvPr/>
        </p:nvSpPr>
        <p:spPr bwMode="white">
          <a:xfrm>
            <a:off x="8623069" y="649473"/>
            <a:ext cx="1871345" cy="4033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35" name="Rectangle 34"/>
          <p:cNvSpPr/>
          <p:nvPr/>
        </p:nvSpPr>
        <p:spPr bwMode="invGray">
          <a:xfrm>
            <a:off x="10624363" y="-2206"/>
            <a:ext cx="67390" cy="6856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36" name="Rectangle 35"/>
          <p:cNvSpPr/>
          <p:nvPr/>
        </p:nvSpPr>
        <p:spPr bwMode="invGray">
          <a:xfrm>
            <a:off x="10577018" y="-2206"/>
            <a:ext cx="32080" cy="6856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37" name="Rectangle 36"/>
          <p:cNvSpPr/>
          <p:nvPr/>
        </p:nvSpPr>
        <p:spPr bwMode="invGray">
          <a:xfrm>
            <a:off x="10554737" y="-2206"/>
            <a:ext cx="10693" cy="685698"/>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38" name="Rectangle 37"/>
          <p:cNvSpPr/>
          <p:nvPr/>
        </p:nvSpPr>
        <p:spPr bwMode="invGray">
          <a:xfrm>
            <a:off x="10496259" y="-2206"/>
            <a:ext cx="32080" cy="685698"/>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39" name="Rectangle 38"/>
          <p:cNvSpPr/>
          <p:nvPr/>
        </p:nvSpPr>
        <p:spPr bwMode="invGray">
          <a:xfrm>
            <a:off x="10426389" y="419"/>
            <a:ext cx="64160" cy="64536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40" name="Rectangle 39"/>
          <p:cNvSpPr/>
          <p:nvPr/>
        </p:nvSpPr>
        <p:spPr bwMode="invGray">
          <a:xfrm>
            <a:off x="10377036" y="419"/>
            <a:ext cx="10693" cy="64536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dirty="0"/>
          </a:p>
        </p:txBody>
      </p:sp>
      <p:sp>
        <p:nvSpPr>
          <p:cNvPr id="22" name="Title Placeholder 21"/>
          <p:cNvSpPr>
            <a:spLocks noGrp="1"/>
          </p:cNvSpPr>
          <p:nvPr>
            <p:ph type="title"/>
          </p:nvPr>
        </p:nvSpPr>
        <p:spPr>
          <a:xfrm>
            <a:off x="534670" y="1260475"/>
            <a:ext cx="9624060" cy="1176443"/>
          </a:xfrm>
          <a:prstGeom prst="rect">
            <a:avLst/>
          </a:prstGeom>
        </p:spPr>
        <p:txBody>
          <a:bodyPr vert="horz" lIns="104315" tIns="52157" rIns="104315" bIns="52157" anchor="ctr">
            <a:normAutofit/>
          </a:bodyPr>
          <a:lstStyle/>
          <a:p>
            <a:r>
              <a:rPr kumimoji="0" lang="en-US"/>
              <a:t>Click to edit Master title style</a:t>
            </a:r>
          </a:p>
        </p:txBody>
      </p:sp>
      <p:sp>
        <p:nvSpPr>
          <p:cNvPr id="13" name="Text Placeholder 12"/>
          <p:cNvSpPr>
            <a:spLocks noGrp="1"/>
          </p:cNvSpPr>
          <p:nvPr>
            <p:ph type="body" idx="1"/>
          </p:nvPr>
        </p:nvSpPr>
        <p:spPr>
          <a:xfrm>
            <a:off x="534670" y="2480615"/>
            <a:ext cx="9624060" cy="4769637"/>
          </a:xfrm>
          <a:prstGeom prst="rect">
            <a:avLst/>
          </a:prstGeom>
        </p:spPr>
        <p:txBody>
          <a:bodyPr vert="horz" lIns="104315" tIns="52157" rIns="104315" bIns="52157">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7702588" y="675615"/>
            <a:ext cx="1119467" cy="504190"/>
          </a:xfrm>
          <a:prstGeom prst="rect">
            <a:avLst/>
          </a:prstGeom>
        </p:spPr>
        <p:txBody>
          <a:bodyPr vert="horz" lIns="104315" tIns="52157" rIns="104315" bIns="52157"/>
          <a:lstStyle>
            <a:lvl1pPr algn="l" eaLnBrk="1" latinLnBrk="0" hangingPunct="1">
              <a:defRPr kumimoji="0" sz="900">
                <a:solidFill>
                  <a:schemeClr val="accent2"/>
                </a:solidFill>
              </a:defRPr>
            </a:lvl1pPr>
          </a:lstStyle>
          <a:p>
            <a:pPr marL="12699">
              <a:lnSpc>
                <a:spcPts val="3364"/>
              </a:lnSpc>
            </a:pPr>
            <a:endParaRPr lang="en-IN" spc="-50" dirty="0"/>
          </a:p>
        </p:txBody>
      </p:sp>
      <p:sp>
        <p:nvSpPr>
          <p:cNvPr id="3" name="Footer Placeholder 2"/>
          <p:cNvSpPr>
            <a:spLocks noGrp="1"/>
          </p:cNvSpPr>
          <p:nvPr>
            <p:ph type="ftr" sz="quarter" idx="3"/>
          </p:nvPr>
        </p:nvSpPr>
        <p:spPr>
          <a:xfrm>
            <a:off x="6148705" y="675615"/>
            <a:ext cx="1550543" cy="504190"/>
          </a:xfrm>
          <a:prstGeom prst="rect">
            <a:avLst/>
          </a:prstGeom>
        </p:spPr>
        <p:txBody>
          <a:bodyPr vert="horz" lIns="104315" tIns="52157" rIns="104315" bIns="52157"/>
          <a:lstStyle>
            <a:lvl1pPr algn="r" eaLnBrk="1" latinLnBrk="0" hangingPunct="1">
              <a:defRPr kumimoji="0" sz="900">
                <a:solidFill>
                  <a:schemeClr val="accent2"/>
                </a:solidFill>
              </a:defRPr>
            </a:lvl1pPr>
          </a:lstStyle>
          <a:p>
            <a:pPr marL="12699">
              <a:spcBef>
                <a:spcPts val="21"/>
              </a:spcBef>
            </a:pPr>
            <a:endParaRPr lang="en-IN" spc="-145" dirty="0"/>
          </a:p>
        </p:txBody>
      </p:sp>
      <p:sp>
        <p:nvSpPr>
          <p:cNvPr id="23" name="Slide Number Placeholder 22"/>
          <p:cNvSpPr>
            <a:spLocks noGrp="1"/>
          </p:cNvSpPr>
          <p:nvPr>
            <p:ph type="sldNum" sz="quarter" idx="4"/>
          </p:nvPr>
        </p:nvSpPr>
        <p:spPr>
          <a:xfrm>
            <a:off x="9559899" y="2506"/>
            <a:ext cx="891117" cy="403352"/>
          </a:xfrm>
          <a:prstGeom prst="rect">
            <a:avLst/>
          </a:prstGeom>
        </p:spPr>
        <p:txBody>
          <a:bodyPr vert="horz" lIns="104315" tIns="52157" rIns="104315" bIns="52157" anchor="b"/>
          <a:lstStyle>
            <a:lvl1pPr algn="r" eaLnBrk="1" latinLnBrk="0" hangingPunct="1">
              <a:defRPr kumimoji="0" sz="2100">
                <a:solidFill>
                  <a:srgbClr val="FFFFFF"/>
                </a:solidFill>
              </a:defRPr>
            </a:lvl1pPr>
          </a:lstStyle>
          <a:p>
            <a:pPr marL="38097">
              <a:spcBef>
                <a:spcPts val="105"/>
              </a:spcBef>
            </a:pPr>
            <a:fld id="{81D60167-4931-47E6-BA6A-407CBD079E47}" type="slidenum">
              <a:rPr lang="en-IN"/>
              <a:pPr marL="38097">
                <a:spcBef>
                  <a:spcPts val="105"/>
                </a:spcBef>
              </a:pPr>
              <a:t>‹#›</a:t>
            </a:fld>
            <a:endParaRPr lang="en-IN"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Lst>
  <p:hf sldNum="0" hdr="0" ftr="0" dt="0"/>
  <p:txStyles>
    <p:titleStyle>
      <a:lvl1pPr algn="l" rtl="0" eaLnBrk="1" latinLnBrk="0" hangingPunct="1">
        <a:spcBef>
          <a:spcPct val="0"/>
        </a:spcBef>
        <a:buNone/>
        <a:defRPr kumimoji="0" sz="4600" kern="1200">
          <a:solidFill>
            <a:schemeClr val="tx2"/>
          </a:solidFill>
          <a:latin typeface="+mj-lt"/>
          <a:ea typeface="+mj-ea"/>
          <a:cs typeface="+mj-cs"/>
        </a:defRPr>
      </a:lvl1pPr>
    </p:titleStyle>
    <p:bodyStyle>
      <a:lvl1pPr marL="417259" indent="-292081" algn="l" rtl="0" eaLnBrk="1" latinLnBrk="0" hangingPunct="1">
        <a:spcBef>
          <a:spcPts val="342"/>
        </a:spcBef>
        <a:buClr>
          <a:schemeClr val="accent3"/>
        </a:buClr>
        <a:buFont typeface="Georgia"/>
        <a:buChar char="•"/>
        <a:defRPr kumimoji="0" sz="3200" kern="1200">
          <a:solidFill>
            <a:schemeClr val="tx1"/>
          </a:solidFill>
          <a:latin typeface="+mn-lt"/>
          <a:ea typeface="+mn-ea"/>
          <a:cs typeface="+mn-cs"/>
        </a:defRPr>
      </a:lvl1pPr>
      <a:lvl2pPr marL="751066" indent="-281650" algn="l" rtl="0" eaLnBrk="1" latinLnBrk="0" hangingPunct="1">
        <a:spcBef>
          <a:spcPts val="342"/>
        </a:spcBef>
        <a:buClr>
          <a:schemeClr val="accent2"/>
        </a:buClr>
        <a:buFont typeface="Georgia"/>
        <a:buChar char="▫"/>
        <a:defRPr kumimoji="0" sz="3000" kern="1200">
          <a:solidFill>
            <a:schemeClr val="accent2"/>
          </a:solidFill>
          <a:latin typeface="+mn-lt"/>
          <a:ea typeface="+mn-ea"/>
          <a:cs typeface="+mn-cs"/>
        </a:defRPr>
      </a:lvl2pPr>
      <a:lvl3pPr marL="1053579" indent="-250355" algn="l" rtl="0" eaLnBrk="1" latinLnBrk="0" hangingPunct="1">
        <a:spcBef>
          <a:spcPts val="342"/>
        </a:spcBef>
        <a:buClr>
          <a:schemeClr val="accent1"/>
        </a:buClr>
        <a:buFont typeface="Wingdings 2"/>
        <a:buChar char=""/>
        <a:defRPr kumimoji="0" sz="2700" kern="1200">
          <a:solidFill>
            <a:schemeClr val="accent1"/>
          </a:solidFill>
          <a:latin typeface="+mn-lt"/>
          <a:ea typeface="+mn-ea"/>
          <a:cs typeface="+mn-cs"/>
        </a:defRPr>
      </a:lvl3pPr>
      <a:lvl4pPr marL="1345660" indent="-229492" algn="l" rtl="0" eaLnBrk="1" latinLnBrk="0" hangingPunct="1">
        <a:spcBef>
          <a:spcPts val="342"/>
        </a:spcBef>
        <a:buClr>
          <a:schemeClr val="accent1"/>
        </a:buClr>
        <a:buFont typeface="Wingdings 2"/>
        <a:buChar char=""/>
        <a:defRPr kumimoji="0" sz="2500" kern="1200">
          <a:solidFill>
            <a:schemeClr val="accent1"/>
          </a:solidFill>
          <a:latin typeface="+mn-lt"/>
          <a:ea typeface="+mn-ea"/>
          <a:cs typeface="+mn-cs"/>
        </a:defRPr>
      </a:lvl4pPr>
      <a:lvl5pPr marL="1585584" indent="-208630" algn="l" rtl="0" eaLnBrk="1" latinLnBrk="0" hangingPunct="1">
        <a:spcBef>
          <a:spcPts val="342"/>
        </a:spcBef>
        <a:buClr>
          <a:schemeClr val="accent3"/>
        </a:buClr>
        <a:buFont typeface="Georgia"/>
        <a:buChar char="▫"/>
        <a:defRPr kumimoji="0" sz="2300" kern="1200">
          <a:solidFill>
            <a:schemeClr val="accent3"/>
          </a:solidFill>
          <a:latin typeface="+mn-lt"/>
          <a:ea typeface="+mn-ea"/>
          <a:cs typeface="+mn-cs"/>
        </a:defRPr>
      </a:lvl5pPr>
      <a:lvl6pPr marL="1835940" indent="-208630" algn="l" rtl="0" eaLnBrk="1" latinLnBrk="0" hangingPunct="1">
        <a:spcBef>
          <a:spcPts val="342"/>
        </a:spcBef>
        <a:buClr>
          <a:schemeClr val="accent3"/>
        </a:buClr>
        <a:buFont typeface="Georgia"/>
        <a:buChar char="▫"/>
        <a:defRPr kumimoji="0" sz="2100" kern="1200">
          <a:solidFill>
            <a:schemeClr val="accent3"/>
          </a:solidFill>
          <a:latin typeface="+mn-lt"/>
          <a:ea typeface="+mn-ea"/>
          <a:cs typeface="+mn-cs"/>
        </a:defRPr>
      </a:lvl6pPr>
      <a:lvl7pPr marL="2086295" indent="-208630" algn="l" rtl="0" eaLnBrk="1" latinLnBrk="0" hangingPunct="1">
        <a:spcBef>
          <a:spcPts val="342"/>
        </a:spcBef>
        <a:buClr>
          <a:schemeClr val="accent3"/>
        </a:buClr>
        <a:buFont typeface="Georgia"/>
        <a:buChar char="▫"/>
        <a:defRPr kumimoji="0" sz="1800" kern="1200">
          <a:solidFill>
            <a:schemeClr val="accent3"/>
          </a:solidFill>
          <a:latin typeface="+mn-lt"/>
          <a:ea typeface="+mn-ea"/>
          <a:cs typeface="+mn-cs"/>
        </a:defRPr>
      </a:lvl7pPr>
      <a:lvl8pPr marL="2315787" indent="-208630" algn="l" rtl="0" eaLnBrk="1" latinLnBrk="0" hangingPunct="1">
        <a:spcBef>
          <a:spcPts val="342"/>
        </a:spcBef>
        <a:buClr>
          <a:schemeClr val="accent3"/>
        </a:buClr>
        <a:buFont typeface="Georgia"/>
        <a:buChar char="◦"/>
        <a:defRPr kumimoji="0" sz="1700" kern="1200">
          <a:solidFill>
            <a:schemeClr val="accent3"/>
          </a:solidFill>
          <a:latin typeface="+mn-lt"/>
          <a:ea typeface="+mn-ea"/>
          <a:cs typeface="+mn-cs"/>
        </a:defRPr>
      </a:lvl8pPr>
      <a:lvl9pPr marL="2555711" indent="-208630" algn="l" rtl="0" eaLnBrk="1" latinLnBrk="0" hangingPunct="1">
        <a:spcBef>
          <a:spcPts val="342"/>
        </a:spcBef>
        <a:buClr>
          <a:schemeClr val="accent3"/>
        </a:buClr>
        <a:buFont typeface="Georgia"/>
        <a:buChar char="◦"/>
        <a:defRPr kumimoji="0" sz="16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21574" algn="l" rtl="0" eaLnBrk="1" latinLnBrk="0" hangingPunct="1">
        <a:defRPr kumimoji="0" kern="1200">
          <a:solidFill>
            <a:schemeClr val="tx1"/>
          </a:solidFill>
          <a:latin typeface="+mn-lt"/>
          <a:ea typeface="+mn-ea"/>
          <a:cs typeface="+mn-cs"/>
        </a:defRPr>
      </a:lvl2pPr>
      <a:lvl3pPr marL="1043148" algn="l" rtl="0" eaLnBrk="1" latinLnBrk="0" hangingPunct="1">
        <a:defRPr kumimoji="0" kern="1200">
          <a:solidFill>
            <a:schemeClr val="tx1"/>
          </a:solidFill>
          <a:latin typeface="+mn-lt"/>
          <a:ea typeface="+mn-ea"/>
          <a:cs typeface="+mn-cs"/>
        </a:defRPr>
      </a:lvl3pPr>
      <a:lvl4pPr marL="1564721" algn="l" rtl="0" eaLnBrk="1" latinLnBrk="0" hangingPunct="1">
        <a:defRPr kumimoji="0" kern="1200">
          <a:solidFill>
            <a:schemeClr val="tx1"/>
          </a:solidFill>
          <a:latin typeface="+mn-lt"/>
          <a:ea typeface="+mn-ea"/>
          <a:cs typeface="+mn-cs"/>
        </a:defRPr>
      </a:lvl4pPr>
      <a:lvl5pPr marL="2086295" algn="l" rtl="0" eaLnBrk="1" latinLnBrk="0" hangingPunct="1">
        <a:defRPr kumimoji="0" kern="1200">
          <a:solidFill>
            <a:schemeClr val="tx1"/>
          </a:solidFill>
          <a:latin typeface="+mn-lt"/>
          <a:ea typeface="+mn-ea"/>
          <a:cs typeface="+mn-cs"/>
        </a:defRPr>
      </a:lvl5pPr>
      <a:lvl6pPr marL="2607869" algn="l" rtl="0" eaLnBrk="1" latinLnBrk="0" hangingPunct="1">
        <a:defRPr kumimoji="0" kern="1200">
          <a:solidFill>
            <a:schemeClr val="tx1"/>
          </a:solidFill>
          <a:latin typeface="+mn-lt"/>
          <a:ea typeface="+mn-ea"/>
          <a:cs typeface="+mn-cs"/>
        </a:defRPr>
      </a:lvl6pPr>
      <a:lvl7pPr marL="3129443" algn="l" rtl="0" eaLnBrk="1" latinLnBrk="0" hangingPunct="1">
        <a:defRPr kumimoji="0" kern="1200">
          <a:solidFill>
            <a:schemeClr val="tx1"/>
          </a:solidFill>
          <a:latin typeface="+mn-lt"/>
          <a:ea typeface="+mn-ea"/>
          <a:cs typeface="+mn-cs"/>
        </a:defRPr>
      </a:lvl7pPr>
      <a:lvl8pPr marL="3651016" algn="l" rtl="0" eaLnBrk="1" latinLnBrk="0" hangingPunct="1">
        <a:defRPr kumimoji="0" kern="1200">
          <a:solidFill>
            <a:schemeClr val="tx1"/>
          </a:solidFill>
          <a:latin typeface="+mn-lt"/>
          <a:ea typeface="+mn-ea"/>
          <a:cs typeface="+mn-cs"/>
        </a:defRPr>
      </a:lvl8pPr>
      <a:lvl9pPr marL="417259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rbi.org.in/Scripts/BS_ViewMasterDirections.aspx" TargetMode="Externa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OVERVIEW OF FOREIGN EXCHANGE MANAGEMENT ACT AND FACILITIES &amp; OBLIGATIONS FOR NRI’s, OCI’s AND RESIDENTS</a:t>
            </a:r>
            <a:endParaRPr lang="en-IN" dirty="0"/>
          </a:p>
        </p:txBody>
      </p:sp>
      <p:sp>
        <p:nvSpPr>
          <p:cNvPr id="10" name="Subtitle 9"/>
          <p:cNvSpPr>
            <a:spLocks noGrp="1"/>
          </p:cNvSpPr>
          <p:nvPr>
            <p:ph type="subTitle" idx="1"/>
          </p:nvPr>
        </p:nvSpPr>
        <p:spPr>
          <a:xfrm>
            <a:off x="546100" y="4391025"/>
            <a:ext cx="5792258" cy="1932728"/>
          </a:xfrm>
        </p:spPr>
        <p:txBody>
          <a:bodyPr>
            <a:normAutofit/>
          </a:bodyPr>
          <a:lstStyle/>
          <a:p>
            <a:r>
              <a:rPr lang="en-US" sz="2400" dirty="0"/>
              <a:t>CA. </a:t>
            </a:r>
            <a:r>
              <a:rPr lang="en-US" sz="2400" dirty="0" err="1"/>
              <a:t>Dhanush</a:t>
            </a:r>
            <a:r>
              <a:rPr lang="en-US" sz="2400" dirty="0"/>
              <a:t> D. </a:t>
            </a:r>
            <a:r>
              <a:rPr lang="en-US" sz="2400" dirty="0" err="1"/>
              <a:t>Bolar</a:t>
            </a:r>
            <a:endParaRPr lang="en-US" sz="2400" dirty="0"/>
          </a:p>
          <a:p>
            <a:r>
              <a:rPr lang="en-US" sz="2400" dirty="0"/>
              <a:t>Partner</a:t>
            </a:r>
          </a:p>
          <a:p>
            <a:r>
              <a:rPr lang="en-US" sz="2400" dirty="0" err="1"/>
              <a:t>Nitin</a:t>
            </a:r>
            <a:r>
              <a:rPr lang="en-US" sz="2400" dirty="0"/>
              <a:t> J </a:t>
            </a:r>
            <a:r>
              <a:rPr lang="en-US" sz="2400" dirty="0" err="1"/>
              <a:t>Shetty</a:t>
            </a:r>
            <a:r>
              <a:rPr lang="en-US" sz="2400" dirty="0"/>
              <a:t> &amp; Co. </a:t>
            </a:r>
          </a:p>
          <a:p>
            <a:r>
              <a:rPr lang="en-US" sz="2400" dirty="0"/>
              <a:t>Chartered Accountants</a:t>
            </a:r>
            <a:endParaRPr lang="en-IN"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95412" y="1190625"/>
            <a:ext cx="4820920" cy="505266"/>
          </a:xfrm>
          <a:prstGeom prst="rect">
            <a:avLst/>
          </a:prstGeom>
        </p:spPr>
        <p:txBody>
          <a:bodyPr vert="horz" wrap="square" lIns="0" tIns="12699" rIns="0" bIns="0" rtlCol="0">
            <a:spAutoFit/>
          </a:bodyPr>
          <a:lstStyle/>
          <a:p>
            <a:pPr marL="12699">
              <a:spcBef>
                <a:spcPts val="100"/>
              </a:spcBef>
            </a:pPr>
            <a:r>
              <a:rPr sz="3200" dirty="0"/>
              <a:t>A.P.</a:t>
            </a:r>
            <a:r>
              <a:rPr sz="3200" spc="-44" dirty="0"/>
              <a:t> </a:t>
            </a:r>
            <a:r>
              <a:rPr sz="3200" dirty="0"/>
              <a:t>(Dir</a:t>
            </a:r>
            <a:r>
              <a:rPr sz="3200" spc="-5" dirty="0"/>
              <a:t> </a:t>
            </a:r>
            <a:r>
              <a:rPr sz="3200" dirty="0"/>
              <a:t>Series)</a:t>
            </a:r>
            <a:r>
              <a:rPr sz="3200" spc="-55" dirty="0"/>
              <a:t> </a:t>
            </a:r>
            <a:r>
              <a:rPr sz="3200" spc="-5" dirty="0"/>
              <a:t>Circulars</a:t>
            </a:r>
            <a:endParaRPr sz="3200" dirty="0"/>
          </a:p>
        </p:txBody>
      </p:sp>
      <p:sp>
        <p:nvSpPr>
          <p:cNvPr id="6" name="object 6"/>
          <p:cNvSpPr txBox="1"/>
          <p:nvPr/>
        </p:nvSpPr>
        <p:spPr>
          <a:xfrm>
            <a:off x="1272858" y="2409825"/>
            <a:ext cx="8147684" cy="2149945"/>
          </a:xfrm>
          <a:prstGeom prst="rect">
            <a:avLst/>
          </a:prstGeom>
        </p:spPr>
        <p:txBody>
          <a:bodyPr vert="horz" wrap="square" lIns="0" tIns="36192" rIns="0" bIns="0" rtlCol="0">
            <a:spAutoFit/>
          </a:bodyPr>
          <a:lstStyle/>
          <a:p>
            <a:pPr marL="548591" marR="6984" indent="-536527" algn="just">
              <a:lnSpc>
                <a:spcPts val="2510"/>
              </a:lnSpc>
              <a:spcBef>
                <a:spcPts val="285"/>
              </a:spcBef>
              <a:buFont typeface="Times New Roman"/>
              <a:buChar char="■"/>
              <a:tabLst>
                <a:tab pos="549227" algn="l"/>
              </a:tabLst>
            </a:pPr>
            <a:r>
              <a:rPr sz="2200" spc="55" dirty="0">
                <a:solidFill>
                  <a:srgbClr val="990033"/>
                </a:solidFill>
                <a:latin typeface="Cambria"/>
                <a:cs typeface="Cambria"/>
              </a:rPr>
              <a:t>Authorised </a:t>
            </a:r>
            <a:r>
              <a:rPr sz="2200" spc="10" dirty="0">
                <a:solidFill>
                  <a:srgbClr val="990033"/>
                </a:solidFill>
                <a:latin typeface="Cambria"/>
                <a:cs typeface="Cambria"/>
              </a:rPr>
              <a:t>Persons </a:t>
            </a:r>
            <a:r>
              <a:rPr sz="2200" spc="21" dirty="0">
                <a:solidFill>
                  <a:srgbClr val="990033"/>
                </a:solidFill>
                <a:latin typeface="Cambria"/>
                <a:cs typeface="Cambria"/>
              </a:rPr>
              <a:t>Directions </a:t>
            </a:r>
            <a:r>
              <a:rPr sz="2200" spc="35" dirty="0">
                <a:solidFill>
                  <a:srgbClr val="990033"/>
                </a:solidFill>
                <a:latin typeface="Cambria"/>
                <a:cs typeface="Cambria"/>
              </a:rPr>
              <a:t>issued </a:t>
            </a:r>
            <a:r>
              <a:rPr sz="2200" spc="55" dirty="0">
                <a:solidFill>
                  <a:srgbClr val="990033"/>
                </a:solidFill>
                <a:latin typeface="Cambria"/>
                <a:cs typeface="Cambria"/>
              </a:rPr>
              <a:t>by </a:t>
            </a:r>
            <a:r>
              <a:rPr sz="2200" spc="35" dirty="0">
                <a:solidFill>
                  <a:srgbClr val="990033"/>
                </a:solidFill>
                <a:latin typeface="Cambria"/>
                <a:cs typeface="Cambria"/>
              </a:rPr>
              <a:t>RBI </a:t>
            </a:r>
            <a:r>
              <a:rPr sz="2200" spc="110" dirty="0">
                <a:solidFill>
                  <a:srgbClr val="990033"/>
                </a:solidFill>
                <a:latin typeface="Cambria"/>
                <a:cs typeface="Cambria"/>
              </a:rPr>
              <a:t>u/s. </a:t>
            </a:r>
            <a:r>
              <a:rPr sz="2200" spc="-114" dirty="0">
                <a:solidFill>
                  <a:srgbClr val="990033"/>
                </a:solidFill>
                <a:latin typeface="Cambria"/>
                <a:cs typeface="Cambria"/>
              </a:rPr>
              <a:t>10(4)</a:t>
            </a:r>
            <a:r>
              <a:rPr sz="2200" spc="-110" dirty="0">
                <a:solidFill>
                  <a:srgbClr val="990033"/>
                </a:solidFill>
                <a:latin typeface="Cambria"/>
                <a:cs typeface="Cambria"/>
              </a:rPr>
              <a:t> </a:t>
            </a:r>
            <a:r>
              <a:rPr sz="2200" spc="60" dirty="0">
                <a:solidFill>
                  <a:srgbClr val="990033"/>
                </a:solidFill>
                <a:latin typeface="Cambria"/>
                <a:cs typeface="Cambria"/>
              </a:rPr>
              <a:t>and </a:t>
            </a:r>
            <a:r>
              <a:rPr sz="2200" spc="65" dirty="0">
                <a:solidFill>
                  <a:srgbClr val="990033"/>
                </a:solidFill>
                <a:latin typeface="Cambria"/>
                <a:cs typeface="Cambria"/>
              </a:rPr>
              <a:t> </a:t>
            </a:r>
            <a:r>
              <a:rPr sz="2200" spc="-114" dirty="0">
                <a:solidFill>
                  <a:srgbClr val="990033"/>
                </a:solidFill>
                <a:latin typeface="Cambria"/>
                <a:cs typeface="Cambria"/>
              </a:rPr>
              <a:t>11(1)</a:t>
            </a:r>
            <a:r>
              <a:rPr sz="2200" spc="50" dirty="0">
                <a:solidFill>
                  <a:srgbClr val="990033"/>
                </a:solidFill>
                <a:latin typeface="Cambria"/>
                <a:cs typeface="Cambria"/>
              </a:rPr>
              <a:t> of</a:t>
            </a:r>
            <a:r>
              <a:rPr sz="2200" spc="55" dirty="0">
                <a:solidFill>
                  <a:srgbClr val="990033"/>
                </a:solidFill>
                <a:latin typeface="Cambria"/>
                <a:cs typeface="Cambria"/>
              </a:rPr>
              <a:t> </a:t>
            </a:r>
            <a:r>
              <a:rPr sz="2200" spc="185" dirty="0">
                <a:solidFill>
                  <a:srgbClr val="990033"/>
                </a:solidFill>
                <a:latin typeface="Cambria"/>
                <a:cs typeface="Cambria"/>
              </a:rPr>
              <a:t>FEMA</a:t>
            </a:r>
            <a:r>
              <a:rPr sz="2200" spc="65" dirty="0">
                <a:solidFill>
                  <a:srgbClr val="990033"/>
                </a:solidFill>
                <a:latin typeface="Cambria"/>
                <a:cs typeface="Cambria"/>
              </a:rPr>
              <a:t> </a:t>
            </a:r>
            <a:r>
              <a:rPr sz="2200" dirty="0">
                <a:solidFill>
                  <a:srgbClr val="990033"/>
                </a:solidFill>
                <a:latin typeface="Cambria"/>
                <a:cs typeface="Cambria"/>
              </a:rPr>
              <a:t>to</a:t>
            </a:r>
            <a:r>
              <a:rPr sz="2200" spc="44" dirty="0">
                <a:solidFill>
                  <a:srgbClr val="990033"/>
                </a:solidFill>
                <a:latin typeface="Cambria"/>
                <a:cs typeface="Cambria"/>
              </a:rPr>
              <a:t> </a:t>
            </a:r>
            <a:r>
              <a:rPr sz="2200" spc="65" dirty="0">
                <a:solidFill>
                  <a:srgbClr val="990033"/>
                </a:solidFill>
                <a:latin typeface="Cambria"/>
                <a:cs typeface="Cambria"/>
              </a:rPr>
              <a:t>Authorized</a:t>
            </a:r>
            <a:r>
              <a:rPr sz="2200" spc="80" dirty="0">
                <a:solidFill>
                  <a:srgbClr val="990033"/>
                </a:solidFill>
                <a:latin typeface="Cambria"/>
                <a:cs typeface="Cambria"/>
              </a:rPr>
              <a:t> </a:t>
            </a:r>
            <a:r>
              <a:rPr sz="2200" spc="10" dirty="0">
                <a:solidFill>
                  <a:srgbClr val="990033"/>
                </a:solidFill>
                <a:latin typeface="Cambria"/>
                <a:cs typeface="Cambria"/>
              </a:rPr>
              <a:t>Persons</a:t>
            </a:r>
            <a:r>
              <a:rPr sz="2200" spc="55" dirty="0">
                <a:solidFill>
                  <a:srgbClr val="990033"/>
                </a:solidFill>
                <a:latin typeface="Cambria"/>
                <a:cs typeface="Cambria"/>
              </a:rPr>
              <a:t> </a:t>
            </a:r>
            <a:r>
              <a:rPr sz="2200" spc="50" dirty="0">
                <a:solidFill>
                  <a:srgbClr val="990033"/>
                </a:solidFill>
                <a:latin typeface="Cambria"/>
                <a:cs typeface="Cambria"/>
              </a:rPr>
              <a:t>(AP)</a:t>
            </a:r>
            <a:endParaRPr sz="2200" dirty="0">
              <a:latin typeface="Cambria"/>
              <a:cs typeface="Cambria"/>
            </a:endParaRPr>
          </a:p>
          <a:p>
            <a:pPr marL="548591" indent="-536527" algn="just">
              <a:spcBef>
                <a:spcPts val="334"/>
              </a:spcBef>
              <a:buFont typeface="Times New Roman"/>
              <a:buChar char="■"/>
              <a:tabLst>
                <a:tab pos="549227" algn="l"/>
              </a:tabLst>
            </a:pPr>
            <a:r>
              <a:rPr sz="2200" spc="5" dirty="0">
                <a:solidFill>
                  <a:srgbClr val="990033"/>
                </a:solidFill>
                <a:latin typeface="Cambria"/>
                <a:cs typeface="Cambria"/>
              </a:rPr>
              <a:t>These</a:t>
            </a:r>
            <a:r>
              <a:rPr sz="2200" spc="65" dirty="0">
                <a:solidFill>
                  <a:srgbClr val="990033"/>
                </a:solidFill>
                <a:latin typeface="Cambria"/>
                <a:cs typeface="Cambria"/>
              </a:rPr>
              <a:t> </a:t>
            </a:r>
            <a:r>
              <a:rPr sz="2200" spc="10" dirty="0">
                <a:solidFill>
                  <a:srgbClr val="990033"/>
                </a:solidFill>
                <a:latin typeface="Cambria"/>
                <a:cs typeface="Cambria"/>
              </a:rPr>
              <a:t>directions</a:t>
            </a:r>
            <a:r>
              <a:rPr sz="2200" spc="75" dirty="0">
                <a:solidFill>
                  <a:srgbClr val="990033"/>
                </a:solidFill>
                <a:latin typeface="Cambria"/>
                <a:cs typeface="Cambria"/>
              </a:rPr>
              <a:t> </a:t>
            </a:r>
            <a:r>
              <a:rPr sz="2200" spc="-10" dirty="0">
                <a:solidFill>
                  <a:srgbClr val="990033"/>
                </a:solidFill>
                <a:latin typeface="Cambria"/>
                <a:cs typeface="Cambria"/>
              </a:rPr>
              <a:t>are</a:t>
            </a:r>
            <a:r>
              <a:rPr sz="2200" spc="65" dirty="0">
                <a:solidFill>
                  <a:srgbClr val="990033"/>
                </a:solidFill>
                <a:latin typeface="Cambria"/>
                <a:cs typeface="Cambria"/>
              </a:rPr>
              <a:t> </a:t>
            </a:r>
            <a:r>
              <a:rPr sz="2200" spc="30" dirty="0">
                <a:solidFill>
                  <a:srgbClr val="990033"/>
                </a:solidFill>
                <a:latin typeface="Cambria"/>
                <a:cs typeface="Cambria"/>
              </a:rPr>
              <a:t>called</a:t>
            </a:r>
            <a:r>
              <a:rPr sz="2200" spc="80" dirty="0">
                <a:solidFill>
                  <a:srgbClr val="990033"/>
                </a:solidFill>
                <a:latin typeface="Cambria"/>
                <a:cs typeface="Cambria"/>
              </a:rPr>
              <a:t> </a:t>
            </a:r>
            <a:r>
              <a:rPr sz="2200" spc="-5" dirty="0">
                <a:solidFill>
                  <a:srgbClr val="990033"/>
                </a:solidFill>
                <a:latin typeface="Cambria"/>
                <a:cs typeface="Cambria"/>
              </a:rPr>
              <a:t>–</a:t>
            </a:r>
            <a:r>
              <a:rPr sz="2200" spc="55" dirty="0">
                <a:solidFill>
                  <a:srgbClr val="990033"/>
                </a:solidFill>
                <a:latin typeface="Cambria"/>
                <a:cs typeface="Cambria"/>
              </a:rPr>
              <a:t> </a:t>
            </a:r>
            <a:r>
              <a:rPr sz="2200" b="1" spc="-5" dirty="0">
                <a:solidFill>
                  <a:srgbClr val="990033"/>
                </a:solidFill>
                <a:latin typeface="Palatino Linotype"/>
                <a:cs typeface="Palatino Linotype"/>
              </a:rPr>
              <a:t>A.P.</a:t>
            </a:r>
            <a:r>
              <a:rPr sz="2200" b="1" spc="21" dirty="0">
                <a:solidFill>
                  <a:srgbClr val="990033"/>
                </a:solidFill>
                <a:latin typeface="Palatino Linotype"/>
                <a:cs typeface="Palatino Linotype"/>
              </a:rPr>
              <a:t> </a:t>
            </a:r>
            <a:r>
              <a:rPr sz="2200" b="1" spc="-5" dirty="0">
                <a:solidFill>
                  <a:srgbClr val="990033"/>
                </a:solidFill>
                <a:latin typeface="Palatino Linotype"/>
                <a:cs typeface="Palatino Linotype"/>
              </a:rPr>
              <a:t>(Dir</a:t>
            </a:r>
            <a:r>
              <a:rPr sz="2200" b="1" spc="21" dirty="0">
                <a:solidFill>
                  <a:srgbClr val="990033"/>
                </a:solidFill>
                <a:latin typeface="Palatino Linotype"/>
                <a:cs typeface="Palatino Linotype"/>
              </a:rPr>
              <a:t> </a:t>
            </a:r>
            <a:r>
              <a:rPr sz="2200" b="1" spc="-5" dirty="0">
                <a:solidFill>
                  <a:srgbClr val="990033"/>
                </a:solidFill>
                <a:latin typeface="Palatino Linotype"/>
                <a:cs typeface="Palatino Linotype"/>
              </a:rPr>
              <a:t>Series)</a:t>
            </a:r>
            <a:r>
              <a:rPr sz="2200" b="1" spc="-10" dirty="0">
                <a:solidFill>
                  <a:srgbClr val="990033"/>
                </a:solidFill>
                <a:latin typeface="Palatino Linotype"/>
                <a:cs typeface="Palatino Linotype"/>
              </a:rPr>
              <a:t> </a:t>
            </a:r>
            <a:r>
              <a:rPr sz="2200" b="1" spc="-5" dirty="0">
                <a:solidFill>
                  <a:srgbClr val="990033"/>
                </a:solidFill>
                <a:latin typeface="Palatino Linotype"/>
                <a:cs typeface="Palatino Linotype"/>
              </a:rPr>
              <a:t>Circulars</a:t>
            </a:r>
            <a:endParaRPr sz="2200" dirty="0">
              <a:latin typeface="Palatino Linotype"/>
              <a:cs typeface="Palatino Linotype"/>
            </a:endParaRPr>
          </a:p>
          <a:p>
            <a:pPr marL="548591" marR="6350" indent="-536527" algn="just">
              <a:lnSpc>
                <a:spcPts val="2510"/>
              </a:lnSpc>
              <a:spcBef>
                <a:spcPts val="585"/>
              </a:spcBef>
              <a:buFont typeface="Times New Roman"/>
              <a:buChar char="■"/>
              <a:tabLst>
                <a:tab pos="549227" algn="l"/>
              </a:tabLst>
            </a:pPr>
            <a:r>
              <a:rPr sz="2200" spc="130" dirty="0">
                <a:solidFill>
                  <a:srgbClr val="990033"/>
                </a:solidFill>
                <a:latin typeface="Cambria"/>
                <a:cs typeface="Cambria"/>
              </a:rPr>
              <a:t>APs </a:t>
            </a:r>
            <a:r>
              <a:rPr sz="2200" spc="-21" dirty="0">
                <a:solidFill>
                  <a:srgbClr val="990033"/>
                </a:solidFill>
                <a:latin typeface="Cambria"/>
                <a:cs typeface="Cambria"/>
              </a:rPr>
              <a:t>are</a:t>
            </a:r>
            <a:r>
              <a:rPr sz="2200" spc="-15" dirty="0">
                <a:solidFill>
                  <a:srgbClr val="990033"/>
                </a:solidFill>
                <a:latin typeface="Cambria"/>
                <a:cs typeface="Cambria"/>
              </a:rPr>
              <a:t> </a:t>
            </a:r>
            <a:r>
              <a:rPr sz="2200" spc="65" dirty="0">
                <a:solidFill>
                  <a:srgbClr val="990033"/>
                </a:solidFill>
                <a:latin typeface="Cambria"/>
                <a:cs typeface="Cambria"/>
              </a:rPr>
              <a:t>Authorized</a:t>
            </a:r>
            <a:r>
              <a:rPr sz="2200" spc="70" dirty="0">
                <a:solidFill>
                  <a:srgbClr val="990033"/>
                </a:solidFill>
                <a:latin typeface="Cambria"/>
                <a:cs typeface="Cambria"/>
              </a:rPr>
              <a:t> </a:t>
            </a:r>
            <a:r>
              <a:rPr sz="2200" spc="35" dirty="0">
                <a:solidFill>
                  <a:srgbClr val="990033"/>
                </a:solidFill>
                <a:latin typeface="Cambria"/>
                <a:cs typeface="Cambria"/>
              </a:rPr>
              <a:t>Dealers,</a:t>
            </a:r>
            <a:r>
              <a:rPr sz="2200" spc="40" dirty="0">
                <a:solidFill>
                  <a:srgbClr val="990033"/>
                </a:solidFill>
                <a:latin typeface="Cambria"/>
                <a:cs typeface="Cambria"/>
              </a:rPr>
              <a:t> </a:t>
            </a:r>
            <a:r>
              <a:rPr sz="2200" spc="90" dirty="0">
                <a:solidFill>
                  <a:srgbClr val="990033"/>
                </a:solidFill>
                <a:latin typeface="Cambria"/>
                <a:cs typeface="Cambria"/>
              </a:rPr>
              <a:t>Money</a:t>
            </a:r>
            <a:r>
              <a:rPr sz="2200" spc="95" dirty="0">
                <a:solidFill>
                  <a:srgbClr val="990033"/>
                </a:solidFill>
                <a:latin typeface="Cambria"/>
                <a:cs typeface="Cambria"/>
              </a:rPr>
              <a:t> </a:t>
            </a:r>
            <a:r>
              <a:rPr sz="2200" spc="60" dirty="0">
                <a:solidFill>
                  <a:srgbClr val="990033"/>
                </a:solidFill>
                <a:latin typeface="Cambria"/>
                <a:cs typeface="Cambria"/>
              </a:rPr>
              <a:t>Changers</a:t>
            </a:r>
            <a:r>
              <a:rPr sz="2200" spc="65" dirty="0">
                <a:solidFill>
                  <a:srgbClr val="990033"/>
                </a:solidFill>
                <a:latin typeface="Cambria"/>
                <a:cs typeface="Cambria"/>
              </a:rPr>
              <a:t> </a:t>
            </a:r>
            <a:r>
              <a:rPr sz="2200" spc="60" dirty="0">
                <a:solidFill>
                  <a:srgbClr val="990033"/>
                </a:solidFill>
                <a:latin typeface="Cambria"/>
                <a:cs typeface="Cambria"/>
              </a:rPr>
              <a:t>and  </a:t>
            </a:r>
            <a:r>
              <a:rPr sz="2200" spc="25" dirty="0">
                <a:solidFill>
                  <a:srgbClr val="990033"/>
                </a:solidFill>
                <a:latin typeface="Cambria"/>
                <a:cs typeface="Cambria"/>
              </a:rPr>
              <a:t>banks </a:t>
            </a:r>
            <a:r>
              <a:rPr sz="2200" spc="30" dirty="0">
                <a:solidFill>
                  <a:srgbClr val="990033"/>
                </a:solidFill>
                <a:latin typeface="Cambria"/>
                <a:cs typeface="Cambria"/>
              </a:rPr>
              <a:t> </a:t>
            </a:r>
            <a:r>
              <a:rPr sz="2200" spc="75" dirty="0">
                <a:solidFill>
                  <a:srgbClr val="990033"/>
                </a:solidFill>
                <a:latin typeface="Cambria"/>
                <a:cs typeface="Cambria"/>
              </a:rPr>
              <a:t>who</a:t>
            </a:r>
            <a:r>
              <a:rPr sz="2200" spc="40" dirty="0">
                <a:solidFill>
                  <a:srgbClr val="990033"/>
                </a:solidFill>
                <a:latin typeface="Cambria"/>
                <a:cs typeface="Cambria"/>
              </a:rPr>
              <a:t> </a:t>
            </a:r>
            <a:r>
              <a:rPr sz="2200" spc="-10" dirty="0">
                <a:solidFill>
                  <a:srgbClr val="990033"/>
                </a:solidFill>
                <a:latin typeface="Cambria"/>
                <a:cs typeface="Cambria"/>
              </a:rPr>
              <a:t>are</a:t>
            </a:r>
            <a:r>
              <a:rPr sz="2200" spc="60" dirty="0">
                <a:solidFill>
                  <a:srgbClr val="990033"/>
                </a:solidFill>
                <a:latin typeface="Cambria"/>
                <a:cs typeface="Cambria"/>
              </a:rPr>
              <a:t> </a:t>
            </a:r>
            <a:r>
              <a:rPr sz="2200" spc="35" dirty="0">
                <a:solidFill>
                  <a:srgbClr val="990033"/>
                </a:solidFill>
                <a:latin typeface="Cambria"/>
                <a:cs typeface="Cambria"/>
              </a:rPr>
              <a:t>authorized</a:t>
            </a:r>
            <a:r>
              <a:rPr sz="2200" spc="55" dirty="0">
                <a:solidFill>
                  <a:srgbClr val="990033"/>
                </a:solidFill>
                <a:latin typeface="Cambria"/>
                <a:cs typeface="Cambria"/>
              </a:rPr>
              <a:t> </a:t>
            </a:r>
            <a:r>
              <a:rPr sz="2200" dirty="0">
                <a:solidFill>
                  <a:srgbClr val="990033"/>
                </a:solidFill>
                <a:latin typeface="Cambria"/>
                <a:cs typeface="Cambria"/>
              </a:rPr>
              <a:t>to</a:t>
            </a:r>
            <a:r>
              <a:rPr sz="2200" spc="60" dirty="0">
                <a:solidFill>
                  <a:srgbClr val="990033"/>
                </a:solidFill>
                <a:latin typeface="Cambria"/>
                <a:cs typeface="Cambria"/>
              </a:rPr>
              <a:t> </a:t>
            </a:r>
            <a:r>
              <a:rPr sz="2200" spc="44" dirty="0">
                <a:solidFill>
                  <a:srgbClr val="990033"/>
                </a:solidFill>
                <a:latin typeface="Cambria"/>
                <a:cs typeface="Cambria"/>
              </a:rPr>
              <a:t>deal</a:t>
            </a:r>
            <a:r>
              <a:rPr sz="2200" spc="35" dirty="0">
                <a:solidFill>
                  <a:srgbClr val="990033"/>
                </a:solidFill>
                <a:latin typeface="Cambria"/>
                <a:cs typeface="Cambria"/>
              </a:rPr>
              <a:t> in</a:t>
            </a:r>
            <a:r>
              <a:rPr sz="2200" spc="60" dirty="0">
                <a:solidFill>
                  <a:srgbClr val="990033"/>
                </a:solidFill>
                <a:latin typeface="Cambria"/>
                <a:cs typeface="Cambria"/>
              </a:rPr>
              <a:t> </a:t>
            </a:r>
            <a:r>
              <a:rPr sz="2200" spc="30" dirty="0">
                <a:solidFill>
                  <a:srgbClr val="990033"/>
                </a:solidFill>
                <a:latin typeface="Cambria"/>
                <a:cs typeface="Cambria"/>
              </a:rPr>
              <a:t>Foreign</a:t>
            </a:r>
            <a:r>
              <a:rPr sz="2200" spc="60" dirty="0">
                <a:solidFill>
                  <a:srgbClr val="990033"/>
                </a:solidFill>
                <a:latin typeface="Cambria"/>
                <a:cs typeface="Cambria"/>
              </a:rPr>
              <a:t> </a:t>
            </a:r>
            <a:r>
              <a:rPr sz="2200" spc="50" dirty="0">
                <a:solidFill>
                  <a:srgbClr val="990033"/>
                </a:solidFill>
                <a:latin typeface="Cambria"/>
                <a:cs typeface="Cambria"/>
              </a:rPr>
              <a:t>Exchange</a:t>
            </a:r>
            <a:endParaRPr sz="2200" dirty="0">
              <a:latin typeface="Cambria"/>
              <a:cs typeface="Cambria"/>
            </a:endParaRPr>
          </a:p>
          <a:p>
            <a:pPr marL="548591" indent="-536527" algn="just">
              <a:spcBef>
                <a:spcPts val="334"/>
              </a:spcBef>
              <a:buFont typeface="Times New Roman"/>
              <a:buChar char="■"/>
              <a:tabLst>
                <a:tab pos="549227" algn="l"/>
              </a:tabLst>
            </a:pPr>
            <a:r>
              <a:rPr sz="2200" spc="5" dirty="0">
                <a:solidFill>
                  <a:srgbClr val="990033"/>
                </a:solidFill>
                <a:latin typeface="Cambria"/>
                <a:cs typeface="Cambria"/>
              </a:rPr>
              <a:t>These</a:t>
            </a:r>
            <a:r>
              <a:rPr sz="2200" spc="65" dirty="0">
                <a:solidFill>
                  <a:srgbClr val="990033"/>
                </a:solidFill>
                <a:latin typeface="Cambria"/>
                <a:cs typeface="Cambria"/>
              </a:rPr>
              <a:t> </a:t>
            </a:r>
            <a:r>
              <a:rPr sz="2200" spc="40" dirty="0">
                <a:solidFill>
                  <a:srgbClr val="990033"/>
                </a:solidFill>
                <a:latin typeface="Cambria"/>
                <a:cs typeface="Cambria"/>
              </a:rPr>
              <a:t>Circulars</a:t>
            </a:r>
            <a:r>
              <a:rPr sz="2200" spc="100" dirty="0">
                <a:solidFill>
                  <a:srgbClr val="990033"/>
                </a:solidFill>
                <a:latin typeface="Cambria"/>
                <a:cs typeface="Cambria"/>
              </a:rPr>
              <a:t> </a:t>
            </a:r>
            <a:r>
              <a:rPr sz="2200" spc="-21" dirty="0">
                <a:solidFill>
                  <a:srgbClr val="990033"/>
                </a:solidFill>
                <a:latin typeface="Cambria"/>
                <a:cs typeface="Cambria"/>
              </a:rPr>
              <a:t>are</a:t>
            </a:r>
            <a:r>
              <a:rPr sz="2200" spc="86" dirty="0">
                <a:solidFill>
                  <a:srgbClr val="990033"/>
                </a:solidFill>
                <a:latin typeface="Cambria"/>
                <a:cs typeface="Cambria"/>
              </a:rPr>
              <a:t> </a:t>
            </a:r>
            <a:r>
              <a:rPr sz="2200" spc="21" dirty="0">
                <a:solidFill>
                  <a:srgbClr val="990033"/>
                </a:solidFill>
                <a:latin typeface="Cambria"/>
                <a:cs typeface="Cambria"/>
              </a:rPr>
              <a:t>operational</a:t>
            </a:r>
            <a:r>
              <a:rPr sz="2200" spc="60" dirty="0">
                <a:solidFill>
                  <a:srgbClr val="990033"/>
                </a:solidFill>
                <a:latin typeface="Cambria"/>
                <a:cs typeface="Cambria"/>
              </a:rPr>
              <a:t> </a:t>
            </a:r>
            <a:r>
              <a:rPr sz="2200" spc="10" dirty="0">
                <a:solidFill>
                  <a:srgbClr val="990033"/>
                </a:solidFill>
                <a:latin typeface="Cambria"/>
                <a:cs typeface="Cambria"/>
              </a:rPr>
              <a:t>instructions</a:t>
            </a:r>
            <a:r>
              <a:rPr sz="2200" spc="55" dirty="0">
                <a:solidFill>
                  <a:srgbClr val="990033"/>
                </a:solidFill>
                <a:latin typeface="Cambria"/>
                <a:cs typeface="Cambria"/>
              </a:rPr>
              <a:t> </a:t>
            </a:r>
            <a:r>
              <a:rPr sz="2200" dirty="0">
                <a:solidFill>
                  <a:srgbClr val="990033"/>
                </a:solidFill>
                <a:latin typeface="Cambria"/>
                <a:cs typeface="Cambria"/>
              </a:rPr>
              <a:t>to</a:t>
            </a:r>
            <a:r>
              <a:rPr sz="2200" spc="50" dirty="0">
                <a:solidFill>
                  <a:srgbClr val="990033"/>
                </a:solidFill>
                <a:latin typeface="Cambria"/>
                <a:cs typeface="Cambria"/>
              </a:rPr>
              <a:t> </a:t>
            </a:r>
            <a:r>
              <a:rPr sz="2200" spc="204" dirty="0">
                <a:solidFill>
                  <a:srgbClr val="990033"/>
                </a:solidFill>
                <a:latin typeface="Cambria"/>
                <a:cs typeface="Cambria"/>
              </a:rPr>
              <a:t>AP</a:t>
            </a:r>
            <a:r>
              <a:rPr sz="2200" spc="75" dirty="0">
                <a:solidFill>
                  <a:srgbClr val="990033"/>
                </a:solidFill>
                <a:latin typeface="Cambria"/>
                <a:cs typeface="Cambria"/>
              </a:rPr>
              <a:t> </a:t>
            </a:r>
            <a:r>
              <a:rPr sz="2200" spc="55" dirty="0">
                <a:solidFill>
                  <a:srgbClr val="990033"/>
                </a:solidFill>
                <a:latin typeface="Cambria"/>
                <a:cs typeface="Cambria"/>
              </a:rPr>
              <a:t>by</a:t>
            </a:r>
            <a:r>
              <a:rPr sz="2200" spc="70" dirty="0">
                <a:solidFill>
                  <a:srgbClr val="990033"/>
                </a:solidFill>
                <a:latin typeface="Cambria"/>
                <a:cs typeface="Cambria"/>
              </a:rPr>
              <a:t> </a:t>
            </a:r>
            <a:r>
              <a:rPr sz="2200" spc="40" dirty="0">
                <a:solidFill>
                  <a:srgbClr val="990033"/>
                </a:solidFill>
                <a:latin typeface="Cambria"/>
                <a:cs typeface="Cambria"/>
              </a:rPr>
              <a:t>RBI</a:t>
            </a:r>
            <a:endParaRPr sz="2200" dirty="0">
              <a:latin typeface="Cambria"/>
              <a:cs typeface="Cambria"/>
            </a:endParaRPr>
          </a:p>
        </p:txBody>
      </p:sp>
      <p:sp>
        <p:nvSpPr>
          <p:cNvPr id="8" name="object 8"/>
          <p:cNvSpPr txBox="1"/>
          <p:nvPr/>
        </p:nvSpPr>
        <p:spPr>
          <a:xfrm>
            <a:off x="4946886" y="6763735"/>
            <a:ext cx="184785" cy="213519"/>
          </a:xfrm>
          <a:prstGeom prst="rect">
            <a:avLst/>
          </a:prstGeom>
        </p:spPr>
        <p:txBody>
          <a:bodyPr vert="horz" wrap="square" lIns="0" tIns="13334" rIns="0" bIns="0" rtlCol="0">
            <a:spAutoFit/>
          </a:bodyPr>
          <a:lstStyle/>
          <a:p>
            <a:pPr marL="38097">
              <a:spcBef>
                <a:spcPts val="105"/>
              </a:spcBef>
            </a:pPr>
            <a:fld id="{81D60167-4931-47E6-BA6A-407CBD079E47}" type="slidenum">
              <a:rPr sz="1300" b="1" dirty="0">
                <a:solidFill>
                  <a:srgbClr val="990033"/>
                </a:solidFill>
                <a:latin typeface="Verdana"/>
                <a:cs typeface="Verdana"/>
              </a:rPr>
              <a:pPr marL="38097">
                <a:spcBef>
                  <a:spcPts val="105"/>
                </a:spcBef>
              </a:pPr>
              <a:t>10</a:t>
            </a:fld>
            <a:endParaRPr sz="1300">
              <a:latin typeface="Verdana"/>
              <a:cs typeface="Verdana"/>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F6900-0C3B-46F3-8374-BC14CA326B95}"/>
              </a:ext>
            </a:extLst>
          </p:cNvPr>
          <p:cNvSpPr>
            <a:spLocks noGrp="1"/>
          </p:cNvSpPr>
          <p:nvPr>
            <p:ph type="title"/>
          </p:nvPr>
        </p:nvSpPr>
        <p:spPr/>
        <p:txBody>
          <a:bodyPr>
            <a:normAutofit fontScale="90000"/>
          </a:bodyPr>
          <a:lstStyle/>
          <a:p>
            <a:r>
              <a:rPr lang="en-US" sz="3600" dirty="0"/>
              <a:t>Prohibition on Acquisition or Transfer of property in India by citizens of certain countries (Rule 31):</a:t>
            </a:r>
            <a:endParaRPr lang="en-IN" dirty="0"/>
          </a:p>
        </p:txBody>
      </p:sp>
      <p:sp>
        <p:nvSpPr>
          <p:cNvPr id="3" name="Content Placeholder 2">
            <a:extLst>
              <a:ext uri="{FF2B5EF4-FFF2-40B4-BE49-F238E27FC236}">
                <a16:creationId xmlns:a16="http://schemas.microsoft.com/office/drawing/2014/main" id="{77736FD6-F4ED-4DAD-9AA1-E546F3E9762C}"/>
              </a:ext>
            </a:extLst>
          </p:cNvPr>
          <p:cNvSpPr>
            <a:spLocks noGrp="1"/>
          </p:cNvSpPr>
          <p:nvPr>
            <p:ph idx="1"/>
          </p:nvPr>
        </p:nvSpPr>
        <p:spPr/>
        <p:txBody>
          <a:bodyPr>
            <a:normAutofit fontScale="92500" lnSpcReduction="10000"/>
          </a:bodyPr>
          <a:lstStyle/>
          <a:p>
            <a:pPr algn="just"/>
            <a:r>
              <a:rPr lang="en-US" dirty="0"/>
              <a:t>No person being a citizen of Pakistan, Bangladesh, Sri Lanka, Afghanistan, China, Iran, Nepal, Bhutan, Hong Kong or Macau or Democratic People’s Republic of Korea (DPRK) without prior permission of the Reserve Bank shall acquire or transfer immovable property in India, other than lease not exceeding five years.</a:t>
            </a:r>
          </a:p>
          <a:p>
            <a:pPr algn="just"/>
            <a:r>
              <a:rPr lang="en-US" dirty="0"/>
              <a:t>Provided that this prohibition shall not apply to an OCI.</a:t>
            </a:r>
          </a:p>
          <a:p>
            <a:pPr algn="just"/>
            <a:r>
              <a:rPr lang="en-US" dirty="0"/>
              <a:t>Citizen shall include natural person and legal entities.</a:t>
            </a:r>
          </a:p>
          <a:p>
            <a:endParaRPr lang="en-IN" dirty="0"/>
          </a:p>
        </p:txBody>
      </p:sp>
    </p:spTree>
    <p:extLst>
      <p:ext uri="{BB962C8B-B14F-4D97-AF65-F5344CB8AC3E}">
        <p14:creationId xmlns:p14="http://schemas.microsoft.com/office/powerpoint/2010/main" val="1975576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CB29E-6B18-4EF1-8014-B989741023FF}"/>
              </a:ext>
            </a:extLst>
          </p:cNvPr>
          <p:cNvSpPr>
            <a:spLocks noGrp="1"/>
          </p:cNvSpPr>
          <p:nvPr>
            <p:ph type="title"/>
          </p:nvPr>
        </p:nvSpPr>
        <p:spPr/>
        <p:txBody>
          <a:bodyPr>
            <a:normAutofit fontScale="90000"/>
          </a:bodyPr>
          <a:lstStyle/>
          <a:p>
            <a:r>
              <a:rPr lang="en-US" dirty="0"/>
              <a:t>Joint acquisition by the spouse of a NRI or an OCI :</a:t>
            </a:r>
            <a:endParaRPr lang="en-IN" dirty="0"/>
          </a:p>
        </p:txBody>
      </p:sp>
      <p:sp>
        <p:nvSpPr>
          <p:cNvPr id="3" name="Content Placeholder 2">
            <a:extLst>
              <a:ext uri="{FF2B5EF4-FFF2-40B4-BE49-F238E27FC236}">
                <a16:creationId xmlns:a16="http://schemas.microsoft.com/office/drawing/2014/main" id="{4BC2C56E-3F88-4A3F-9920-EF36AF9AB4CE}"/>
              </a:ext>
            </a:extLst>
          </p:cNvPr>
          <p:cNvSpPr>
            <a:spLocks noGrp="1"/>
          </p:cNvSpPr>
          <p:nvPr>
            <p:ph idx="1"/>
          </p:nvPr>
        </p:nvSpPr>
        <p:spPr/>
        <p:txBody>
          <a:bodyPr/>
          <a:lstStyle/>
          <a:p>
            <a:pPr marL="125178" indent="0" algn="just">
              <a:buNone/>
            </a:pPr>
            <a:r>
              <a:rPr lang="en-US" dirty="0"/>
              <a:t>A person resident outside India, not being an NRI or an OCI, who is a spouse of an NRI or an OCI may acquire one immovable property (other than agricultural land or farmhouse or plantation property), jointly with his or her NRI or OCI spouse.</a:t>
            </a:r>
            <a:endParaRPr lang="en-IN" dirty="0"/>
          </a:p>
        </p:txBody>
      </p:sp>
    </p:spTree>
    <p:extLst>
      <p:ext uri="{BB962C8B-B14F-4D97-AF65-F5344CB8AC3E}">
        <p14:creationId xmlns:p14="http://schemas.microsoft.com/office/powerpoint/2010/main" val="210998291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E288CD-5777-4592-BFE8-F32AE41FEC17}"/>
              </a:ext>
            </a:extLst>
          </p:cNvPr>
          <p:cNvSpPr>
            <a:spLocks noGrp="1"/>
          </p:cNvSpPr>
          <p:nvPr>
            <p:ph idx="1"/>
          </p:nvPr>
        </p:nvSpPr>
        <p:spPr>
          <a:xfrm>
            <a:off x="534670" y="1114426"/>
            <a:ext cx="9624060" cy="6096000"/>
          </a:xfrm>
        </p:spPr>
        <p:txBody>
          <a:bodyPr>
            <a:normAutofit fontScale="70000" lnSpcReduction="20000"/>
          </a:bodyPr>
          <a:lstStyle/>
          <a:p>
            <a:pPr marL="125178" indent="0" algn="just">
              <a:buNone/>
            </a:pPr>
            <a:r>
              <a:rPr lang="en-US" dirty="0"/>
              <a:t>Provided that -</a:t>
            </a:r>
          </a:p>
          <a:p>
            <a:pPr marL="125178" indent="0" algn="just">
              <a:buNone/>
            </a:pPr>
            <a:r>
              <a:rPr lang="en-US" dirty="0"/>
              <a:t>(a) consideration for transfer, shall be made out of -</a:t>
            </a:r>
          </a:p>
          <a:p>
            <a:pPr marL="125178" indent="0" algn="just">
              <a:buNone/>
            </a:pPr>
            <a:r>
              <a:rPr lang="en-US" dirty="0"/>
              <a:t>	(i) funds received in India through banking channels by way of 	inward remittance from any place outside India; or</a:t>
            </a:r>
          </a:p>
          <a:p>
            <a:pPr marL="125178" indent="0" algn="just">
              <a:buNone/>
            </a:pPr>
            <a:r>
              <a:rPr lang="en-US" dirty="0"/>
              <a:t>	(ii) funds held in any non-resident account (NRO/NRE/FCNR) 	maintained 	in accordance with the provisions of the Act and the 	regulations 	made 	by the Reserve Bank;</a:t>
            </a:r>
          </a:p>
          <a:p>
            <a:pPr algn="just"/>
            <a:endParaRPr lang="en-US" dirty="0"/>
          </a:p>
          <a:p>
            <a:pPr marL="125178" indent="0" algn="just">
              <a:buNone/>
            </a:pPr>
            <a:r>
              <a:rPr lang="en-US" dirty="0"/>
              <a:t>(b) no payment for any transfer of immovable property shall be made either by t</a:t>
            </a:r>
            <a:r>
              <a:rPr lang="en-US" b="1" dirty="0"/>
              <a:t>raveler’s cheque or by foreign currency notes or by any other mode other than those specifically permitted </a:t>
            </a:r>
            <a:r>
              <a:rPr lang="en-US" dirty="0"/>
              <a:t>under this clause :</a:t>
            </a:r>
          </a:p>
          <a:p>
            <a:pPr marL="125178" indent="0" algn="just">
              <a:buNone/>
            </a:pPr>
            <a:endParaRPr lang="en-US" dirty="0"/>
          </a:p>
          <a:p>
            <a:pPr marL="125178" indent="0" algn="just">
              <a:buNone/>
            </a:pPr>
            <a:r>
              <a:rPr lang="en-US" dirty="0"/>
              <a:t>(c) the marriage has been registered and subsisted for a continuous period of not less than two years immediately preceding the acquisition of such property.</a:t>
            </a:r>
          </a:p>
          <a:p>
            <a:pPr marL="125178" indent="0" algn="just">
              <a:buNone/>
            </a:pPr>
            <a:endParaRPr lang="en-US" dirty="0"/>
          </a:p>
          <a:p>
            <a:pPr marL="125178" indent="0" algn="just">
              <a:buNone/>
            </a:pPr>
            <a:r>
              <a:rPr lang="en-US" dirty="0"/>
              <a:t>(d) the non-resident spouse is not otherwise prohibited from such acquisition.</a:t>
            </a:r>
          </a:p>
          <a:p>
            <a:endParaRPr lang="en-IN" dirty="0"/>
          </a:p>
        </p:txBody>
      </p:sp>
    </p:spTree>
    <p:extLst>
      <p:ext uri="{BB962C8B-B14F-4D97-AF65-F5344CB8AC3E}">
        <p14:creationId xmlns:p14="http://schemas.microsoft.com/office/powerpoint/2010/main" val="404370505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59212-BB15-40DD-8C17-D9773DE14F0B}"/>
              </a:ext>
            </a:extLst>
          </p:cNvPr>
          <p:cNvSpPr>
            <a:spLocks noGrp="1"/>
          </p:cNvSpPr>
          <p:nvPr>
            <p:ph type="title"/>
          </p:nvPr>
        </p:nvSpPr>
        <p:spPr/>
        <p:txBody>
          <a:bodyPr/>
          <a:lstStyle/>
          <a:p>
            <a:r>
              <a:rPr lang="en-US" dirty="0"/>
              <a:t>Repatriation of sale proceeds</a:t>
            </a:r>
            <a:endParaRPr lang="en-IN" dirty="0"/>
          </a:p>
        </p:txBody>
      </p:sp>
      <p:sp>
        <p:nvSpPr>
          <p:cNvPr id="3" name="Content Placeholder 2">
            <a:extLst>
              <a:ext uri="{FF2B5EF4-FFF2-40B4-BE49-F238E27FC236}">
                <a16:creationId xmlns:a16="http://schemas.microsoft.com/office/drawing/2014/main" id="{87E5F29F-7E6C-4DB5-A0E5-87F285A7EAA4}"/>
              </a:ext>
            </a:extLst>
          </p:cNvPr>
          <p:cNvSpPr>
            <a:spLocks noGrp="1"/>
          </p:cNvSpPr>
          <p:nvPr>
            <p:ph idx="1"/>
          </p:nvPr>
        </p:nvSpPr>
        <p:spPr/>
        <p:txBody>
          <a:bodyPr>
            <a:normAutofit/>
          </a:bodyPr>
          <a:lstStyle/>
          <a:p>
            <a:pPr algn="just"/>
            <a:endParaRPr lang="en-US" dirty="0"/>
          </a:p>
          <a:p>
            <a:pPr marL="125178" indent="0" algn="just">
              <a:buNone/>
            </a:pPr>
            <a:r>
              <a:rPr lang="en-US" dirty="0"/>
              <a:t>Sale of immovable property other than agricultural land or farm house or plantation property in India by an NRI or an OCI, the authorised dealer may allow repatriation of the sale proceeds outside India, provided the following conditions are satisfied, namely:-</a:t>
            </a:r>
          </a:p>
          <a:p>
            <a:endParaRPr lang="en-IN" dirty="0"/>
          </a:p>
        </p:txBody>
      </p:sp>
    </p:spTree>
    <p:extLst>
      <p:ext uri="{BB962C8B-B14F-4D97-AF65-F5344CB8AC3E}">
        <p14:creationId xmlns:p14="http://schemas.microsoft.com/office/powerpoint/2010/main" val="123733493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03E5E3-6740-4DB2-9E05-07B171D4BF82}"/>
              </a:ext>
            </a:extLst>
          </p:cNvPr>
          <p:cNvSpPr>
            <a:spLocks noGrp="1"/>
          </p:cNvSpPr>
          <p:nvPr>
            <p:ph idx="1"/>
          </p:nvPr>
        </p:nvSpPr>
        <p:spPr>
          <a:xfrm>
            <a:off x="534670" y="1343025"/>
            <a:ext cx="9624060" cy="5907227"/>
          </a:xfrm>
        </p:spPr>
        <p:txBody>
          <a:bodyPr>
            <a:normAutofit lnSpcReduction="10000"/>
          </a:bodyPr>
          <a:lstStyle/>
          <a:p>
            <a:pPr marL="125178" indent="0" algn="just">
              <a:buNone/>
            </a:pPr>
            <a:r>
              <a:rPr lang="en-US" dirty="0"/>
              <a:t>(a) the immovable property was acquired by the seller in accordance with the </a:t>
            </a:r>
            <a:r>
              <a:rPr lang="en-US" b="1" dirty="0"/>
              <a:t>provisions of the foreign exchange law in force </a:t>
            </a:r>
            <a:r>
              <a:rPr lang="en-US" dirty="0"/>
              <a:t>at the time of acquisition or the provisions of these rules;</a:t>
            </a:r>
          </a:p>
          <a:p>
            <a:pPr marL="125178" indent="0" algn="just">
              <a:buNone/>
            </a:pPr>
            <a:r>
              <a:rPr lang="en-US" dirty="0"/>
              <a:t>(b) the amount for acquisition of the immovable property was paid in foreign exchange received through banking channels or out of funds held in </a:t>
            </a:r>
            <a:r>
              <a:rPr lang="en-US" b="1" dirty="0"/>
              <a:t>Foreign Currency Non-Resident Account or out of funds held in Non-Resident External Account</a:t>
            </a:r>
            <a:r>
              <a:rPr lang="en-US" dirty="0"/>
              <a:t>;</a:t>
            </a:r>
          </a:p>
          <a:p>
            <a:pPr marL="125178" indent="0" algn="just">
              <a:buNone/>
            </a:pPr>
            <a:r>
              <a:rPr lang="en-US" dirty="0"/>
              <a:t>(c) in the case of residential property, the repatriation of sale proceeds is restricted to not more than </a:t>
            </a:r>
            <a:r>
              <a:rPr lang="en-US" b="1" dirty="0"/>
              <a:t>two such properties</a:t>
            </a:r>
            <a:r>
              <a:rPr lang="en-US" dirty="0"/>
              <a:t>.</a:t>
            </a:r>
          </a:p>
          <a:p>
            <a:endParaRPr lang="en-IN" dirty="0"/>
          </a:p>
        </p:txBody>
      </p:sp>
    </p:spTree>
    <p:extLst>
      <p:ext uri="{BB962C8B-B14F-4D97-AF65-F5344CB8AC3E}">
        <p14:creationId xmlns:p14="http://schemas.microsoft.com/office/powerpoint/2010/main" val="13720259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E86894-C168-4CC3-BF41-E29055FF8326}"/>
              </a:ext>
            </a:extLst>
          </p:cNvPr>
          <p:cNvSpPr>
            <a:spLocks noGrp="1"/>
          </p:cNvSpPr>
          <p:nvPr>
            <p:ph idx="1"/>
          </p:nvPr>
        </p:nvSpPr>
        <p:spPr/>
        <p:txBody>
          <a:bodyPr/>
          <a:lstStyle/>
          <a:p>
            <a:pPr marL="125178" indent="0" algn="just">
              <a:buNone/>
            </a:pPr>
            <a:r>
              <a:rPr lang="en-US" sz="4800" dirty="0"/>
              <a:t>Borrowing and Lending Regulations for NRI’s and Residents</a:t>
            </a:r>
            <a:endParaRPr lang="en-IN" dirty="0"/>
          </a:p>
        </p:txBody>
      </p:sp>
    </p:spTree>
    <p:extLst>
      <p:ext uri="{BB962C8B-B14F-4D97-AF65-F5344CB8AC3E}">
        <p14:creationId xmlns:p14="http://schemas.microsoft.com/office/powerpoint/2010/main" val="268346116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5DA1B-27CD-4694-88BD-B83FFE8C9CDF}"/>
              </a:ext>
            </a:extLst>
          </p:cNvPr>
          <p:cNvSpPr>
            <a:spLocks noGrp="1"/>
          </p:cNvSpPr>
          <p:nvPr>
            <p:ph type="title"/>
          </p:nvPr>
        </p:nvSpPr>
        <p:spPr>
          <a:xfrm>
            <a:off x="165100" y="352425"/>
            <a:ext cx="9525000" cy="838200"/>
          </a:xfrm>
        </p:spPr>
        <p:txBody>
          <a:bodyPr/>
          <a:lstStyle/>
          <a:p>
            <a:r>
              <a:rPr lang="en-US" sz="4000" dirty="0"/>
              <a:t>I) Borrowing and Lending in NR</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25239434"/>
              </p:ext>
            </p:extLst>
          </p:nvPr>
        </p:nvGraphicFramePr>
        <p:xfrm>
          <a:off x="81505" y="1190625"/>
          <a:ext cx="10522995" cy="6294120"/>
        </p:xfrm>
        <a:graphic>
          <a:graphicData uri="http://schemas.openxmlformats.org/drawingml/2006/table">
            <a:tbl>
              <a:tblPr firstRow="1" bandRow="1">
                <a:tableStyleId>{5C22544A-7EE6-4342-B048-85BDC9FD1C3A}</a:tableStyleId>
              </a:tblPr>
              <a:tblGrid>
                <a:gridCol w="3559303">
                  <a:extLst>
                    <a:ext uri="{9D8B030D-6E8A-4147-A177-3AD203B41FA5}">
                      <a16:colId xmlns:a16="http://schemas.microsoft.com/office/drawing/2014/main" val="20000"/>
                    </a:ext>
                  </a:extLst>
                </a:gridCol>
                <a:gridCol w="2848892">
                  <a:extLst>
                    <a:ext uri="{9D8B030D-6E8A-4147-A177-3AD203B41FA5}">
                      <a16:colId xmlns:a16="http://schemas.microsoft.com/office/drawing/2014/main" val="20001"/>
                    </a:ext>
                  </a:extLst>
                </a:gridCol>
                <a:gridCol w="4114800">
                  <a:extLst>
                    <a:ext uri="{9D8B030D-6E8A-4147-A177-3AD203B41FA5}">
                      <a16:colId xmlns:a16="http://schemas.microsoft.com/office/drawing/2014/main" val="20002"/>
                    </a:ext>
                  </a:extLst>
                </a:gridCol>
              </a:tblGrid>
              <a:tr h="367050">
                <a:tc>
                  <a:txBody>
                    <a:bodyPr/>
                    <a:lstStyle/>
                    <a:p>
                      <a:r>
                        <a:rPr lang="en-US" dirty="0"/>
                        <a:t>Lender</a:t>
                      </a:r>
                      <a:endParaRPr lang="en-IN" dirty="0"/>
                    </a:p>
                  </a:txBody>
                  <a:tcPr/>
                </a:tc>
                <a:tc>
                  <a:txBody>
                    <a:bodyPr/>
                    <a:lstStyle/>
                    <a:p>
                      <a:r>
                        <a:rPr lang="en-US" dirty="0"/>
                        <a:t>Borrower</a:t>
                      </a:r>
                      <a:endParaRPr lang="en-IN" dirty="0"/>
                    </a:p>
                  </a:txBody>
                  <a:tcPr/>
                </a:tc>
                <a:tc>
                  <a:txBody>
                    <a:bodyPr/>
                    <a:lstStyle/>
                    <a:p>
                      <a:r>
                        <a:rPr lang="en-US" dirty="0"/>
                        <a:t>Permitted/</a:t>
                      </a:r>
                      <a:r>
                        <a:rPr lang="en-US" baseline="0" dirty="0"/>
                        <a:t> Not permitted</a:t>
                      </a:r>
                      <a:endParaRPr lang="en-IN" dirty="0"/>
                    </a:p>
                  </a:txBody>
                  <a:tcPr/>
                </a:tc>
                <a:extLst>
                  <a:ext uri="{0D108BD9-81ED-4DB2-BD59-A6C34878D82A}">
                    <a16:rowId xmlns:a16="http://schemas.microsoft.com/office/drawing/2014/main" val="10000"/>
                  </a:ext>
                </a:extLst>
              </a:tr>
              <a:tr h="2528550">
                <a:tc>
                  <a:txBody>
                    <a:bodyPr/>
                    <a:lstStyle/>
                    <a:p>
                      <a:r>
                        <a:rPr lang="en-US" dirty="0"/>
                        <a:t>Resident</a:t>
                      </a:r>
                    </a:p>
                  </a:txBody>
                  <a:tcPr/>
                </a:tc>
                <a:tc>
                  <a:txBody>
                    <a:bodyPr/>
                    <a:lstStyle/>
                    <a:p>
                      <a:r>
                        <a:rPr kumimoji="0" lang="en-US" sz="1800" kern="1200" dirty="0">
                          <a:solidFill>
                            <a:schemeClr val="dk1"/>
                          </a:solidFill>
                          <a:effectLst/>
                          <a:latin typeface="+mn-lt"/>
                          <a:ea typeface="+mn-ea"/>
                          <a:cs typeface="+mn-cs"/>
                        </a:rPr>
                        <a:t>NRI/OCI (Relative)</a:t>
                      </a:r>
                      <a:endParaRPr lang="en-IN" dirty="0"/>
                    </a:p>
                  </a:txBody>
                  <a:tcPr/>
                </a:tc>
                <a:tc>
                  <a:txBody>
                    <a:bodyPr/>
                    <a:lstStyle/>
                    <a:p>
                      <a:r>
                        <a:rPr lang="en-US" dirty="0"/>
                        <a:t>Permitted within LRS limit of USD 250000 (equivalent amount in INR). The loan should be taken for at least one year and interest-free subject to other terms and conditions. (As per Regulation 7B(iii) of Borrowing and lending Regulation and LRS Master Direction)</a:t>
                      </a:r>
                      <a:endParaRPr lang="en-IN" dirty="0"/>
                    </a:p>
                  </a:txBody>
                  <a:tcPr/>
                </a:tc>
                <a:extLst>
                  <a:ext uri="{0D108BD9-81ED-4DB2-BD59-A6C34878D82A}">
                    <a16:rowId xmlns:a16="http://schemas.microsoft.com/office/drawing/2014/main" val="10001"/>
                  </a:ext>
                </a:extLst>
              </a:tr>
              <a:tr h="1143000">
                <a:tc>
                  <a:txBody>
                    <a:bodyPr/>
                    <a:lstStyle/>
                    <a:p>
                      <a:r>
                        <a:rPr lang="en-US" dirty="0"/>
                        <a:t>Resident</a:t>
                      </a:r>
                    </a:p>
                  </a:txBody>
                  <a:tcPr/>
                </a:tc>
                <a:tc>
                  <a:txBody>
                    <a:bodyPr/>
                    <a:lstStyle/>
                    <a:p>
                      <a:r>
                        <a:rPr kumimoji="0" lang="en-US" sz="1800" kern="1200" dirty="0">
                          <a:solidFill>
                            <a:schemeClr val="dk1"/>
                          </a:solidFill>
                          <a:effectLst/>
                          <a:latin typeface="+mn-lt"/>
                          <a:ea typeface="+mn-ea"/>
                          <a:cs typeface="+mn-cs"/>
                        </a:rPr>
                        <a:t>NRI/OCI (Non-Relative)</a:t>
                      </a:r>
                      <a:endParaRPr lang="en-IN" dirty="0"/>
                    </a:p>
                  </a:txBody>
                  <a:tcPr/>
                </a:tc>
                <a:tc>
                  <a:txBody>
                    <a:bodyPr/>
                    <a:lstStyle/>
                    <a:p>
                      <a:r>
                        <a:rPr lang="en-US" dirty="0"/>
                        <a:t>Not permitted (Capital account transaction which is not specifically permitted is prohibited)</a:t>
                      </a:r>
                      <a:endParaRPr lang="en-IN" dirty="0"/>
                    </a:p>
                  </a:txBody>
                  <a:tcPr/>
                </a:tc>
                <a:extLst>
                  <a:ext uri="{0D108BD9-81ED-4DB2-BD59-A6C34878D82A}">
                    <a16:rowId xmlns:a16="http://schemas.microsoft.com/office/drawing/2014/main" val="10002"/>
                  </a:ext>
                </a:extLst>
              </a:tr>
              <a:tr h="1066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NRI/ Relatives who are the OCI cardholder </a:t>
                      </a:r>
                    </a:p>
                  </a:txBody>
                  <a:tcPr/>
                </a:tc>
                <a:tc>
                  <a:txBody>
                    <a:bodyPr/>
                    <a:lstStyle/>
                    <a:p>
                      <a:r>
                        <a:rPr kumimoji="0" lang="en-US" sz="1800" kern="1200" dirty="0">
                          <a:solidFill>
                            <a:schemeClr val="dk1"/>
                          </a:solidFill>
                          <a:effectLst/>
                          <a:latin typeface="+mn-lt"/>
                          <a:ea typeface="+mn-ea"/>
                          <a:cs typeface="+mn-cs"/>
                        </a:rPr>
                        <a:t>Resident</a:t>
                      </a:r>
                      <a:endParaRPr lang="en-IN" dirty="0"/>
                    </a:p>
                  </a:txBody>
                  <a:tcPr/>
                </a:tc>
                <a:tc>
                  <a:txBody>
                    <a:bodyPr/>
                    <a:lstStyle/>
                    <a:p>
                      <a:r>
                        <a:rPr lang="en-US" dirty="0"/>
                        <a:t>Permitted (As per Regulation 6B(vi) of Borrowing and lending Regulation 2018) subject to such terms and conditions as specified by RBI</a:t>
                      </a:r>
                      <a:endParaRPr lang="en-IN" dirty="0"/>
                    </a:p>
                  </a:txBody>
                  <a:tcPr/>
                </a:tc>
                <a:extLst>
                  <a:ext uri="{0D108BD9-81ED-4DB2-BD59-A6C34878D82A}">
                    <a16:rowId xmlns:a16="http://schemas.microsoft.com/office/drawing/2014/main" val="10003"/>
                  </a:ext>
                </a:extLst>
              </a:tr>
              <a:tr h="1066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Non NRI/OCI</a:t>
                      </a:r>
                    </a:p>
                  </a:txBody>
                  <a:tcPr/>
                </a:tc>
                <a:tc>
                  <a:txBody>
                    <a:bodyPr/>
                    <a:lstStyle/>
                    <a:p>
                      <a:r>
                        <a:rPr kumimoji="0" lang="en-US" sz="1800" kern="1200" dirty="0">
                          <a:solidFill>
                            <a:schemeClr val="dk1"/>
                          </a:solidFill>
                          <a:effectLst/>
                          <a:latin typeface="+mn-lt"/>
                          <a:ea typeface="+mn-ea"/>
                          <a:cs typeface="+mn-cs"/>
                        </a:rPr>
                        <a:t>Resident</a:t>
                      </a:r>
                      <a:endParaRPr lang="en-IN" dirty="0"/>
                    </a:p>
                  </a:txBody>
                  <a:tcPr/>
                </a:tc>
                <a:tc>
                  <a:txBody>
                    <a:bodyPr/>
                    <a:lstStyle/>
                    <a:p>
                      <a:r>
                        <a:rPr lang="en-US" dirty="0"/>
                        <a:t>Not permitted (Capital account transaction which is not specifically permitted is prohibited)</a:t>
                      </a:r>
                      <a:endParaRPr lang="en-IN"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5383018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5DA1B-27CD-4694-88BD-B83FFE8C9CDF}"/>
              </a:ext>
            </a:extLst>
          </p:cNvPr>
          <p:cNvSpPr>
            <a:spLocks noGrp="1"/>
          </p:cNvSpPr>
          <p:nvPr>
            <p:ph type="title"/>
          </p:nvPr>
        </p:nvSpPr>
        <p:spPr>
          <a:xfrm>
            <a:off x="165100" y="962025"/>
            <a:ext cx="9525000" cy="838200"/>
          </a:xfrm>
        </p:spPr>
        <p:txBody>
          <a:bodyPr>
            <a:noAutofit/>
          </a:bodyPr>
          <a:lstStyle/>
          <a:p>
            <a:r>
              <a:rPr lang="en-US" sz="2400" dirty="0"/>
              <a:t>II) Some instances of borrowing in foreign exchange is as follows</a:t>
            </a:r>
            <a:endParaRPr lang="en-IN"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78799162"/>
              </p:ext>
            </p:extLst>
          </p:nvPr>
        </p:nvGraphicFramePr>
        <p:xfrm>
          <a:off x="133913" y="2333625"/>
          <a:ext cx="10470587" cy="4282440"/>
        </p:xfrm>
        <a:graphic>
          <a:graphicData uri="http://schemas.openxmlformats.org/drawingml/2006/table">
            <a:tbl>
              <a:tblPr firstRow="1" bandRow="1">
                <a:tableStyleId>{5C22544A-7EE6-4342-B048-85BDC9FD1C3A}</a:tableStyleId>
              </a:tblPr>
              <a:tblGrid>
                <a:gridCol w="3383987">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367050">
                <a:tc>
                  <a:txBody>
                    <a:bodyPr/>
                    <a:lstStyle/>
                    <a:p>
                      <a:r>
                        <a:rPr lang="en-US" dirty="0"/>
                        <a:t>Lender</a:t>
                      </a:r>
                      <a:endParaRPr lang="en-IN" dirty="0"/>
                    </a:p>
                  </a:txBody>
                  <a:tcPr/>
                </a:tc>
                <a:tc>
                  <a:txBody>
                    <a:bodyPr/>
                    <a:lstStyle/>
                    <a:p>
                      <a:r>
                        <a:rPr lang="en-US" dirty="0"/>
                        <a:t>Borrower</a:t>
                      </a:r>
                      <a:endParaRPr lang="en-IN" dirty="0"/>
                    </a:p>
                  </a:txBody>
                  <a:tcPr/>
                </a:tc>
                <a:tc>
                  <a:txBody>
                    <a:bodyPr/>
                    <a:lstStyle/>
                    <a:p>
                      <a:r>
                        <a:rPr lang="en-US" dirty="0"/>
                        <a:t>Permitted/</a:t>
                      </a:r>
                      <a:r>
                        <a:rPr lang="en-US" baseline="0" dirty="0"/>
                        <a:t> Not permitted</a:t>
                      </a:r>
                      <a:endParaRPr lang="en-IN" dirty="0"/>
                    </a:p>
                  </a:txBody>
                  <a:tcPr/>
                </a:tc>
                <a:extLst>
                  <a:ext uri="{0D108BD9-81ED-4DB2-BD59-A6C34878D82A}">
                    <a16:rowId xmlns:a16="http://schemas.microsoft.com/office/drawing/2014/main" val="10000"/>
                  </a:ext>
                </a:extLst>
              </a:tr>
              <a:tr h="1233150">
                <a:tc>
                  <a:txBody>
                    <a:bodyPr/>
                    <a:lstStyle/>
                    <a:p>
                      <a:r>
                        <a:rPr kumimoji="0" lang="en-US" sz="1800" kern="1200" dirty="0">
                          <a:solidFill>
                            <a:schemeClr val="dk1"/>
                          </a:solidFill>
                          <a:effectLst/>
                          <a:latin typeface="+mn-lt"/>
                          <a:ea typeface="+mn-ea"/>
                          <a:cs typeface="+mn-cs"/>
                        </a:rPr>
                        <a:t>Resident</a:t>
                      </a:r>
                      <a:endParaRPr lang="en-US" dirty="0"/>
                    </a:p>
                  </a:txBody>
                  <a:tcPr/>
                </a:tc>
                <a:tc>
                  <a:txBody>
                    <a:bodyPr/>
                    <a:lstStyle/>
                    <a:p>
                      <a:r>
                        <a:rPr kumimoji="0" lang="en-US" sz="1800" kern="1200" dirty="0">
                          <a:solidFill>
                            <a:schemeClr val="dk1"/>
                          </a:solidFill>
                          <a:effectLst/>
                          <a:latin typeface="+mn-lt"/>
                          <a:ea typeface="+mn-ea"/>
                          <a:cs typeface="+mn-cs"/>
                        </a:rPr>
                        <a:t>NRI (Relative as well as non-relative)</a:t>
                      </a:r>
                      <a:endParaRPr lang="en-IN" dirty="0"/>
                    </a:p>
                  </a:txBody>
                  <a:tcPr/>
                </a:tc>
                <a:tc>
                  <a:txBody>
                    <a:bodyPr/>
                    <a:lstStyle/>
                    <a:p>
                      <a:r>
                        <a:rPr lang="en-US" dirty="0"/>
                        <a:t>Not permitted (Capital account transaction which is not specifically permitted is prohibited)</a:t>
                      </a:r>
                      <a:endParaRPr lang="en-IN" dirty="0"/>
                    </a:p>
                  </a:txBody>
                  <a:tcPr/>
                </a:tc>
                <a:extLst>
                  <a:ext uri="{0D108BD9-81ED-4DB2-BD59-A6C34878D82A}">
                    <a16:rowId xmlns:a16="http://schemas.microsoft.com/office/drawing/2014/main" val="10001"/>
                  </a:ext>
                </a:extLst>
              </a:tr>
              <a:tr h="1447800">
                <a:tc>
                  <a:txBody>
                    <a:bodyPr/>
                    <a:lstStyle/>
                    <a:p>
                      <a:r>
                        <a:rPr kumimoji="0" lang="en-US" sz="1800" kern="1200" dirty="0">
                          <a:solidFill>
                            <a:schemeClr val="dk1"/>
                          </a:solidFill>
                          <a:effectLst/>
                          <a:latin typeface="+mn-lt"/>
                          <a:ea typeface="+mn-ea"/>
                          <a:cs typeface="+mn-cs"/>
                        </a:rPr>
                        <a:t>Person resident outside India who is a relative (Including NRI/OCI)</a:t>
                      </a:r>
                      <a:endParaRPr lang="en-US" dirty="0"/>
                    </a:p>
                  </a:txBody>
                  <a:tcPr/>
                </a:tc>
                <a:tc>
                  <a:txBody>
                    <a:bodyPr/>
                    <a:lstStyle/>
                    <a:p>
                      <a:r>
                        <a:rPr kumimoji="0" lang="en-US" sz="1800" kern="1200" dirty="0">
                          <a:solidFill>
                            <a:schemeClr val="dk1"/>
                          </a:solidFill>
                          <a:effectLst/>
                          <a:latin typeface="+mn-lt"/>
                          <a:ea typeface="+mn-ea"/>
                          <a:cs typeface="+mn-cs"/>
                        </a:rPr>
                        <a:t>Resident</a:t>
                      </a:r>
                      <a:endParaRPr lang="en-IN" dirty="0"/>
                    </a:p>
                  </a:txBody>
                  <a:tcPr/>
                </a:tc>
                <a:tc>
                  <a:txBody>
                    <a:bodyPr/>
                    <a:lstStyle/>
                    <a:p>
                      <a:r>
                        <a:rPr kumimoji="0" lang="en-US" sz="1800" kern="1200" dirty="0">
                          <a:solidFill>
                            <a:schemeClr val="dk1"/>
                          </a:solidFill>
                          <a:effectLst/>
                          <a:latin typeface="+mn-lt"/>
                          <a:ea typeface="+mn-ea"/>
                          <a:cs typeface="+mn-cs"/>
                        </a:rPr>
                        <a:t>Permitted maximum of 250,000 USD (As per Regulation 4B(v) of Borrowing and lending Regulation) subject to terms and conditions as specified by the RBI</a:t>
                      </a:r>
                      <a:endParaRPr lang="en-IN" dirty="0"/>
                    </a:p>
                  </a:txBody>
                  <a:tcPr/>
                </a:tc>
                <a:extLst>
                  <a:ext uri="{0D108BD9-81ED-4DB2-BD59-A6C34878D82A}">
                    <a16:rowId xmlns:a16="http://schemas.microsoft.com/office/drawing/2014/main" val="10002"/>
                  </a:ext>
                </a:extLst>
              </a:tr>
              <a:tr h="1219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dk1"/>
                          </a:solidFill>
                          <a:effectLst/>
                          <a:latin typeface="+mn-lt"/>
                          <a:ea typeface="+mn-ea"/>
                          <a:cs typeface="+mn-cs"/>
                        </a:rPr>
                        <a:t>Person resident outside India who is not a relative</a:t>
                      </a:r>
                      <a:endParaRPr lang="en-US" dirty="0"/>
                    </a:p>
                  </a:txBody>
                  <a:tcPr/>
                </a:tc>
                <a:tc>
                  <a:txBody>
                    <a:bodyPr/>
                    <a:lstStyle/>
                    <a:p>
                      <a:r>
                        <a:rPr lang="en-IN" dirty="0"/>
                        <a:t>Resident</a:t>
                      </a:r>
                    </a:p>
                  </a:txBody>
                  <a:tcPr/>
                </a:tc>
                <a:tc>
                  <a:txBody>
                    <a:bodyPr/>
                    <a:lstStyle/>
                    <a:p>
                      <a:r>
                        <a:rPr lang="en-US" dirty="0"/>
                        <a:t>Not permitted (Capital account transaction which is not specifically permitted is prohibited)</a:t>
                      </a:r>
                      <a:endParaRPr lang="en-IN"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4853200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F979CD-B313-462D-9425-8E990BC9285D}"/>
              </a:ext>
            </a:extLst>
          </p:cNvPr>
          <p:cNvSpPr>
            <a:spLocks noGrp="1"/>
          </p:cNvSpPr>
          <p:nvPr>
            <p:ph idx="1"/>
          </p:nvPr>
        </p:nvSpPr>
        <p:spPr>
          <a:xfrm>
            <a:off x="534670" y="1190625"/>
            <a:ext cx="9624060" cy="6059627"/>
          </a:xfrm>
        </p:spPr>
        <p:txBody>
          <a:bodyPr/>
          <a:lstStyle/>
          <a:p>
            <a:pPr marL="125178" indent="0">
              <a:buNone/>
            </a:pPr>
            <a:r>
              <a:rPr lang="en-US" dirty="0"/>
              <a:t>Relative with reference to any individual, means, </a:t>
            </a:r>
          </a:p>
          <a:p>
            <a:pPr marL="125178" indent="0">
              <a:buNone/>
            </a:pPr>
            <a:r>
              <a:rPr lang="en-US" dirty="0"/>
              <a:t>i)	Spouse of the individual</a:t>
            </a:r>
          </a:p>
          <a:p>
            <a:pPr marL="125178" indent="0">
              <a:buNone/>
            </a:pPr>
            <a:r>
              <a:rPr lang="en-US" dirty="0"/>
              <a:t>ii)	Father </a:t>
            </a:r>
          </a:p>
          <a:p>
            <a:pPr marL="125178" indent="0">
              <a:buNone/>
            </a:pPr>
            <a:r>
              <a:rPr lang="en-US" dirty="0"/>
              <a:t>iii)	Mother</a:t>
            </a:r>
          </a:p>
          <a:p>
            <a:pPr marL="125178" indent="0">
              <a:buNone/>
            </a:pPr>
            <a:r>
              <a:rPr lang="en-US" dirty="0"/>
              <a:t>iv)	Son</a:t>
            </a:r>
          </a:p>
          <a:p>
            <a:pPr marL="125178" indent="0">
              <a:buNone/>
            </a:pPr>
            <a:r>
              <a:rPr lang="en-US" dirty="0"/>
              <a:t>v)	Son’s wife</a:t>
            </a:r>
          </a:p>
          <a:p>
            <a:pPr marL="125178" indent="0">
              <a:buNone/>
            </a:pPr>
            <a:r>
              <a:rPr lang="en-US" dirty="0"/>
              <a:t>vi)	Daughter</a:t>
            </a:r>
          </a:p>
          <a:p>
            <a:pPr marL="125178" indent="0">
              <a:buNone/>
            </a:pPr>
            <a:r>
              <a:rPr lang="en-US" dirty="0"/>
              <a:t>vii)	Daughter’s husband</a:t>
            </a:r>
          </a:p>
          <a:p>
            <a:pPr marL="125178" indent="0">
              <a:buNone/>
            </a:pPr>
            <a:r>
              <a:rPr lang="en-US" dirty="0"/>
              <a:t>viii)	Brother and Sister</a:t>
            </a:r>
          </a:p>
          <a:p>
            <a:endParaRPr lang="en-IN" dirty="0"/>
          </a:p>
        </p:txBody>
      </p:sp>
    </p:spTree>
    <p:extLst>
      <p:ext uri="{BB962C8B-B14F-4D97-AF65-F5344CB8AC3E}">
        <p14:creationId xmlns:p14="http://schemas.microsoft.com/office/powerpoint/2010/main" val="214280190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1D92D0-6559-4F06-A327-CD284D45E477}"/>
              </a:ext>
            </a:extLst>
          </p:cNvPr>
          <p:cNvSpPr>
            <a:spLocks noGrp="1"/>
          </p:cNvSpPr>
          <p:nvPr>
            <p:ph idx="1"/>
          </p:nvPr>
        </p:nvSpPr>
        <p:spPr>
          <a:xfrm>
            <a:off x="534670" y="1266825"/>
            <a:ext cx="9624060" cy="5983427"/>
          </a:xfrm>
        </p:spPr>
        <p:txBody>
          <a:bodyPr>
            <a:normAutofit fontScale="77500" lnSpcReduction="20000"/>
          </a:bodyPr>
          <a:lstStyle/>
          <a:p>
            <a:r>
              <a:rPr lang="en-US" b="1" dirty="0"/>
              <a:t>Continuation of loan in the event of change in the residential status of the lender\borrower: </a:t>
            </a:r>
          </a:p>
          <a:p>
            <a:endParaRPr lang="en-US" b="1" dirty="0"/>
          </a:p>
          <a:p>
            <a:pPr algn="just"/>
            <a:r>
              <a:rPr lang="en-US" dirty="0"/>
              <a:t>In case a loan was granted by a resident individual to another resident individual and the </a:t>
            </a:r>
            <a:r>
              <a:rPr lang="en-US" b="1" dirty="0"/>
              <a:t>lender subsequently becomes a non-resident</a:t>
            </a:r>
            <a:r>
              <a:rPr lang="en-US" dirty="0"/>
              <a:t>, the repayment of the loan by the resident borrower should be made by </a:t>
            </a:r>
            <a:r>
              <a:rPr lang="en-US" b="1" dirty="0"/>
              <a:t>credit to the NRO account or any other account of the lender maintained with</a:t>
            </a:r>
            <a:r>
              <a:rPr lang="en-US" dirty="0"/>
              <a:t> a bank in India as specified by the Reserve Bank from time to time, at the option of the lender.</a:t>
            </a:r>
          </a:p>
          <a:p>
            <a:pPr algn="just"/>
            <a:endParaRPr lang="en-US" dirty="0"/>
          </a:p>
          <a:p>
            <a:pPr algn="just"/>
            <a:r>
              <a:rPr lang="en-US" dirty="0"/>
              <a:t>In case a loan was granted by a NRI/OCI Cardholder to a person resident in India in accordance with the provisions contained in these regulations and the lender subsequently becomes a resident, the repayment of the loan may be made to the designated account of the lender maintained with a bank in India as specified by the Reserve Bank from time to time, at the option of the lender.</a:t>
            </a:r>
          </a:p>
          <a:p>
            <a:endParaRPr lang="en-IN" dirty="0"/>
          </a:p>
        </p:txBody>
      </p:sp>
    </p:spTree>
    <p:extLst>
      <p:ext uri="{BB962C8B-B14F-4D97-AF65-F5344CB8AC3E}">
        <p14:creationId xmlns:p14="http://schemas.microsoft.com/office/powerpoint/2010/main" val="3971739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772668" y="2346961"/>
            <a:ext cx="9010015" cy="1051560"/>
            <a:chOff x="772668" y="2346960"/>
            <a:chExt cx="9010015" cy="1051560"/>
          </a:xfrm>
        </p:grpSpPr>
        <p:sp>
          <p:nvSpPr>
            <p:cNvPr id="4" name="object 4"/>
            <p:cNvSpPr/>
            <p:nvPr/>
          </p:nvSpPr>
          <p:spPr>
            <a:xfrm>
              <a:off x="1066800" y="2455176"/>
              <a:ext cx="384175" cy="474345"/>
            </a:xfrm>
            <a:custGeom>
              <a:avLst/>
              <a:gdLst/>
              <a:ahLst/>
              <a:cxnLst/>
              <a:rect l="l" t="t" r="r" b="b"/>
              <a:pathLst>
                <a:path w="384175" h="474344">
                  <a:moveTo>
                    <a:pt x="384048" y="0"/>
                  </a:moveTo>
                  <a:lnTo>
                    <a:pt x="0" y="0"/>
                  </a:lnTo>
                  <a:lnTo>
                    <a:pt x="0" y="348983"/>
                  </a:lnTo>
                  <a:lnTo>
                    <a:pt x="0" y="473951"/>
                  </a:lnTo>
                  <a:lnTo>
                    <a:pt x="384048" y="473951"/>
                  </a:lnTo>
                  <a:lnTo>
                    <a:pt x="384048" y="348983"/>
                  </a:lnTo>
                  <a:lnTo>
                    <a:pt x="384048" y="0"/>
                  </a:lnTo>
                  <a:close/>
                </a:path>
              </a:pathLst>
            </a:custGeom>
            <a:solidFill>
              <a:srgbClr val="BFBFBF"/>
            </a:solidFill>
          </p:spPr>
          <p:txBody>
            <a:bodyPr wrap="square" lIns="0" tIns="0" rIns="0" bIns="0" rtlCol="0"/>
            <a:lstStyle/>
            <a:p>
              <a:endParaRPr/>
            </a:p>
          </p:txBody>
        </p:sp>
        <p:sp>
          <p:nvSpPr>
            <p:cNvPr id="5" name="object 5"/>
            <p:cNvSpPr/>
            <p:nvPr/>
          </p:nvSpPr>
          <p:spPr>
            <a:xfrm>
              <a:off x="1450848" y="2455164"/>
              <a:ext cx="329565" cy="422275"/>
            </a:xfrm>
            <a:custGeom>
              <a:avLst/>
              <a:gdLst/>
              <a:ahLst/>
              <a:cxnLst/>
              <a:rect l="l" t="t" r="r" b="b"/>
              <a:pathLst>
                <a:path w="329564" h="422275">
                  <a:moveTo>
                    <a:pt x="0" y="422147"/>
                  </a:moveTo>
                  <a:lnTo>
                    <a:pt x="329183" y="422147"/>
                  </a:lnTo>
                  <a:lnTo>
                    <a:pt x="329183" y="0"/>
                  </a:lnTo>
                  <a:lnTo>
                    <a:pt x="0" y="0"/>
                  </a:lnTo>
                  <a:lnTo>
                    <a:pt x="0" y="422147"/>
                  </a:lnTo>
                  <a:close/>
                </a:path>
              </a:pathLst>
            </a:custGeom>
            <a:solidFill>
              <a:srgbClr val="990033"/>
            </a:solidFill>
          </p:spPr>
          <p:txBody>
            <a:bodyPr wrap="square" lIns="0" tIns="0" rIns="0" bIns="0" rtlCol="0"/>
            <a:lstStyle/>
            <a:p>
              <a:endParaRPr/>
            </a:p>
          </p:txBody>
        </p:sp>
        <p:sp>
          <p:nvSpPr>
            <p:cNvPr id="6" name="object 6"/>
            <p:cNvSpPr/>
            <p:nvPr/>
          </p:nvSpPr>
          <p:spPr>
            <a:xfrm>
              <a:off x="1190231" y="2877311"/>
              <a:ext cx="741045" cy="474345"/>
            </a:xfrm>
            <a:custGeom>
              <a:avLst/>
              <a:gdLst/>
              <a:ahLst/>
              <a:cxnLst/>
              <a:rect l="l" t="t" r="r" b="b"/>
              <a:pathLst>
                <a:path w="741044" h="474345">
                  <a:moveTo>
                    <a:pt x="740676" y="0"/>
                  </a:moveTo>
                  <a:lnTo>
                    <a:pt x="0" y="0"/>
                  </a:lnTo>
                  <a:lnTo>
                    <a:pt x="0" y="348996"/>
                  </a:lnTo>
                  <a:lnTo>
                    <a:pt x="0" y="473964"/>
                  </a:lnTo>
                  <a:lnTo>
                    <a:pt x="740676" y="473964"/>
                  </a:lnTo>
                  <a:lnTo>
                    <a:pt x="740676" y="348996"/>
                  </a:lnTo>
                  <a:lnTo>
                    <a:pt x="740676" y="0"/>
                  </a:lnTo>
                  <a:close/>
                </a:path>
              </a:pathLst>
            </a:custGeom>
            <a:solidFill>
              <a:srgbClr val="BFBFBF"/>
            </a:solidFill>
          </p:spPr>
          <p:txBody>
            <a:bodyPr wrap="square" lIns="0" tIns="0" rIns="0" bIns="0" rtlCol="0"/>
            <a:lstStyle/>
            <a:p>
              <a:endParaRPr/>
            </a:p>
          </p:txBody>
        </p:sp>
        <p:sp>
          <p:nvSpPr>
            <p:cNvPr id="7" name="object 7"/>
            <p:cNvSpPr/>
            <p:nvPr/>
          </p:nvSpPr>
          <p:spPr>
            <a:xfrm>
              <a:off x="772668" y="2804160"/>
              <a:ext cx="561340" cy="422275"/>
            </a:xfrm>
            <a:custGeom>
              <a:avLst/>
              <a:gdLst/>
              <a:ahLst/>
              <a:cxnLst/>
              <a:rect l="l" t="t" r="r" b="b"/>
              <a:pathLst>
                <a:path w="561340" h="422275">
                  <a:moveTo>
                    <a:pt x="560831" y="422148"/>
                  </a:moveTo>
                  <a:lnTo>
                    <a:pt x="0" y="422148"/>
                  </a:lnTo>
                  <a:lnTo>
                    <a:pt x="0" y="0"/>
                  </a:lnTo>
                  <a:lnTo>
                    <a:pt x="560831" y="0"/>
                  </a:lnTo>
                  <a:lnTo>
                    <a:pt x="560831" y="422148"/>
                  </a:lnTo>
                  <a:close/>
                </a:path>
              </a:pathLst>
            </a:custGeom>
            <a:solidFill>
              <a:srgbClr val="990033"/>
            </a:solidFill>
          </p:spPr>
          <p:txBody>
            <a:bodyPr wrap="square" lIns="0" tIns="0" rIns="0" bIns="0" rtlCol="0"/>
            <a:lstStyle/>
            <a:p>
              <a:endParaRPr/>
            </a:p>
          </p:txBody>
        </p:sp>
        <p:sp>
          <p:nvSpPr>
            <p:cNvPr id="8" name="object 8"/>
            <p:cNvSpPr/>
            <p:nvPr/>
          </p:nvSpPr>
          <p:spPr>
            <a:xfrm>
              <a:off x="1408175" y="2346960"/>
              <a:ext cx="32384" cy="1051560"/>
            </a:xfrm>
            <a:custGeom>
              <a:avLst/>
              <a:gdLst/>
              <a:ahLst/>
              <a:cxnLst/>
              <a:rect l="l" t="t" r="r" b="b"/>
              <a:pathLst>
                <a:path w="32384" h="1051560">
                  <a:moveTo>
                    <a:pt x="32004" y="1051559"/>
                  </a:moveTo>
                  <a:lnTo>
                    <a:pt x="0" y="1051559"/>
                  </a:lnTo>
                  <a:lnTo>
                    <a:pt x="0" y="0"/>
                  </a:lnTo>
                  <a:lnTo>
                    <a:pt x="32004" y="0"/>
                  </a:lnTo>
                  <a:lnTo>
                    <a:pt x="32004" y="1051559"/>
                  </a:lnTo>
                  <a:close/>
                </a:path>
              </a:pathLst>
            </a:custGeom>
            <a:solidFill>
              <a:srgbClr val="000000"/>
            </a:solidFill>
          </p:spPr>
          <p:txBody>
            <a:bodyPr wrap="square" lIns="0" tIns="0" rIns="0" bIns="0" rtlCol="0"/>
            <a:lstStyle/>
            <a:p>
              <a:endParaRPr/>
            </a:p>
          </p:txBody>
        </p:sp>
        <p:pic>
          <p:nvPicPr>
            <p:cNvPr id="9" name="object 9"/>
            <p:cNvPicPr/>
            <p:nvPr/>
          </p:nvPicPr>
          <p:blipFill>
            <a:blip r:embed="rId2" cstate="print"/>
            <a:stretch>
              <a:fillRect/>
            </a:stretch>
          </p:blipFill>
          <p:spPr>
            <a:xfrm>
              <a:off x="1089660" y="3168396"/>
              <a:ext cx="8692896" cy="56387"/>
            </a:xfrm>
            <a:prstGeom prst="rect">
              <a:avLst/>
            </a:prstGeom>
          </p:spPr>
        </p:pic>
      </p:grpSp>
      <p:sp>
        <p:nvSpPr>
          <p:cNvPr id="10" name="object 10"/>
          <p:cNvSpPr txBox="1">
            <a:spLocks noGrp="1"/>
          </p:cNvSpPr>
          <p:nvPr>
            <p:ph type="title"/>
          </p:nvPr>
        </p:nvSpPr>
        <p:spPr>
          <a:xfrm>
            <a:off x="2550561" y="2091225"/>
            <a:ext cx="5892165" cy="1151596"/>
          </a:xfrm>
          <a:prstGeom prst="rect">
            <a:avLst/>
          </a:prstGeom>
        </p:spPr>
        <p:txBody>
          <a:bodyPr vert="horz" wrap="square" lIns="0" tIns="12699" rIns="0" bIns="0" rtlCol="0">
            <a:spAutoFit/>
          </a:bodyPr>
          <a:lstStyle/>
          <a:p>
            <a:pPr marL="12699">
              <a:spcBef>
                <a:spcPts val="100"/>
              </a:spcBef>
            </a:pPr>
            <a:r>
              <a:rPr sz="3700" spc="-5" dirty="0"/>
              <a:t>CONCEPT</a:t>
            </a:r>
            <a:r>
              <a:rPr sz="3700" spc="-10" dirty="0"/>
              <a:t> </a:t>
            </a:r>
            <a:r>
              <a:rPr sz="3700" spc="-15" dirty="0"/>
              <a:t>OF</a:t>
            </a:r>
            <a:r>
              <a:rPr sz="3700" spc="-5" dirty="0"/>
              <a:t> </a:t>
            </a:r>
            <a:r>
              <a:rPr sz="3700" spc="5" dirty="0"/>
              <a:t>RESIDENCE</a:t>
            </a:r>
            <a:r>
              <a:rPr lang="en-US" sz="3700" spc="5" dirty="0"/>
              <a:t> – Section 2(v)</a:t>
            </a:r>
            <a:endParaRPr sz="3700"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B13E4-8B0B-4C17-BB2E-E9000458AB52}"/>
              </a:ext>
            </a:extLst>
          </p:cNvPr>
          <p:cNvSpPr>
            <a:spLocks noGrp="1"/>
          </p:cNvSpPr>
          <p:nvPr>
            <p:ph type="title"/>
          </p:nvPr>
        </p:nvSpPr>
        <p:spPr>
          <a:xfrm>
            <a:off x="534670" y="885825"/>
            <a:ext cx="9624060" cy="1176443"/>
          </a:xfrm>
        </p:spPr>
        <p:txBody>
          <a:bodyPr/>
          <a:lstStyle/>
          <a:p>
            <a:r>
              <a:rPr lang="en-US" dirty="0"/>
              <a:t>Person of Indian Origin (PIO)</a:t>
            </a:r>
            <a:endParaRPr lang="en-IN" dirty="0"/>
          </a:p>
        </p:txBody>
      </p:sp>
      <p:sp>
        <p:nvSpPr>
          <p:cNvPr id="3" name="Content Placeholder 2">
            <a:extLst>
              <a:ext uri="{FF2B5EF4-FFF2-40B4-BE49-F238E27FC236}">
                <a16:creationId xmlns:a16="http://schemas.microsoft.com/office/drawing/2014/main" id="{BC6522A1-CE70-4712-95D6-2B59F6D6BB59}"/>
              </a:ext>
            </a:extLst>
          </p:cNvPr>
          <p:cNvSpPr>
            <a:spLocks noGrp="1"/>
          </p:cNvSpPr>
          <p:nvPr>
            <p:ph idx="1"/>
          </p:nvPr>
        </p:nvSpPr>
        <p:spPr>
          <a:xfrm>
            <a:off x="505806" y="2181225"/>
            <a:ext cx="9624060" cy="5181600"/>
          </a:xfrm>
        </p:spPr>
        <p:txBody>
          <a:bodyPr>
            <a:normAutofit fontScale="70000" lnSpcReduction="20000"/>
          </a:bodyPr>
          <a:lstStyle/>
          <a:p>
            <a:r>
              <a:rPr lang="en-US" dirty="0"/>
              <a:t>Person of Indian Origin (PIO)’ means a person resident outside India who is a citizen of any country other than Bangladesh or Pakistan or such other country as may be specified by the Central Government, satisfying the following conditions:</a:t>
            </a:r>
          </a:p>
          <a:p>
            <a:pPr marL="125178" indent="0">
              <a:buNone/>
            </a:pPr>
            <a:r>
              <a:rPr lang="en-US" dirty="0"/>
              <a:t>	a) Who was a citizen of India by virtue of the Constitution of India or 	the Citizenship Act, 1955(57 of 1955); or</a:t>
            </a:r>
          </a:p>
          <a:p>
            <a:pPr marL="125178" indent="0">
              <a:buNone/>
            </a:pPr>
            <a:r>
              <a:rPr lang="en-US" dirty="0"/>
              <a:t>	b) Who belonged to a territory that became part of India after the 	15th day of August, 1947; or</a:t>
            </a:r>
          </a:p>
          <a:p>
            <a:pPr marL="125178" indent="0">
              <a:buNone/>
            </a:pPr>
            <a:r>
              <a:rPr lang="en-US" dirty="0"/>
              <a:t>	c) Who is a child or a grandchild or a great grandchild of a citizen of 	India or of a person referred to in clause (a) or (b); or</a:t>
            </a:r>
          </a:p>
          <a:p>
            <a:pPr marL="125178" indent="0">
              <a:buNone/>
            </a:pPr>
            <a:r>
              <a:rPr lang="en-US" dirty="0"/>
              <a:t>	d) Who is a spouse of foreign origin of a citizen of India or spouse of 	foreign origin of a person referred to in clause (a) or (b) or (c)</a:t>
            </a:r>
          </a:p>
          <a:p>
            <a:endParaRPr lang="en-US" dirty="0"/>
          </a:p>
          <a:p>
            <a:r>
              <a:rPr lang="en-US" dirty="0"/>
              <a:t>PIO also includes OCI cardholder as defined in the section 7(A) of Citizenship Act.</a:t>
            </a:r>
          </a:p>
          <a:p>
            <a:endParaRPr lang="en-IN" dirty="0"/>
          </a:p>
        </p:txBody>
      </p:sp>
    </p:spTree>
    <p:extLst>
      <p:ext uri="{BB962C8B-B14F-4D97-AF65-F5344CB8AC3E}">
        <p14:creationId xmlns:p14="http://schemas.microsoft.com/office/powerpoint/2010/main" val="416983958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33C88-E519-4B64-BB78-C98FB219E4BB}"/>
              </a:ext>
            </a:extLst>
          </p:cNvPr>
          <p:cNvSpPr>
            <a:spLocks noGrp="1"/>
          </p:cNvSpPr>
          <p:nvPr>
            <p:ph type="title"/>
          </p:nvPr>
        </p:nvSpPr>
        <p:spPr/>
        <p:txBody>
          <a:bodyPr>
            <a:normAutofit fontScale="90000"/>
          </a:bodyPr>
          <a:lstStyle/>
          <a:p>
            <a:r>
              <a:rPr lang="en-US" dirty="0"/>
              <a:t>Overseas Citizen of India (OCI) as per Citizenship Act</a:t>
            </a:r>
            <a:endParaRPr lang="en-IN" dirty="0"/>
          </a:p>
        </p:txBody>
      </p:sp>
      <p:sp>
        <p:nvSpPr>
          <p:cNvPr id="3" name="Content Placeholder 2">
            <a:extLst>
              <a:ext uri="{FF2B5EF4-FFF2-40B4-BE49-F238E27FC236}">
                <a16:creationId xmlns:a16="http://schemas.microsoft.com/office/drawing/2014/main" id="{DEEB0297-41E4-442E-8729-D22755B82E26}"/>
              </a:ext>
            </a:extLst>
          </p:cNvPr>
          <p:cNvSpPr>
            <a:spLocks noGrp="1"/>
          </p:cNvSpPr>
          <p:nvPr>
            <p:ph idx="1"/>
          </p:nvPr>
        </p:nvSpPr>
        <p:spPr/>
        <p:txBody>
          <a:bodyPr>
            <a:normAutofit fontScale="92500" lnSpcReduction="20000"/>
          </a:bodyPr>
          <a:lstStyle/>
          <a:p>
            <a:pPr marL="125178" indent="0">
              <a:buNone/>
            </a:pPr>
            <a:r>
              <a:rPr lang="en-US" dirty="0"/>
              <a:t>Following categories of foreign nationals are eligible for registration as Overseas Citizen of India (OCI) Cardholder:-</a:t>
            </a:r>
          </a:p>
          <a:p>
            <a:pPr marL="125178" indent="0">
              <a:buNone/>
            </a:pPr>
            <a:r>
              <a:rPr lang="en-US" dirty="0"/>
              <a:t>(1) Who was a citizen of India at the time of, or at any time after the commencement of the Constitution i.e. 26.01.1950; or</a:t>
            </a:r>
          </a:p>
          <a:p>
            <a:pPr marL="125178" indent="0">
              <a:buNone/>
            </a:pPr>
            <a:r>
              <a:rPr lang="en-US" dirty="0"/>
              <a:t>(2) who was eligible to become a citizen of India on 26.01.1950; or</a:t>
            </a:r>
          </a:p>
          <a:p>
            <a:pPr marL="125178" indent="0">
              <a:buNone/>
            </a:pPr>
            <a:r>
              <a:rPr lang="en-US" dirty="0"/>
              <a:t>(3) who belonged to a territory that became part of India after 15.08.1947; or</a:t>
            </a:r>
          </a:p>
          <a:p>
            <a:pPr marL="125178" indent="0">
              <a:buNone/>
            </a:pPr>
            <a:r>
              <a:rPr lang="en-US" dirty="0"/>
              <a:t>(4) who is a child or a grandchild or a great grandchild of such a citizen;</a:t>
            </a:r>
          </a:p>
          <a:p>
            <a:endParaRPr lang="en-IN" dirty="0"/>
          </a:p>
        </p:txBody>
      </p:sp>
    </p:spTree>
    <p:extLst>
      <p:ext uri="{BB962C8B-B14F-4D97-AF65-F5344CB8AC3E}">
        <p14:creationId xmlns:p14="http://schemas.microsoft.com/office/powerpoint/2010/main" val="188662610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4F1BBA-09BA-492B-B30B-489621D47DB9}"/>
              </a:ext>
            </a:extLst>
          </p:cNvPr>
          <p:cNvSpPr>
            <a:spLocks noGrp="1"/>
          </p:cNvSpPr>
          <p:nvPr>
            <p:ph idx="1"/>
          </p:nvPr>
        </p:nvSpPr>
        <p:spPr>
          <a:xfrm>
            <a:off x="534670" y="1266825"/>
            <a:ext cx="9624060" cy="5983427"/>
          </a:xfrm>
        </p:spPr>
        <p:txBody>
          <a:bodyPr>
            <a:normAutofit fontScale="85000" lnSpcReduction="20000"/>
          </a:bodyPr>
          <a:lstStyle/>
          <a:p>
            <a:pPr marL="125178" indent="0" algn="just">
              <a:buNone/>
            </a:pPr>
            <a:r>
              <a:rPr lang="en-US" dirty="0"/>
              <a:t>(5) who is a minor child of such persons mentioned above; or</a:t>
            </a:r>
          </a:p>
          <a:p>
            <a:pPr marL="125178" indent="0" algn="just">
              <a:buNone/>
            </a:pPr>
            <a:r>
              <a:rPr lang="en-US" dirty="0"/>
              <a:t>(6) who is a minor child and whose both parents are citizens of India or one of the parents is a citizen of India; or</a:t>
            </a:r>
          </a:p>
          <a:p>
            <a:pPr marL="125178" indent="0" algn="just">
              <a:buNone/>
            </a:pPr>
            <a:r>
              <a:rPr lang="en-US" dirty="0"/>
              <a:t>(7) spouse of foreign origin of a citizen of India or spouse of foreign origin of an Overseas Citizen of India Cardholder registered under section 7A of the Citizenship Act, 1955 and whose marriage has been registered and subsisted for a continuous period of not less than two years immediately preceding the presentation of the application.</a:t>
            </a:r>
          </a:p>
          <a:p>
            <a:pPr marL="125178" indent="0">
              <a:buNone/>
            </a:pPr>
            <a:endParaRPr lang="en-US" dirty="0"/>
          </a:p>
          <a:p>
            <a:pPr marL="125178" indent="0">
              <a:buNone/>
            </a:pPr>
            <a:r>
              <a:rPr lang="en-US" dirty="0"/>
              <a:t>Note : No person, who or either of whose parents or grandparents or great grandparents is or had been a citizen of Pakistan, Bangladesh or such other country as the Central Government may, by notification in the Official Gazette, specify, shall be eligible for registration as an Overseas Citizen of India Cardholder</a:t>
            </a:r>
          </a:p>
          <a:p>
            <a:endParaRPr lang="en-IN" dirty="0"/>
          </a:p>
        </p:txBody>
      </p:sp>
    </p:spTree>
    <p:extLst>
      <p:ext uri="{BB962C8B-B14F-4D97-AF65-F5344CB8AC3E}">
        <p14:creationId xmlns:p14="http://schemas.microsoft.com/office/powerpoint/2010/main" val="13985531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A7E24E-7E00-475D-892F-2ECF14CAD259}"/>
              </a:ext>
            </a:extLst>
          </p:cNvPr>
          <p:cNvSpPr>
            <a:spLocks noGrp="1"/>
          </p:cNvSpPr>
          <p:nvPr>
            <p:ph idx="1"/>
          </p:nvPr>
        </p:nvSpPr>
        <p:spPr>
          <a:xfrm>
            <a:off x="534670" y="1266825"/>
            <a:ext cx="9624060" cy="5983427"/>
          </a:xfrm>
        </p:spPr>
        <p:txBody>
          <a:bodyPr/>
          <a:lstStyle/>
          <a:p>
            <a:pPr marL="125178" indent="0" algn="ctr">
              <a:buNone/>
            </a:pPr>
            <a:endParaRPr lang="en-US" b="1" dirty="0"/>
          </a:p>
          <a:p>
            <a:pPr marL="125178" indent="0" algn="ctr">
              <a:buNone/>
            </a:pPr>
            <a:endParaRPr lang="en-US" b="1" dirty="0"/>
          </a:p>
          <a:p>
            <a:pPr marL="125178" indent="0" algn="ctr">
              <a:buNone/>
            </a:pPr>
            <a:endParaRPr lang="en-US" b="1" dirty="0"/>
          </a:p>
          <a:p>
            <a:pPr marL="125178" indent="0" algn="ctr">
              <a:buNone/>
            </a:pPr>
            <a:r>
              <a:rPr lang="en-US" b="1" dirty="0"/>
              <a:t>ACQUISITION OF PROPERTY OUTSIDE INDIA BY RESIDENT INDIVIDUAL</a:t>
            </a:r>
            <a:endParaRPr lang="en-IN" b="1" dirty="0"/>
          </a:p>
        </p:txBody>
      </p:sp>
    </p:spTree>
    <p:extLst>
      <p:ext uri="{BB962C8B-B14F-4D97-AF65-F5344CB8AC3E}">
        <p14:creationId xmlns:p14="http://schemas.microsoft.com/office/powerpoint/2010/main" val="340485317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D0723-1688-4568-854B-3D4A8A1738A2}"/>
              </a:ext>
            </a:extLst>
          </p:cNvPr>
          <p:cNvSpPr>
            <a:spLocks noGrp="1"/>
          </p:cNvSpPr>
          <p:nvPr>
            <p:ph type="title"/>
          </p:nvPr>
        </p:nvSpPr>
        <p:spPr/>
        <p:txBody>
          <a:bodyPr>
            <a:normAutofit fontScale="90000"/>
          </a:bodyPr>
          <a:lstStyle/>
          <a:p>
            <a:r>
              <a:rPr lang="en-US" dirty="0"/>
              <a:t>A person resident in India may acquire immovable property outside India </a:t>
            </a:r>
            <a:endParaRPr lang="en-IN" dirty="0"/>
          </a:p>
        </p:txBody>
      </p:sp>
      <p:sp>
        <p:nvSpPr>
          <p:cNvPr id="3" name="Content Placeholder 2">
            <a:extLst>
              <a:ext uri="{FF2B5EF4-FFF2-40B4-BE49-F238E27FC236}">
                <a16:creationId xmlns:a16="http://schemas.microsoft.com/office/drawing/2014/main" id="{5C453871-52EC-40A8-B801-1A82992FEBF9}"/>
              </a:ext>
            </a:extLst>
          </p:cNvPr>
          <p:cNvSpPr>
            <a:spLocks noGrp="1"/>
          </p:cNvSpPr>
          <p:nvPr>
            <p:ph idx="1"/>
          </p:nvPr>
        </p:nvSpPr>
        <p:spPr/>
        <p:txBody>
          <a:bodyPr/>
          <a:lstStyle/>
          <a:p>
            <a:r>
              <a:rPr lang="en-US" dirty="0"/>
              <a:t>By way of gift or inheritance or purchase from </a:t>
            </a:r>
            <a:r>
              <a:rPr lang="en-US" b="1" dirty="0"/>
              <a:t>person resident in India </a:t>
            </a:r>
            <a:r>
              <a:rPr lang="en-US" dirty="0"/>
              <a:t>who has acquired such property as per FEMA regulations prevailing at the time of acquisition.</a:t>
            </a:r>
          </a:p>
          <a:p>
            <a:r>
              <a:rPr lang="en-US" dirty="0"/>
              <a:t>From a PROI,</a:t>
            </a:r>
          </a:p>
          <a:p>
            <a:pPr>
              <a:buFont typeface="Wingdings" panose="05000000000000000000" pitchFamily="2" charset="2"/>
              <a:buChar char="Ø"/>
            </a:pPr>
            <a:r>
              <a:rPr lang="en-US" dirty="0"/>
              <a:t> by way of inheritance (acquisition by way of gift from PROI require prior permission of RBI)</a:t>
            </a:r>
          </a:p>
          <a:p>
            <a:pPr>
              <a:buFont typeface="Wingdings" panose="05000000000000000000" pitchFamily="2" charset="2"/>
              <a:buChar char="Ø"/>
            </a:pPr>
            <a:r>
              <a:rPr lang="en-US" dirty="0"/>
              <a:t>Out of foreign exchange held in RFC account without any limit.</a:t>
            </a:r>
          </a:p>
          <a:p>
            <a:pPr marL="125178" indent="0">
              <a:buNone/>
            </a:pPr>
            <a:endParaRPr lang="en-IN" dirty="0"/>
          </a:p>
        </p:txBody>
      </p:sp>
    </p:spTree>
    <p:extLst>
      <p:ext uri="{BB962C8B-B14F-4D97-AF65-F5344CB8AC3E}">
        <p14:creationId xmlns:p14="http://schemas.microsoft.com/office/powerpoint/2010/main" val="140213585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53C950-CABE-4923-B79B-2A5C300131D8}"/>
              </a:ext>
            </a:extLst>
          </p:cNvPr>
          <p:cNvSpPr>
            <a:spLocks noGrp="1"/>
          </p:cNvSpPr>
          <p:nvPr>
            <p:ph idx="1"/>
          </p:nvPr>
        </p:nvSpPr>
        <p:spPr>
          <a:xfrm>
            <a:off x="534670" y="1190625"/>
            <a:ext cx="9624060" cy="6059627"/>
          </a:xfrm>
        </p:spPr>
        <p:txBody>
          <a:bodyPr>
            <a:normAutofit fontScale="92500" lnSpcReduction="20000"/>
          </a:bodyPr>
          <a:lstStyle/>
          <a:p>
            <a:pPr>
              <a:buFont typeface="Wingdings" panose="05000000000000000000" pitchFamily="2" charset="2"/>
              <a:buChar char="Ø"/>
            </a:pPr>
            <a:r>
              <a:rPr lang="en-US" dirty="0"/>
              <a:t>Under Liberalised Remittance Scheme.</a:t>
            </a:r>
          </a:p>
          <a:p>
            <a:pPr>
              <a:buFont typeface="Wingdings" panose="05000000000000000000" pitchFamily="2" charset="2"/>
              <a:buChar char="Ø"/>
            </a:pPr>
            <a:r>
              <a:rPr lang="en-US" dirty="0"/>
              <a:t>Jointly with relative who is resident outside India.</a:t>
            </a:r>
          </a:p>
          <a:p>
            <a:pPr>
              <a:buFont typeface="Wingdings" panose="05000000000000000000" pitchFamily="2" charset="2"/>
              <a:buChar char="Ø"/>
            </a:pPr>
            <a:r>
              <a:rPr lang="en-US" dirty="0"/>
              <a:t>Out of income or sale proceeds of assets of the overseas asset, other than ODI. (Section 6(4))</a:t>
            </a:r>
          </a:p>
          <a:p>
            <a:pPr marL="125178" indent="0">
              <a:buNone/>
            </a:pPr>
            <a:endParaRPr lang="en-US" dirty="0"/>
          </a:p>
          <a:p>
            <a:pPr marL="125178" indent="0" algn="just">
              <a:buNone/>
            </a:pPr>
            <a:r>
              <a:rPr lang="en-IN" dirty="0"/>
              <a:t>He can transfer such property </a:t>
            </a:r>
          </a:p>
          <a:p>
            <a:pPr algn="just"/>
            <a:r>
              <a:rPr lang="en-IN" dirty="0"/>
              <a:t>by way gift to a person resident in India (gift to Person resident outside India require prior permission of RBI) or </a:t>
            </a:r>
          </a:p>
          <a:p>
            <a:pPr algn="just"/>
            <a:r>
              <a:rPr lang="en-IN" dirty="0"/>
              <a:t>sale to any person (PRI and PROI).</a:t>
            </a:r>
          </a:p>
          <a:p>
            <a:pPr marL="125178" indent="0" algn="just">
              <a:buNone/>
            </a:pPr>
            <a:endParaRPr lang="en-IN" dirty="0"/>
          </a:p>
          <a:p>
            <a:pPr marL="125178" indent="0" algn="just">
              <a:buNone/>
            </a:pPr>
            <a:r>
              <a:rPr lang="en-IN" dirty="0"/>
              <a:t>* </a:t>
            </a:r>
            <a:r>
              <a:rPr lang="en-US" dirty="0"/>
              <a:t>The holding of any investment in immovable property or transfer thereof in any manner shall not be</a:t>
            </a:r>
          </a:p>
          <a:p>
            <a:pPr marL="125178" indent="0" algn="just">
              <a:buNone/>
            </a:pPr>
            <a:r>
              <a:rPr lang="en-US" dirty="0"/>
              <a:t>permitted if the initial investment in immovable property was not permitted under the Act.</a:t>
            </a:r>
            <a:endParaRPr lang="en-IN" dirty="0"/>
          </a:p>
        </p:txBody>
      </p:sp>
    </p:spTree>
    <p:extLst>
      <p:ext uri="{BB962C8B-B14F-4D97-AF65-F5344CB8AC3E}">
        <p14:creationId xmlns:p14="http://schemas.microsoft.com/office/powerpoint/2010/main" val="266202650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B14B5-BD85-4401-A1C7-B8F3A5B6F2AC}"/>
              </a:ext>
            </a:extLst>
          </p:cNvPr>
          <p:cNvSpPr>
            <a:spLocks noGrp="1"/>
          </p:cNvSpPr>
          <p:nvPr>
            <p:ph type="title"/>
          </p:nvPr>
        </p:nvSpPr>
        <p:spPr/>
        <p:txBody>
          <a:bodyPr>
            <a:normAutofit fontScale="90000"/>
          </a:bodyPr>
          <a:lstStyle/>
          <a:p>
            <a:r>
              <a:rPr lang="en-US" sz="4400" dirty="0"/>
              <a:t>PENALTIES UNDER FEMA – SECTION 13 (1)</a:t>
            </a:r>
            <a:endParaRPr lang="en-IN" dirty="0"/>
          </a:p>
        </p:txBody>
      </p:sp>
      <p:sp>
        <p:nvSpPr>
          <p:cNvPr id="3" name="Content Placeholder 2">
            <a:extLst>
              <a:ext uri="{FF2B5EF4-FFF2-40B4-BE49-F238E27FC236}">
                <a16:creationId xmlns:a16="http://schemas.microsoft.com/office/drawing/2014/main" id="{11DC40F4-E5B4-4319-BC29-5D13CC3D1EF4}"/>
              </a:ext>
            </a:extLst>
          </p:cNvPr>
          <p:cNvSpPr>
            <a:spLocks noGrp="1"/>
          </p:cNvSpPr>
          <p:nvPr>
            <p:ph idx="1"/>
          </p:nvPr>
        </p:nvSpPr>
        <p:spPr/>
        <p:txBody>
          <a:bodyPr>
            <a:normAutofit fontScale="92500" lnSpcReduction="10000"/>
          </a:bodyPr>
          <a:lstStyle/>
          <a:p>
            <a:pPr algn="just"/>
            <a:r>
              <a:rPr lang="en-US" dirty="0"/>
              <a:t>If any person contravenes the provisions of FEMA or any rule, direction, regulation, order or notification issued under FEMA, he shall be liable to pay a penalty up to thrice the sum involved in such contravention.</a:t>
            </a:r>
          </a:p>
          <a:p>
            <a:pPr algn="just"/>
            <a:r>
              <a:rPr lang="en-US" dirty="0"/>
              <a:t>In cases where the amounts or values are not quantifiable, the penalty can be up to Rs.2 lakh. </a:t>
            </a:r>
          </a:p>
          <a:p>
            <a:pPr algn="just"/>
            <a:r>
              <a:rPr lang="en-US" dirty="0"/>
              <a:t>In both cases, where such contravention is a continuing one, he shall be liable to pay a further penalty which may extend to Rs.5,000 for every day during which the contravention continues.</a:t>
            </a:r>
            <a:endParaRPr lang="en-IN" dirty="0"/>
          </a:p>
        </p:txBody>
      </p:sp>
    </p:spTree>
    <p:extLst>
      <p:ext uri="{BB962C8B-B14F-4D97-AF65-F5344CB8AC3E}">
        <p14:creationId xmlns:p14="http://schemas.microsoft.com/office/powerpoint/2010/main" val="113605087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35277D-EF58-4B4D-A087-49382C015555}"/>
              </a:ext>
            </a:extLst>
          </p:cNvPr>
          <p:cNvSpPr>
            <a:spLocks noGrp="1"/>
          </p:cNvSpPr>
          <p:nvPr>
            <p:ph idx="1"/>
          </p:nvPr>
        </p:nvSpPr>
        <p:spPr>
          <a:xfrm>
            <a:off x="534670" y="1266825"/>
            <a:ext cx="9624060" cy="5983427"/>
          </a:xfrm>
        </p:spPr>
        <p:txBody>
          <a:bodyPr>
            <a:normAutofit/>
          </a:bodyPr>
          <a:lstStyle/>
          <a:p>
            <a:pPr algn="just"/>
            <a:r>
              <a:rPr lang="en-US" dirty="0"/>
              <a:t>Any Adjudicating Authority may, if he thinks fit in addition to any penalty which he may impose for such contravention direct that any currency, security or any other money or property in respect of which the contravention has taken place shall be confiscated to the Central Government and further direct that the foreign exchange holdings, if any, of the persons committing the contraventions or any part thereof, shall be brought back into India or shall be retained outside India in accordance with the directions made in this behalf.</a:t>
            </a:r>
            <a:endParaRPr lang="en-IN" dirty="0"/>
          </a:p>
        </p:txBody>
      </p:sp>
    </p:spTree>
    <p:extLst>
      <p:ext uri="{BB962C8B-B14F-4D97-AF65-F5344CB8AC3E}">
        <p14:creationId xmlns:p14="http://schemas.microsoft.com/office/powerpoint/2010/main" val="365982304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2EFFFE-AD5D-4908-A482-81B0D0FE9BE2}"/>
              </a:ext>
            </a:extLst>
          </p:cNvPr>
          <p:cNvSpPr>
            <a:spLocks noGrp="1"/>
          </p:cNvSpPr>
          <p:nvPr>
            <p:ph idx="1"/>
          </p:nvPr>
        </p:nvSpPr>
        <p:spPr>
          <a:xfrm>
            <a:off x="534670" y="1495425"/>
            <a:ext cx="9624060" cy="5754827"/>
          </a:xfrm>
        </p:spPr>
        <p:txBody>
          <a:bodyPr/>
          <a:lstStyle/>
          <a:p>
            <a:pPr algn="just"/>
            <a:r>
              <a:rPr lang="en-US" dirty="0"/>
              <a:t>Where the foreign exchange, foreign security or immovable property held outside India in contravention of FEMA regulation and the aggregate value of which is exceeding Rs. 1 Crore, then the Authorised Officer after recording reasons in writing, is empowered to seize the equivalent value of asset in India. This is in addition to penalty and imprisonment up to 5 years. </a:t>
            </a:r>
            <a:r>
              <a:rPr lang="en-US" b="1" dirty="0"/>
              <a:t>(Section 13(1A) and Section 37A).</a:t>
            </a:r>
          </a:p>
          <a:p>
            <a:pPr algn="just"/>
            <a:r>
              <a:rPr lang="en-US" dirty="0"/>
              <a:t>Below 1 crore, penalty may be imposed under section 13(1).</a:t>
            </a:r>
            <a:endParaRPr lang="en-IN" dirty="0"/>
          </a:p>
        </p:txBody>
      </p:sp>
    </p:spTree>
    <p:extLst>
      <p:ext uri="{BB962C8B-B14F-4D97-AF65-F5344CB8AC3E}">
        <p14:creationId xmlns:p14="http://schemas.microsoft.com/office/powerpoint/2010/main" val="168648904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809625"/>
            <a:ext cx="9624060" cy="1176443"/>
          </a:xfrm>
        </p:spPr>
        <p:txBody>
          <a:bodyPr/>
          <a:lstStyle/>
          <a:p>
            <a:r>
              <a:rPr lang="en-US" dirty="0"/>
              <a:t>Case Study I</a:t>
            </a:r>
            <a:endParaRPr lang="en-IN" dirty="0"/>
          </a:p>
        </p:txBody>
      </p:sp>
      <p:sp>
        <p:nvSpPr>
          <p:cNvPr id="3" name="Content Placeholder 2"/>
          <p:cNvSpPr>
            <a:spLocks noGrp="1"/>
          </p:cNvSpPr>
          <p:nvPr>
            <p:ph idx="1"/>
          </p:nvPr>
        </p:nvSpPr>
        <p:spPr>
          <a:xfrm>
            <a:off x="469900" y="2028825"/>
            <a:ext cx="9829800" cy="4953000"/>
          </a:xfrm>
        </p:spPr>
        <p:txBody>
          <a:bodyPr>
            <a:normAutofit fontScale="62500" lnSpcReduction="20000"/>
          </a:bodyPr>
          <a:lstStyle/>
          <a:p>
            <a:pPr marL="125178" indent="0" algn="just">
              <a:lnSpc>
                <a:spcPct val="120000"/>
              </a:lnSpc>
              <a:buNone/>
            </a:pPr>
            <a:r>
              <a:rPr lang="en-US" b="1" dirty="0"/>
              <a:t>Facts : </a:t>
            </a:r>
            <a:r>
              <a:rPr lang="en-US" dirty="0"/>
              <a:t>Mr. John is a British national and overseas citizen of India. He is working as CEO of an event management company that he founded in India in January 2020.</a:t>
            </a:r>
          </a:p>
          <a:p>
            <a:pPr marL="125178" indent="0" algn="just">
              <a:lnSpc>
                <a:spcPct val="120000"/>
              </a:lnSpc>
              <a:buNone/>
            </a:pPr>
            <a:endParaRPr lang="en-US" dirty="0"/>
          </a:p>
          <a:p>
            <a:pPr marL="125178" indent="0" algn="just">
              <a:lnSpc>
                <a:spcPct val="120000"/>
              </a:lnSpc>
              <a:buNone/>
            </a:pPr>
            <a:r>
              <a:rPr lang="en-US" dirty="0"/>
              <a:t>He owns an immovable property in UK which was acquired by him while he was person resident outside India (PROI). Mr. John’s family stays in UK.</a:t>
            </a:r>
          </a:p>
          <a:p>
            <a:pPr marL="125178" indent="0" algn="just">
              <a:lnSpc>
                <a:spcPct val="120000"/>
              </a:lnSpc>
              <a:buNone/>
            </a:pPr>
            <a:endParaRPr lang="en-US" dirty="0"/>
          </a:p>
          <a:p>
            <a:pPr marL="125178" indent="0" algn="just">
              <a:lnSpc>
                <a:spcPct val="120000"/>
              </a:lnSpc>
              <a:buNone/>
            </a:pPr>
            <a:r>
              <a:rPr lang="en-US" dirty="0"/>
              <a:t>Mr. John works for Indian company in India for about 20 days in a month and for balance days, he goes to UK to provide professional consultancy services to an NGO based in UK. He has stayed in India for more than 182 days during FY 2021-22 due to the covid-19 pandemic induced restrictions during which provided consultancy services to UK NGO from India. With unlocking of travel, he has resumed his monthly travel schedule during FY 2021-22.</a:t>
            </a:r>
          </a:p>
          <a:p>
            <a:pPr marL="125178" indent="0" algn="just">
              <a:lnSpc>
                <a:spcPct val="120000"/>
              </a:lnSpc>
              <a:buNone/>
            </a:pPr>
            <a:endParaRPr lang="en-US" dirty="0"/>
          </a:p>
          <a:p>
            <a:pPr marL="125178" indent="0" algn="just">
              <a:lnSpc>
                <a:spcPct val="120000"/>
              </a:lnSpc>
              <a:buNone/>
            </a:pPr>
            <a:r>
              <a:rPr lang="en-US" b="1" dirty="0"/>
              <a:t>Question: </a:t>
            </a:r>
            <a:r>
              <a:rPr lang="en-US" dirty="0"/>
              <a:t>Based on the facts stated above, Mr. John wants to evaluate his residential status under FEMA?</a:t>
            </a:r>
          </a:p>
        </p:txBody>
      </p:sp>
    </p:spTree>
    <p:extLst>
      <p:ext uri="{BB962C8B-B14F-4D97-AF65-F5344CB8AC3E}">
        <p14:creationId xmlns:p14="http://schemas.microsoft.com/office/powerpoint/2010/main" val="3393632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37438" y="1038225"/>
            <a:ext cx="5900420" cy="505266"/>
          </a:xfrm>
          <a:prstGeom prst="rect">
            <a:avLst/>
          </a:prstGeom>
        </p:spPr>
        <p:txBody>
          <a:bodyPr vert="horz" wrap="square" lIns="0" tIns="12699" rIns="0" bIns="0" rtlCol="0">
            <a:spAutoFit/>
          </a:bodyPr>
          <a:lstStyle/>
          <a:p>
            <a:pPr marL="12699">
              <a:spcBef>
                <a:spcPts val="100"/>
              </a:spcBef>
            </a:pPr>
            <a:r>
              <a:rPr sz="3200" dirty="0"/>
              <a:t>Residential</a:t>
            </a:r>
            <a:r>
              <a:rPr sz="3200" spc="-86" dirty="0"/>
              <a:t> </a:t>
            </a:r>
            <a:r>
              <a:rPr sz="3200" dirty="0"/>
              <a:t>Status</a:t>
            </a:r>
            <a:r>
              <a:rPr sz="3200" spc="-21" dirty="0"/>
              <a:t> </a:t>
            </a:r>
            <a:r>
              <a:rPr sz="3200" spc="-5" dirty="0"/>
              <a:t>under</a:t>
            </a:r>
            <a:r>
              <a:rPr sz="3200" spc="-35" dirty="0"/>
              <a:t> </a:t>
            </a:r>
            <a:r>
              <a:rPr sz="3200" spc="5" dirty="0"/>
              <a:t>FEMA</a:t>
            </a:r>
            <a:endParaRPr sz="3200" dirty="0"/>
          </a:p>
        </p:txBody>
      </p:sp>
      <p:sp>
        <p:nvSpPr>
          <p:cNvPr id="6" name="object 6"/>
          <p:cNvSpPr txBox="1"/>
          <p:nvPr/>
        </p:nvSpPr>
        <p:spPr>
          <a:xfrm>
            <a:off x="1156198" y="1894689"/>
            <a:ext cx="8229101" cy="2248044"/>
          </a:xfrm>
          <a:prstGeom prst="rect">
            <a:avLst/>
          </a:prstGeom>
        </p:spPr>
        <p:txBody>
          <a:bodyPr vert="horz" wrap="square" lIns="0" tIns="64763" rIns="0" bIns="0" rtlCol="0">
            <a:spAutoFit/>
          </a:bodyPr>
          <a:lstStyle/>
          <a:p>
            <a:pPr marL="546052" indent="-533988">
              <a:spcBef>
                <a:spcPts val="509"/>
              </a:spcBef>
              <a:buFont typeface="Times New Roman"/>
              <a:buChar char="■"/>
              <a:tabLst>
                <a:tab pos="545416" algn="l"/>
                <a:tab pos="546686" algn="l"/>
              </a:tabLst>
            </a:pPr>
            <a:r>
              <a:rPr sz="2200" spc="75" dirty="0">
                <a:solidFill>
                  <a:srgbClr val="990033"/>
                </a:solidFill>
                <a:latin typeface="Cambria"/>
                <a:cs typeface="Cambria"/>
              </a:rPr>
              <a:t>Under</a:t>
            </a:r>
            <a:r>
              <a:rPr sz="2200" spc="70" dirty="0">
                <a:solidFill>
                  <a:srgbClr val="990033"/>
                </a:solidFill>
                <a:latin typeface="Cambria"/>
                <a:cs typeface="Cambria"/>
              </a:rPr>
              <a:t> </a:t>
            </a:r>
            <a:r>
              <a:rPr sz="2200" spc="130" dirty="0">
                <a:solidFill>
                  <a:srgbClr val="990033"/>
                </a:solidFill>
                <a:latin typeface="Cambria"/>
                <a:cs typeface="Cambria"/>
              </a:rPr>
              <a:t>FEM</a:t>
            </a:r>
            <a:r>
              <a:rPr sz="2200" spc="44" dirty="0">
                <a:solidFill>
                  <a:srgbClr val="990033"/>
                </a:solidFill>
                <a:latin typeface="Cambria"/>
                <a:cs typeface="Cambria"/>
              </a:rPr>
              <a:t> </a:t>
            </a:r>
            <a:r>
              <a:rPr sz="2200" spc="100" dirty="0">
                <a:solidFill>
                  <a:srgbClr val="990033"/>
                </a:solidFill>
                <a:latin typeface="Cambria"/>
                <a:cs typeface="Cambria"/>
              </a:rPr>
              <a:t>Act</a:t>
            </a:r>
            <a:r>
              <a:rPr sz="2200" spc="65" dirty="0">
                <a:solidFill>
                  <a:srgbClr val="990033"/>
                </a:solidFill>
                <a:latin typeface="Cambria"/>
                <a:cs typeface="Cambria"/>
              </a:rPr>
              <a:t> </a:t>
            </a:r>
            <a:r>
              <a:rPr sz="2200" spc="15" dirty="0">
                <a:solidFill>
                  <a:srgbClr val="990033"/>
                </a:solidFill>
                <a:latin typeface="Cambria"/>
                <a:cs typeface="Cambria"/>
              </a:rPr>
              <a:t>residential</a:t>
            </a:r>
            <a:r>
              <a:rPr sz="2200" spc="55" dirty="0">
                <a:solidFill>
                  <a:srgbClr val="990033"/>
                </a:solidFill>
                <a:latin typeface="Cambria"/>
                <a:cs typeface="Cambria"/>
              </a:rPr>
              <a:t> </a:t>
            </a:r>
            <a:r>
              <a:rPr sz="2200" spc="5" dirty="0">
                <a:solidFill>
                  <a:srgbClr val="990033"/>
                </a:solidFill>
                <a:latin typeface="Cambria"/>
                <a:cs typeface="Cambria"/>
              </a:rPr>
              <a:t>status</a:t>
            </a:r>
            <a:r>
              <a:rPr sz="2200" spc="50" dirty="0">
                <a:solidFill>
                  <a:srgbClr val="990033"/>
                </a:solidFill>
                <a:latin typeface="Cambria"/>
                <a:cs typeface="Cambria"/>
              </a:rPr>
              <a:t> </a:t>
            </a:r>
            <a:r>
              <a:rPr sz="2200" dirty="0">
                <a:solidFill>
                  <a:srgbClr val="990033"/>
                </a:solidFill>
                <a:latin typeface="Cambria"/>
                <a:cs typeface="Cambria"/>
              </a:rPr>
              <a:t>is</a:t>
            </a:r>
            <a:r>
              <a:rPr sz="2200" spc="70" dirty="0">
                <a:solidFill>
                  <a:srgbClr val="990033"/>
                </a:solidFill>
                <a:latin typeface="Cambria"/>
                <a:cs typeface="Cambria"/>
              </a:rPr>
              <a:t> </a:t>
            </a:r>
            <a:r>
              <a:rPr sz="2200" spc="50" dirty="0">
                <a:solidFill>
                  <a:srgbClr val="990033"/>
                </a:solidFill>
                <a:latin typeface="Cambria"/>
                <a:cs typeface="Cambria"/>
              </a:rPr>
              <a:t>of</a:t>
            </a:r>
            <a:r>
              <a:rPr sz="2200" spc="70" dirty="0">
                <a:solidFill>
                  <a:srgbClr val="990033"/>
                </a:solidFill>
                <a:latin typeface="Cambria"/>
                <a:cs typeface="Cambria"/>
              </a:rPr>
              <a:t> </a:t>
            </a:r>
            <a:r>
              <a:rPr sz="2200" spc="40" dirty="0">
                <a:solidFill>
                  <a:srgbClr val="990033"/>
                </a:solidFill>
                <a:latin typeface="Cambria"/>
                <a:cs typeface="Cambria"/>
              </a:rPr>
              <a:t>two</a:t>
            </a:r>
            <a:r>
              <a:rPr sz="2200" spc="44" dirty="0">
                <a:solidFill>
                  <a:srgbClr val="990033"/>
                </a:solidFill>
                <a:latin typeface="Cambria"/>
                <a:cs typeface="Cambria"/>
              </a:rPr>
              <a:t> </a:t>
            </a:r>
            <a:r>
              <a:rPr sz="2200" spc="21" dirty="0">
                <a:solidFill>
                  <a:srgbClr val="990033"/>
                </a:solidFill>
                <a:latin typeface="Cambria"/>
                <a:cs typeface="Cambria"/>
              </a:rPr>
              <a:t>types:</a:t>
            </a:r>
            <a:endParaRPr sz="2200" dirty="0">
              <a:latin typeface="Cambria"/>
              <a:cs typeface="Cambria"/>
            </a:endParaRPr>
          </a:p>
          <a:p>
            <a:pPr marL="965115" lvl="1" indent="-383506">
              <a:spcBef>
                <a:spcPts val="380"/>
              </a:spcBef>
              <a:buSzPct val="97500"/>
              <a:buFont typeface="Times New Roman"/>
              <a:buChar char="❑"/>
              <a:tabLst>
                <a:tab pos="964479" algn="l"/>
                <a:tab pos="965749" algn="l"/>
              </a:tabLst>
            </a:pPr>
            <a:r>
              <a:rPr sz="2100" spc="15" dirty="0">
                <a:solidFill>
                  <a:srgbClr val="990033"/>
                </a:solidFill>
                <a:latin typeface="Cambria"/>
                <a:cs typeface="Cambria"/>
              </a:rPr>
              <a:t>Person</a:t>
            </a:r>
            <a:r>
              <a:rPr sz="2100" spc="21" dirty="0">
                <a:solidFill>
                  <a:srgbClr val="990033"/>
                </a:solidFill>
                <a:latin typeface="Cambria"/>
                <a:cs typeface="Cambria"/>
              </a:rPr>
              <a:t> </a:t>
            </a:r>
            <a:r>
              <a:rPr sz="2100" spc="5" dirty="0">
                <a:solidFill>
                  <a:srgbClr val="990033"/>
                </a:solidFill>
                <a:latin typeface="Cambria"/>
                <a:cs typeface="Cambria"/>
              </a:rPr>
              <a:t>resident</a:t>
            </a:r>
            <a:r>
              <a:rPr sz="2100" spc="55" dirty="0">
                <a:solidFill>
                  <a:srgbClr val="990033"/>
                </a:solidFill>
                <a:latin typeface="Cambria"/>
                <a:cs typeface="Cambria"/>
              </a:rPr>
              <a:t> </a:t>
            </a:r>
            <a:r>
              <a:rPr sz="2100" spc="35" dirty="0">
                <a:solidFill>
                  <a:srgbClr val="990033"/>
                </a:solidFill>
                <a:latin typeface="Cambria"/>
                <a:cs typeface="Cambria"/>
              </a:rPr>
              <a:t>in</a:t>
            </a:r>
            <a:r>
              <a:rPr sz="2100" spc="40" dirty="0">
                <a:solidFill>
                  <a:srgbClr val="990033"/>
                </a:solidFill>
                <a:latin typeface="Cambria"/>
                <a:cs typeface="Cambria"/>
              </a:rPr>
              <a:t> </a:t>
            </a:r>
            <a:r>
              <a:rPr sz="2100" spc="44" dirty="0">
                <a:solidFill>
                  <a:srgbClr val="990033"/>
                </a:solidFill>
                <a:latin typeface="Cambria"/>
                <a:cs typeface="Cambria"/>
              </a:rPr>
              <a:t>India</a:t>
            </a:r>
            <a:endParaRPr sz="2100" dirty="0">
              <a:latin typeface="Cambria"/>
              <a:cs typeface="Cambria"/>
            </a:endParaRPr>
          </a:p>
          <a:p>
            <a:pPr marL="965115" lvl="1" indent="-383506">
              <a:spcBef>
                <a:spcPts val="359"/>
              </a:spcBef>
              <a:buSzPct val="97500"/>
              <a:buFont typeface="Times New Roman"/>
              <a:buChar char="❑"/>
              <a:tabLst>
                <a:tab pos="964479" algn="l"/>
                <a:tab pos="965749" algn="l"/>
              </a:tabLst>
            </a:pPr>
            <a:r>
              <a:rPr sz="2100" spc="15" dirty="0">
                <a:solidFill>
                  <a:srgbClr val="990033"/>
                </a:solidFill>
                <a:latin typeface="Cambria"/>
                <a:cs typeface="Cambria"/>
              </a:rPr>
              <a:t>Person</a:t>
            </a:r>
            <a:r>
              <a:rPr sz="2100" spc="21" dirty="0">
                <a:solidFill>
                  <a:srgbClr val="990033"/>
                </a:solidFill>
                <a:latin typeface="Cambria"/>
                <a:cs typeface="Cambria"/>
              </a:rPr>
              <a:t> </a:t>
            </a:r>
            <a:r>
              <a:rPr sz="2100" spc="5" dirty="0">
                <a:solidFill>
                  <a:srgbClr val="990033"/>
                </a:solidFill>
                <a:latin typeface="Cambria"/>
                <a:cs typeface="Cambria"/>
              </a:rPr>
              <a:t>resident</a:t>
            </a:r>
            <a:r>
              <a:rPr sz="2100" spc="50" dirty="0">
                <a:solidFill>
                  <a:srgbClr val="990033"/>
                </a:solidFill>
                <a:latin typeface="Cambria"/>
                <a:cs typeface="Cambria"/>
              </a:rPr>
              <a:t> </a:t>
            </a:r>
            <a:r>
              <a:rPr sz="2100" spc="30" dirty="0">
                <a:solidFill>
                  <a:srgbClr val="990033"/>
                </a:solidFill>
                <a:latin typeface="Cambria"/>
                <a:cs typeface="Cambria"/>
              </a:rPr>
              <a:t>outside </a:t>
            </a:r>
            <a:r>
              <a:rPr sz="2100" spc="44" dirty="0">
                <a:solidFill>
                  <a:srgbClr val="990033"/>
                </a:solidFill>
                <a:latin typeface="Cambria"/>
                <a:cs typeface="Cambria"/>
              </a:rPr>
              <a:t>India</a:t>
            </a:r>
            <a:endParaRPr sz="2100" dirty="0">
              <a:latin typeface="Cambria"/>
              <a:cs typeface="Cambria"/>
            </a:endParaRPr>
          </a:p>
          <a:p>
            <a:pPr marL="546052" indent="-533988">
              <a:spcBef>
                <a:spcPts val="319"/>
              </a:spcBef>
              <a:buFont typeface="Times New Roman"/>
              <a:buChar char="■"/>
              <a:tabLst>
                <a:tab pos="545416" algn="l"/>
                <a:tab pos="546686" algn="l"/>
              </a:tabLst>
            </a:pPr>
            <a:r>
              <a:rPr sz="2200" spc="75" dirty="0">
                <a:solidFill>
                  <a:srgbClr val="990033"/>
                </a:solidFill>
                <a:latin typeface="Cambria"/>
                <a:cs typeface="Cambria"/>
              </a:rPr>
              <a:t>Under</a:t>
            </a:r>
            <a:r>
              <a:rPr sz="2200" spc="65" dirty="0">
                <a:solidFill>
                  <a:srgbClr val="990033"/>
                </a:solidFill>
                <a:latin typeface="Cambria"/>
                <a:cs typeface="Cambria"/>
              </a:rPr>
              <a:t> </a:t>
            </a:r>
            <a:r>
              <a:rPr sz="2200" spc="125" dirty="0">
                <a:solidFill>
                  <a:srgbClr val="990033"/>
                </a:solidFill>
                <a:latin typeface="Cambria"/>
                <a:cs typeface="Cambria"/>
              </a:rPr>
              <a:t>FERA,</a:t>
            </a:r>
            <a:r>
              <a:rPr sz="2200" spc="90" dirty="0">
                <a:solidFill>
                  <a:srgbClr val="990033"/>
                </a:solidFill>
                <a:latin typeface="Cambria"/>
                <a:cs typeface="Cambria"/>
              </a:rPr>
              <a:t> </a:t>
            </a:r>
            <a:r>
              <a:rPr sz="2200" spc="30" dirty="0">
                <a:solidFill>
                  <a:srgbClr val="990033"/>
                </a:solidFill>
                <a:latin typeface="Cambria"/>
                <a:cs typeface="Cambria"/>
              </a:rPr>
              <a:t>citizenship</a:t>
            </a:r>
            <a:r>
              <a:rPr sz="2200" spc="35" dirty="0">
                <a:solidFill>
                  <a:srgbClr val="990033"/>
                </a:solidFill>
                <a:latin typeface="Cambria"/>
                <a:cs typeface="Cambria"/>
              </a:rPr>
              <a:t> </a:t>
            </a:r>
            <a:r>
              <a:rPr sz="2200" spc="44" dirty="0">
                <a:solidFill>
                  <a:srgbClr val="990033"/>
                </a:solidFill>
                <a:latin typeface="Cambria"/>
                <a:cs typeface="Cambria"/>
              </a:rPr>
              <a:t>was</a:t>
            </a:r>
            <a:r>
              <a:rPr sz="2200" spc="50" dirty="0">
                <a:solidFill>
                  <a:srgbClr val="990033"/>
                </a:solidFill>
                <a:latin typeface="Cambria"/>
                <a:cs typeface="Cambria"/>
              </a:rPr>
              <a:t> </a:t>
            </a:r>
            <a:r>
              <a:rPr sz="2200" spc="25" dirty="0">
                <a:solidFill>
                  <a:srgbClr val="990033"/>
                </a:solidFill>
                <a:latin typeface="Cambria"/>
                <a:cs typeface="Cambria"/>
              </a:rPr>
              <a:t>considered</a:t>
            </a:r>
            <a:r>
              <a:rPr sz="2200" spc="70" dirty="0">
                <a:solidFill>
                  <a:srgbClr val="990033"/>
                </a:solidFill>
                <a:latin typeface="Cambria"/>
                <a:cs typeface="Cambria"/>
              </a:rPr>
              <a:t> </a:t>
            </a:r>
            <a:r>
              <a:rPr sz="2200" dirty="0">
                <a:solidFill>
                  <a:srgbClr val="990033"/>
                </a:solidFill>
                <a:latin typeface="Cambria"/>
                <a:cs typeface="Cambria"/>
              </a:rPr>
              <a:t>as</a:t>
            </a:r>
            <a:r>
              <a:rPr sz="2200" spc="70" dirty="0">
                <a:solidFill>
                  <a:srgbClr val="990033"/>
                </a:solidFill>
                <a:latin typeface="Cambria"/>
                <a:cs typeface="Cambria"/>
              </a:rPr>
              <a:t> </a:t>
            </a:r>
            <a:r>
              <a:rPr sz="2200" spc="55" dirty="0">
                <a:solidFill>
                  <a:srgbClr val="990033"/>
                </a:solidFill>
                <a:latin typeface="Cambria"/>
                <a:cs typeface="Cambria"/>
              </a:rPr>
              <a:t>deciding</a:t>
            </a:r>
            <a:r>
              <a:rPr sz="2200" spc="65" dirty="0">
                <a:solidFill>
                  <a:srgbClr val="990033"/>
                </a:solidFill>
                <a:latin typeface="Cambria"/>
                <a:cs typeface="Cambria"/>
              </a:rPr>
              <a:t> </a:t>
            </a:r>
            <a:r>
              <a:rPr sz="2200" spc="5" dirty="0">
                <a:solidFill>
                  <a:srgbClr val="990033"/>
                </a:solidFill>
                <a:latin typeface="Cambria"/>
                <a:cs typeface="Cambria"/>
              </a:rPr>
              <a:t>factor</a:t>
            </a:r>
            <a:endParaRPr sz="2200" dirty="0">
              <a:latin typeface="Cambria"/>
              <a:cs typeface="Cambria"/>
            </a:endParaRPr>
          </a:p>
          <a:p>
            <a:pPr marL="546052" marR="5714" indent="-533353">
              <a:lnSpc>
                <a:spcPts val="2510"/>
              </a:lnSpc>
              <a:spcBef>
                <a:spcPts val="585"/>
              </a:spcBef>
              <a:buFont typeface="Times New Roman"/>
              <a:buChar char="■"/>
              <a:tabLst>
                <a:tab pos="545416" algn="l"/>
                <a:tab pos="546686" algn="l"/>
                <a:tab pos="1674981" algn="l"/>
                <a:tab pos="2497868" algn="l"/>
                <a:tab pos="3989986" algn="l"/>
                <a:tab pos="4631278" algn="l"/>
                <a:tab pos="6084030" algn="l"/>
                <a:tab pos="7171688" algn="l"/>
              </a:tabLst>
            </a:pPr>
            <a:r>
              <a:rPr sz="2200" spc="44" dirty="0">
                <a:solidFill>
                  <a:srgbClr val="990033"/>
                </a:solidFill>
                <a:latin typeface="Cambria"/>
                <a:cs typeface="Cambria"/>
              </a:rPr>
              <a:t>F</a:t>
            </a:r>
            <a:r>
              <a:rPr sz="2200" spc="70" dirty="0">
                <a:solidFill>
                  <a:srgbClr val="990033"/>
                </a:solidFill>
                <a:latin typeface="Cambria"/>
                <a:cs typeface="Cambria"/>
              </a:rPr>
              <a:t>E</a:t>
            </a:r>
            <a:r>
              <a:rPr sz="2200" spc="265" dirty="0">
                <a:solidFill>
                  <a:srgbClr val="990033"/>
                </a:solidFill>
                <a:latin typeface="Cambria"/>
                <a:cs typeface="Cambria"/>
              </a:rPr>
              <a:t>M</a:t>
            </a:r>
            <a:r>
              <a:rPr sz="2200" spc="335" dirty="0">
                <a:solidFill>
                  <a:srgbClr val="990033"/>
                </a:solidFill>
                <a:latin typeface="Cambria"/>
                <a:cs typeface="Cambria"/>
              </a:rPr>
              <a:t>A</a:t>
            </a:r>
            <a:r>
              <a:rPr sz="2200" dirty="0">
                <a:solidFill>
                  <a:srgbClr val="990033"/>
                </a:solidFill>
                <a:latin typeface="Cambria"/>
                <a:cs typeface="Cambria"/>
              </a:rPr>
              <a:t>	</a:t>
            </a:r>
            <a:r>
              <a:rPr sz="2200" spc="35" dirty="0">
                <a:solidFill>
                  <a:srgbClr val="990033"/>
                </a:solidFill>
                <a:latin typeface="Cambria"/>
                <a:cs typeface="Cambria"/>
              </a:rPr>
              <a:t>l</a:t>
            </a:r>
            <a:r>
              <a:rPr sz="2200" spc="40" dirty="0">
                <a:solidFill>
                  <a:srgbClr val="990033"/>
                </a:solidFill>
                <a:latin typeface="Cambria"/>
                <a:cs typeface="Cambria"/>
              </a:rPr>
              <a:t>a</a:t>
            </a:r>
            <a:r>
              <a:rPr sz="2200" spc="114" dirty="0">
                <a:solidFill>
                  <a:srgbClr val="990033"/>
                </a:solidFill>
                <a:latin typeface="Cambria"/>
                <a:cs typeface="Cambria"/>
              </a:rPr>
              <a:t>y</a:t>
            </a:r>
            <a:r>
              <a:rPr sz="2200" spc="-15" dirty="0">
                <a:solidFill>
                  <a:srgbClr val="990033"/>
                </a:solidFill>
                <a:latin typeface="Cambria"/>
                <a:cs typeface="Cambria"/>
              </a:rPr>
              <a:t>s</a:t>
            </a:r>
            <a:r>
              <a:rPr sz="2200" dirty="0">
                <a:solidFill>
                  <a:srgbClr val="990033"/>
                </a:solidFill>
                <a:latin typeface="Cambria"/>
                <a:cs typeface="Cambria"/>
              </a:rPr>
              <a:t>	</a:t>
            </a:r>
            <a:r>
              <a:rPr sz="2200" spc="-25" dirty="0">
                <a:solidFill>
                  <a:srgbClr val="990033"/>
                </a:solidFill>
                <a:latin typeface="Cambria"/>
                <a:cs typeface="Cambria"/>
              </a:rPr>
              <a:t>e</a:t>
            </a:r>
            <a:r>
              <a:rPr sz="2200" spc="120" dirty="0">
                <a:solidFill>
                  <a:srgbClr val="990033"/>
                </a:solidFill>
                <a:latin typeface="Cambria"/>
                <a:cs typeface="Cambria"/>
              </a:rPr>
              <a:t>m</a:t>
            </a:r>
            <a:r>
              <a:rPr sz="2200" spc="90" dirty="0">
                <a:solidFill>
                  <a:srgbClr val="990033"/>
                </a:solidFill>
                <a:latin typeface="Cambria"/>
                <a:cs typeface="Cambria"/>
              </a:rPr>
              <a:t>p</a:t>
            </a:r>
            <a:r>
              <a:rPr sz="2200" spc="55" dirty="0">
                <a:solidFill>
                  <a:srgbClr val="990033"/>
                </a:solidFill>
                <a:latin typeface="Cambria"/>
                <a:cs typeface="Cambria"/>
              </a:rPr>
              <a:t>h</a:t>
            </a:r>
            <a:r>
              <a:rPr sz="2200" spc="21" dirty="0">
                <a:solidFill>
                  <a:srgbClr val="990033"/>
                </a:solidFill>
                <a:latin typeface="Cambria"/>
                <a:cs typeface="Cambria"/>
              </a:rPr>
              <a:t>a</a:t>
            </a:r>
            <a:r>
              <a:rPr sz="2200" spc="-5" dirty="0">
                <a:solidFill>
                  <a:srgbClr val="990033"/>
                </a:solidFill>
                <a:latin typeface="Cambria"/>
                <a:cs typeface="Cambria"/>
              </a:rPr>
              <a:t>s</a:t>
            </a:r>
            <a:r>
              <a:rPr sz="2200" dirty="0">
                <a:solidFill>
                  <a:srgbClr val="990033"/>
                </a:solidFill>
                <a:latin typeface="Cambria"/>
                <a:cs typeface="Cambria"/>
              </a:rPr>
              <a:t>i</a:t>
            </a:r>
            <a:r>
              <a:rPr sz="2200" spc="-15" dirty="0">
                <a:solidFill>
                  <a:srgbClr val="990033"/>
                </a:solidFill>
                <a:latin typeface="Cambria"/>
                <a:cs typeface="Cambria"/>
              </a:rPr>
              <a:t>s</a:t>
            </a:r>
            <a:r>
              <a:rPr sz="2200" dirty="0">
                <a:solidFill>
                  <a:srgbClr val="990033"/>
                </a:solidFill>
                <a:latin typeface="Cambria"/>
                <a:cs typeface="Cambria"/>
              </a:rPr>
              <a:t>	</a:t>
            </a:r>
            <a:r>
              <a:rPr sz="2200" spc="35" dirty="0">
                <a:solidFill>
                  <a:srgbClr val="990033"/>
                </a:solidFill>
                <a:latin typeface="Cambria"/>
                <a:cs typeface="Cambria"/>
              </a:rPr>
              <a:t>o</a:t>
            </a:r>
            <a:r>
              <a:rPr sz="2200" spc="50" dirty="0">
                <a:solidFill>
                  <a:srgbClr val="990033"/>
                </a:solidFill>
                <a:latin typeface="Cambria"/>
                <a:cs typeface="Cambria"/>
              </a:rPr>
              <a:t>n</a:t>
            </a:r>
            <a:r>
              <a:rPr sz="2200" dirty="0">
                <a:solidFill>
                  <a:srgbClr val="990033"/>
                </a:solidFill>
                <a:latin typeface="Cambria"/>
                <a:cs typeface="Cambria"/>
              </a:rPr>
              <a:t>	</a:t>
            </a:r>
            <a:r>
              <a:rPr sz="2200" spc="-65" dirty="0">
                <a:solidFill>
                  <a:srgbClr val="990033"/>
                </a:solidFill>
                <a:latin typeface="Cambria"/>
                <a:cs typeface="Cambria"/>
              </a:rPr>
              <a:t>'</a:t>
            </a:r>
            <a:r>
              <a:rPr sz="2200" spc="-60" dirty="0">
                <a:solidFill>
                  <a:srgbClr val="990033"/>
                </a:solidFill>
                <a:latin typeface="Cambria"/>
                <a:cs typeface="Cambria"/>
              </a:rPr>
              <a:t>r</a:t>
            </a:r>
            <a:r>
              <a:rPr sz="2200" spc="-25" dirty="0">
                <a:solidFill>
                  <a:srgbClr val="990033"/>
                </a:solidFill>
                <a:latin typeface="Cambria"/>
                <a:cs typeface="Cambria"/>
              </a:rPr>
              <a:t>e</a:t>
            </a:r>
            <a:r>
              <a:rPr sz="2200" spc="-5" dirty="0">
                <a:solidFill>
                  <a:srgbClr val="990033"/>
                </a:solidFill>
                <a:latin typeface="Cambria"/>
                <a:cs typeface="Cambria"/>
              </a:rPr>
              <a:t>s</a:t>
            </a:r>
            <a:r>
              <a:rPr sz="2200" spc="21" dirty="0">
                <a:solidFill>
                  <a:srgbClr val="990033"/>
                </a:solidFill>
                <a:latin typeface="Cambria"/>
                <a:cs typeface="Cambria"/>
              </a:rPr>
              <a:t>i</a:t>
            </a:r>
            <a:r>
              <a:rPr sz="2200" spc="114" dirty="0">
                <a:solidFill>
                  <a:srgbClr val="990033"/>
                </a:solidFill>
                <a:latin typeface="Cambria"/>
                <a:cs typeface="Cambria"/>
              </a:rPr>
              <a:t>d</a:t>
            </a:r>
            <a:r>
              <a:rPr sz="2200" spc="21" dirty="0">
                <a:solidFill>
                  <a:srgbClr val="990033"/>
                </a:solidFill>
                <a:latin typeface="Cambria"/>
                <a:cs typeface="Cambria"/>
              </a:rPr>
              <a:t>i</a:t>
            </a:r>
            <a:r>
              <a:rPr sz="2200" spc="44" dirty="0">
                <a:solidFill>
                  <a:srgbClr val="990033"/>
                </a:solidFill>
                <a:latin typeface="Cambria"/>
                <a:cs typeface="Cambria"/>
              </a:rPr>
              <a:t>n</a:t>
            </a:r>
            <a:r>
              <a:rPr sz="2200" spc="135" dirty="0">
                <a:solidFill>
                  <a:srgbClr val="990033"/>
                </a:solidFill>
                <a:latin typeface="Cambria"/>
                <a:cs typeface="Cambria"/>
              </a:rPr>
              <a:t>g</a:t>
            </a:r>
            <a:r>
              <a:rPr sz="2200" spc="-65" dirty="0">
                <a:solidFill>
                  <a:srgbClr val="990033"/>
                </a:solidFill>
                <a:latin typeface="Cambria"/>
                <a:cs typeface="Cambria"/>
              </a:rPr>
              <a:t>'</a:t>
            </a:r>
            <a:r>
              <a:rPr sz="2200" dirty="0">
                <a:solidFill>
                  <a:srgbClr val="990033"/>
                </a:solidFill>
                <a:latin typeface="Cambria"/>
                <a:cs typeface="Cambria"/>
              </a:rPr>
              <a:t>	</a:t>
            </a:r>
            <a:r>
              <a:rPr sz="2200" spc="135" dirty="0">
                <a:solidFill>
                  <a:srgbClr val="990033"/>
                </a:solidFill>
                <a:latin typeface="Cambria"/>
                <a:cs typeface="Cambria"/>
              </a:rPr>
              <a:t>w</a:t>
            </a:r>
            <a:r>
              <a:rPr sz="2200" spc="55" dirty="0">
                <a:solidFill>
                  <a:srgbClr val="990033"/>
                </a:solidFill>
                <a:latin typeface="Cambria"/>
                <a:cs typeface="Cambria"/>
              </a:rPr>
              <a:t>h</a:t>
            </a:r>
            <a:r>
              <a:rPr sz="2200" spc="21" dirty="0">
                <a:solidFill>
                  <a:srgbClr val="990033"/>
                </a:solidFill>
                <a:latin typeface="Cambria"/>
                <a:cs typeface="Cambria"/>
              </a:rPr>
              <a:t>i</a:t>
            </a:r>
            <a:r>
              <a:rPr sz="2200" spc="10" dirty="0">
                <a:solidFill>
                  <a:srgbClr val="990033"/>
                </a:solidFill>
                <a:latin typeface="Cambria"/>
                <a:cs typeface="Cambria"/>
              </a:rPr>
              <a:t>c</a:t>
            </a:r>
            <a:r>
              <a:rPr sz="2200" spc="60" dirty="0">
                <a:solidFill>
                  <a:srgbClr val="990033"/>
                </a:solidFill>
                <a:latin typeface="Cambria"/>
                <a:cs typeface="Cambria"/>
              </a:rPr>
              <a:t>h</a:t>
            </a:r>
            <a:r>
              <a:rPr sz="2200" dirty="0">
                <a:solidFill>
                  <a:srgbClr val="990033"/>
                </a:solidFill>
                <a:latin typeface="Cambria"/>
                <a:cs typeface="Cambria"/>
              </a:rPr>
              <a:t>	</a:t>
            </a:r>
            <a:r>
              <a:rPr sz="2200" spc="140" dirty="0">
                <a:solidFill>
                  <a:srgbClr val="990033"/>
                </a:solidFill>
                <a:latin typeface="Cambria"/>
                <a:cs typeface="Cambria"/>
              </a:rPr>
              <a:t>d</a:t>
            </a:r>
            <a:r>
              <a:rPr sz="2200" spc="-25" dirty="0">
                <a:solidFill>
                  <a:srgbClr val="990033"/>
                </a:solidFill>
                <a:latin typeface="Cambria"/>
                <a:cs typeface="Cambria"/>
              </a:rPr>
              <a:t>e</a:t>
            </a:r>
            <a:r>
              <a:rPr sz="2200" spc="44" dirty="0">
                <a:solidFill>
                  <a:srgbClr val="990033"/>
                </a:solidFill>
                <a:latin typeface="Cambria"/>
                <a:cs typeface="Cambria"/>
              </a:rPr>
              <a:t>n</a:t>
            </a:r>
            <a:r>
              <a:rPr sz="2200" spc="15" dirty="0">
                <a:solidFill>
                  <a:srgbClr val="990033"/>
                </a:solidFill>
                <a:latin typeface="Cambria"/>
                <a:cs typeface="Cambria"/>
              </a:rPr>
              <a:t>o</a:t>
            </a:r>
            <a:r>
              <a:rPr sz="2200" spc="-25" dirty="0">
                <a:solidFill>
                  <a:srgbClr val="990033"/>
                </a:solidFill>
                <a:latin typeface="Cambria"/>
                <a:cs typeface="Cambria"/>
              </a:rPr>
              <a:t>t</a:t>
            </a:r>
            <a:r>
              <a:rPr sz="2200" spc="-44" dirty="0">
                <a:solidFill>
                  <a:srgbClr val="990033"/>
                </a:solidFill>
                <a:latin typeface="Cambria"/>
                <a:cs typeface="Cambria"/>
              </a:rPr>
              <a:t>e</a:t>
            </a:r>
            <a:r>
              <a:rPr sz="2200" spc="-10" dirty="0">
                <a:solidFill>
                  <a:srgbClr val="990033"/>
                </a:solidFill>
                <a:latin typeface="Cambria"/>
                <a:cs typeface="Cambria"/>
              </a:rPr>
              <a:t>s  </a:t>
            </a:r>
            <a:r>
              <a:rPr sz="2200" spc="35" dirty="0">
                <a:solidFill>
                  <a:srgbClr val="990033"/>
                </a:solidFill>
                <a:latin typeface="Cambria"/>
                <a:cs typeface="Cambria"/>
              </a:rPr>
              <a:t>permanency</a:t>
            </a:r>
            <a:endParaRPr sz="2200" dirty="0">
              <a:latin typeface="Cambria"/>
              <a:cs typeface="Cambria"/>
            </a:endParaRPr>
          </a:p>
        </p:txBody>
      </p:sp>
      <p:sp>
        <p:nvSpPr>
          <p:cNvPr id="7" name="object 7"/>
          <p:cNvSpPr txBox="1"/>
          <p:nvPr/>
        </p:nvSpPr>
        <p:spPr>
          <a:xfrm>
            <a:off x="1156244" y="4763437"/>
            <a:ext cx="2464435" cy="350736"/>
          </a:xfrm>
          <a:prstGeom prst="rect">
            <a:avLst/>
          </a:prstGeom>
        </p:spPr>
        <p:txBody>
          <a:bodyPr vert="horz" wrap="square" lIns="0" tIns="12064" rIns="0" bIns="0" rtlCol="0">
            <a:spAutoFit/>
          </a:bodyPr>
          <a:lstStyle/>
          <a:p>
            <a:pPr marL="546052" indent="-533353">
              <a:spcBef>
                <a:spcPts val="95"/>
              </a:spcBef>
              <a:buFont typeface="Times New Roman"/>
              <a:buChar char="■"/>
              <a:tabLst>
                <a:tab pos="545416" algn="l"/>
                <a:tab pos="546052" algn="l"/>
                <a:tab pos="1242584" algn="l"/>
              </a:tabLst>
            </a:pPr>
            <a:r>
              <a:rPr sz="2200" spc="25" dirty="0">
                <a:solidFill>
                  <a:srgbClr val="990033"/>
                </a:solidFill>
                <a:latin typeface="Cambria"/>
                <a:cs typeface="Cambria"/>
              </a:rPr>
              <a:t>The	</a:t>
            </a:r>
            <a:r>
              <a:rPr sz="2200" spc="30" dirty="0">
                <a:solidFill>
                  <a:srgbClr val="990033"/>
                </a:solidFill>
                <a:latin typeface="Cambria"/>
                <a:cs typeface="Cambria"/>
              </a:rPr>
              <a:t>definition</a:t>
            </a:r>
            <a:endParaRPr sz="2200" dirty="0">
              <a:latin typeface="Cambria"/>
              <a:cs typeface="Cambria"/>
            </a:endParaRPr>
          </a:p>
        </p:txBody>
      </p:sp>
      <p:sp>
        <p:nvSpPr>
          <p:cNvPr id="8" name="object 8"/>
          <p:cNvSpPr txBox="1"/>
          <p:nvPr/>
        </p:nvSpPr>
        <p:spPr>
          <a:xfrm>
            <a:off x="3825950" y="4763437"/>
            <a:ext cx="5477511" cy="350736"/>
          </a:xfrm>
          <a:prstGeom prst="rect">
            <a:avLst/>
          </a:prstGeom>
        </p:spPr>
        <p:txBody>
          <a:bodyPr vert="horz" wrap="square" lIns="0" tIns="12064" rIns="0" bIns="0" rtlCol="0">
            <a:spAutoFit/>
          </a:bodyPr>
          <a:lstStyle/>
          <a:p>
            <a:pPr marL="12699">
              <a:spcBef>
                <a:spcPts val="95"/>
              </a:spcBef>
              <a:tabLst>
                <a:tab pos="486365" algn="l"/>
                <a:tab pos="2073091" algn="l"/>
                <a:tab pos="2502313" algn="l"/>
                <a:tab pos="3629338" algn="l"/>
                <a:tab pos="5079549" algn="l"/>
              </a:tabLst>
            </a:pPr>
            <a:r>
              <a:rPr sz="2200" spc="15" dirty="0">
                <a:solidFill>
                  <a:srgbClr val="990033"/>
                </a:solidFill>
                <a:latin typeface="Cambria"/>
                <a:cs typeface="Cambria"/>
              </a:rPr>
              <a:t>o</a:t>
            </a:r>
            <a:r>
              <a:rPr sz="2200" spc="65" dirty="0">
                <a:solidFill>
                  <a:srgbClr val="990033"/>
                </a:solidFill>
                <a:latin typeface="Cambria"/>
                <a:cs typeface="Cambria"/>
              </a:rPr>
              <a:t>f</a:t>
            </a:r>
            <a:r>
              <a:rPr sz="2200" dirty="0">
                <a:solidFill>
                  <a:srgbClr val="990033"/>
                </a:solidFill>
                <a:latin typeface="Cambria"/>
                <a:cs typeface="Cambria"/>
              </a:rPr>
              <a:t>	</a:t>
            </a:r>
            <a:r>
              <a:rPr sz="2200" spc="270" dirty="0">
                <a:solidFill>
                  <a:srgbClr val="990033"/>
                </a:solidFill>
                <a:latin typeface="Cambria"/>
                <a:cs typeface="Cambria"/>
              </a:rPr>
              <a:t>“</a:t>
            </a:r>
            <a:r>
              <a:rPr sz="2200" spc="100" dirty="0">
                <a:solidFill>
                  <a:srgbClr val="990033"/>
                </a:solidFill>
                <a:latin typeface="Cambria"/>
                <a:cs typeface="Cambria"/>
              </a:rPr>
              <a:t>R</a:t>
            </a:r>
            <a:r>
              <a:rPr sz="2200" spc="-25" dirty="0">
                <a:solidFill>
                  <a:srgbClr val="990033"/>
                </a:solidFill>
                <a:latin typeface="Cambria"/>
                <a:cs typeface="Cambria"/>
              </a:rPr>
              <a:t>e</a:t>
            </a:r>
            <a:r>
              <a:rPr sz="2200" spc="-5" dirty="0">
                <a:solidFill>
                  <a:srgbClr val="990033"/>
                </a:solidFill>
                <a:latin typeface="Cambria"/>
                <a:cs typeface="Cambria"/>
              </a:rPr>
              <a:t>s</a:t>
            </a:r>
            <a:r>
              <a:rPr sz="2200" spc="21" dirty="0">
                <a:solidFill>
                  <a:srgbClr val="990033"/>
                </a:solidFill>
                <a:latin typeface="Cambria"/>
                <a:cs typeface="Cambria"/>
              </a:rPr>
              <a:t>i</a:t>
            </a:r>
            <a:r>
              <a:rPr sz="2200" spc="114" dirty="0">
                <a:solidFill>
                  <a:srgbClr val="990033"/>
                </a:solidFill>
                <a:latin typeface="Cambria"/>
                <a:cs typeface="Cambria"/>
              </a:rPr>
              <a:t>d</a:t>
            </a:r>
            <a:r>
              <a:rPr sz="2200" spc="-25" dirty="0">
                <a:solidFill>
                  <a:srgbClr val="990033"/>
                </a:solidFill>
                <a:latin typeface="Cambria"/>
                <a:cs typeface="Cambria"/>
              </a:rPr>
              <a:t>e</a:t>
            </a:r>
            <a:r>
              <a:rPr sz="2200" spc="44" dirty="0">
                <a:solidFill>
                  <a:srgbClr val="990033"/>
                </a:solidFill>
                <a:latin typeface="Cambria"/>
                <a:cs typeface="Cambria"/>
              </a:rPr>
              <a:t>n</a:t>
            </a:r>
            <a:r>
              <a:rPr sz="2200" spc="-25" dirty="0">
                <a:solidFill>
                  <a:srgbClr val="990033"/>
                </a:solidFill>
                <a:latin typeface="Cambria"/>
                <a:cs typeface="Cambria"/>
              </a:rPr>
              <a:t>t</a:t>
            </a:r>
            <a:r>
              <a:rPr sz="2200" spc="270" dirty="0">
                <a:solidFill>
                  <a:srgbClr val="990033"/>
                </a:solidFill>
                <a:latin typeface="Cambria"/>
                <a:cs typeface="Cambria"/>
              </a:rPr>
              <a:t>”</a:t>
            </a:r>
            <a:r>
              <a:rPr sz="2200" dirty="0">
                <a:solidFill>
                  <a:srgbClr val="990033"/>
                </a:solidFill>
                <a:latin typeface="Cambria"/>
                <a:cs typeface="Cambria"/>
              </a:rPr>
              <a:t>	</a:t>
            </a:r>
            <a:r>
              <a:rPr sz="2200" spc="21" dirty="0">
                <a:solidFill>
                  <a:srgbClr val="990033"/>
                </a:solidFill>
                <a:latin typeface="Cambria"/>
                <a:cs typeface="Cambria"/>
              </a:rPr>
              <a:t>i</a:t>
            </a:r>
            <a:r>
              <a:rPr sz="2200" spc="-15" dirty="0">
                <a:solidFill>
                  <a:srgbClr val="990033"/>
                </a:solidFill>
                <a:latin typeface="Cambria"/>
                <a:cs typeface="Cambria"/>
              </a:rPr>
              <a:t>s</a:t>
            </a:r>
            <a:r>
              <a:rPr sz="2200" dirty="0">
                <a:solidFill>
                  <a:srgbClr val="990033"/>
                </a:solidFill>
                <a:latin typeface="Cambria"/>
                <a:cs typeface="Cambria"/>
              </a:rPr>
              <a:t>	</a:t>
            </a:r>
            <a:r>
              <a:rPr sz="2200" spc="-5" dirty="0">
                <a:solidFill>
                  <a:srgbClr val="990033"/>
                </a:solidFill>
                <a:latin typeface="Cambria"/>
                <a:cs typeface="Cambria"/>
              </a:rPr>
              <a:t>s</a:t>
            </a:r>
            <a:r>
              <a:rPr sz="2200" spc="21" dirty="0">
                <a:solidFill>
                  <a:srgbClr val="990033"/>
                </a:solidFill>
                <a:latin typeface="Cambria"/>
                <a:cs typeface="Cambria"/>
              </a:rPr>
              <a:t>i</a:t>
            </a:r>
            <a:r>
              <a:rPr sz="2200" spc="35" dirty="0">
                <a:solidFill>
                  <a:srgbClr val="990033"/>
                </a:solidFill>
                <a:latin typeface="Cambria"/>
                <a:cs typeface="Cambria"/>
              </a:rPr>
              <a:t>l</a:t>
            </a:r>
            <a:r>
              <a:rPr sz="2200" spc="-25" dirty="0">
                <a:solidFill>
                  <a:srgbClr val="990033"/>
                </a:solidFill>
                <a:latin typeface="Cambria"/>
                <a:cs typeface="Cambria"/>
              </a:rPr>
              <a:t>e</a:t>
            </a:r>
            <a:r>
              <a:rPr sz="2200" spc="44" dirty="0">
                <a:solidFill>
                  <a:srgbClr val="990033"/>
                </a:solidFill>
                <a:latin typeface="Cambria"/>
                <a:cs typeface="Cambria"/>
              </a:rPr>
              <a:t>n</a:t>
            </a:r>
            <a:r>
              <a:rPr sz="2200" spc="-30" dirty="0">
                <a:solidFill>
                  <a:srgbClr val="990033"/>
                </a:solidFill>
                <a:latin typeface="Cambria"/>
                <a:cs typeface="Cambria"/>
              </a:rPr>
              <a:t>t</a:t>
            </a:r>
            <a:r>
              <a:rPr sz="2200" dirty="0">
                <a:solidFill>
                  <a:srgbClr val="990033"/>
                </a:solidFill>
                <a:latin typeface="Cambria"/>
                <a:cs typeface="Cambria"/>
              </a:rPr>
              <a:t>	</a:t>
            </a:r>
            <a:r>
              <a:rPr sz="2200" spc="-60" dirty="0">
                <a:solidFill>
                  <a:srgbClr val="990033"/>
                </a:solidFill>
                <a:latin typeface="Cambria"/>
                <a:cs typeface="Cambria"/>
              </a:rPr>
              <a:t>r</a:t>
            </a:r>
            <a:r>
              <a:rPr sz="2200" spc="-25" dirty="0">
                <a:solidFill>
                  <a:srgbClr val="990033"/>
                </a:solidFill>
                <a:latin typeface="Cambria"/>
                <a:cs typeface="Cambria"/>
              </a:rPr>
              <a:t>e</a:t>
            </a:r>
            <a:r>
              <a:rPr sz="2200" spc="135" dirty="0">
                <a:solidFill>
                  <a:srgbClr val="990033"/>
                </a:solidFill>
                <a:latin typeface="Cambria"/>
                <a:cs typeface="Cambria"/>
              </a:rPr>
              <a:t>g</a:t>
            </a:r>
            <a:r>
              <a:rPr sz="2200" spc="21" dirty="0">
                <a:solidFill>
                  <a:srgbClr val="990033"/>
                </a:solidFill>
                <a:latin typeface="Cambria"/>
                <a:cs typeface="Cambria"/>
              </a:rPr>
              <a:t>a</a:t>
            </a:r>
            <a:r>
              <a:rPr sz="2200" spc="-35" dirty="0">
                <a:solidFill>
                  <a:srgbClr val="990033"/>
                </a:solidFill>
                <a:latin typeface="Cambria"/>
                <a:cs typeface="Cambria"/>
              </a:rPr>
              <a:t>r</a:t>
            </a:r>
            <a:r>
              <a:rPr sz="2200" spc="114" dirty="0">
                <a:solidFill>
                  <a:srgbClr val="990033"/>
                </a:solidFill>
                <a:latin typeface="Cambria"/>
                <a:cs typeface="Cambria"/>
              </a:rPr>
              <a:t>d</a:t>
            </a:r>
            <a:r>
              <a:rPr sz="2200" spc="21" dirty="0">
                <a:solidFill>
                  <a:srgbClr val="990033"/>
                </a:solidFill>
                <a:latin typeface="Cambria"/>
                <a:cs typeface="Cambria"/>
              </a:rPr>
              <a:t>i</a:t>
            </a:r>
            <a:r>
              <a:rPr sz="2200" spc="44" dirty="0">
                <a:solidFill>
                  <a:srgbClr val="990033"/>
                </a:solidFill>
                <a:latin typeface="Cambria"/>
                <a:cs typeface="Cambria"/>
              </a:rPr>
              <a:t>n</a:t>
            </a:r>
            <a:r>
              <a:rPr sz="2200" spc="130" dirty="0">
                <a:solidFill>
                  <a:srgbClr val="990033"/>
                </a:solidFill>
                <a:latin typeface="Cambria"/>
                <a:cs typeface="Cambria"/>
              </a:rPr>
              <a:t>g</a:t>
            </a:r>
            <a:r>
              <a:rPr sz="2200" dirty="0">
                <a:solidFill>
                  <a:srgbClr val="990033"/>
                </a:solidFill>
                <a:latin typeface="Cambria"/>
                <a:cs typeface="Cambria"/>
              </a:rPr>
              <a:t>	</a:t>
            </a:r>
            <a:r>
              <a:rPr sz="2200" spc="-44" dirty="0">
                <a:solidFill>
                  <a:srgbClr val="990033"/>
                </a:solidFill>
                <a:latin typeface="Cambria"/>
                <a:cs typeface="Cambria"/>
              </a:rPr>
              <a:t>t</a:t>
            </a:r>
            <a:r>
              <a:rPr sz="2200" spc="55" dirty="0">
                <a:solidFill>
                  <a:srgbClr val="990033"/>
                </a:solidFill>
                <a:latin typeface="Cambria"/>
                <a:cs typeface="Cambria"/>
              </a:rPr>
              <a:t>h</a:t>
            </a:r>
            <a:r>
              <a:rPr sz="2200" spc="-25" dirty="0">
                <a:solidFill>
                  <a:srgbClr val="990033"/>
                </a:solidFill>
                <a:latin typeface="Cambria"/>
                <a:cs typeface="Cambria"/>
              </a:rPr>
              <a:t>e</a:t>
            </a:r>
            <a:endParaRPr sz="2200" dirty="0">
              <a:latin typeface="Cambria"/>
              <a:cs typeface="Cambria"/>
            </a:endParaRPr>
          </a:p>
        </p:txBody>
      </p:sp>
      <p:sp>
        <p:nvSpPr>
          <p:cNvPr id="9" name="object 9"/>
          <p:cNvSpPr txBox="1"/>
          <p:nvPr/>
        </p:nvSpPr>
        <p:spPr>
          <a:xfrm>
            <a:off x="1689649" y="5081954"/>
            <a:ext cx="7070725" cy="350736"/>
          </a:xfrm>
          <a:prstGeom prst="rect">
            <a:avLst/>
          </a:prstGeom>
        </p:spPr>
        <p:txBody>
          <a:bodyPr vert="horz" wrap="square" lIns="0" tIns="12064" rIns="0" bIns="0" rtlCol="0">
            <a:spAutoFit/>
          </a:bodyPr>
          <a:lstStyle/>
          <a:p>
            <a:pPr marL="12699">
              <a:spcBef>
                <a:spcPts val="95"/>
              </a:spcBef>
            </a:pPr>
            <a:r>
              <a:rPr sz="2200" spc="15" dirty="0">
                <a:solidFill>
                  <a:srgbClr val="990033"/>
                </a:solidFill>
                <a:latin typeface="Cambria"/>
                <a:cs typeface="Cambria"/>
              </a:rPr>
              <a:t>residential</a:t>
            </a:r>
            <a:r>
              <a:rPr sz="2200" spc="30" dirty="0">
                <a:solidFill>
                  <a:srgbClr val="990033"/>
                </a:solidFill>
                <a:latin typeface="Cambria"/>
                <a:cs typeface="Cambria"/>
              </a:rPr>
              <a:t> </a:t>
            </a:r>
            <a:r>
              <a:rPr sz="2200" spc="5" dirty="0">
                <a:solidFill>
                  <a:srgbClr val="990033"/>
                </a:solidFill>
                <a:latin typeface="Cambria"/>
                <a:cs typeface="Cambria"/>
              </a:rPr>
              <a:t>status</a:t>
            </a:r>
            <a:r>
              <a:rPr sz="2200" spc="70" dirty="0">
                <a:solidFill>
                  <a:srgbClr val="990033"/>
                </a:solidFill>
                <a:latin typeface="Cambria"/>
                <a:cs typeface="Cambria"/>
              </a:rPr>
              <a:t> </a:t>
            </a:r>
            <a:r>
              <a:rPr sz="2200" spc="40" dirty="0">
                <a:solidFill>
                  <a:srgbClr val="990033"/>
                </a:solidFill>
                <a:latin typeface="Cambria"/>
                <a:cs typeface="Cambria"/>
              </a:rPr>
              <a:t>of</a:t>
            </a:r>
            <a:r>
              <a:rPr sz="2200" spc="70" dirty="0">
                <a:solidFill>
                  <a:srgbClr val="990033"/>
                </a:solidFill>
                <a:latin typeface="Cambria"/>
                <a:cs typeface="Cambria"/>
              </a:rPr>
              <a:t> </a:t>
            </a:r>
            <a:r>
              <a:rPr sz="2200" spc="21" dirty="0">
                <a:solidFill>
                  <a:srgbClr val="990033"/>
                </a:solidFill>
                <a:latin typeface="Cambria"/>
                <a:cs typeface="Cambria"/>
              </a:rPr>
              <a:t>students</a:t>
            </a:r>
            <a:r>
              <a:rPr sz="2200" spc="50" dirty="0">
                <a:solidFill>
                  <a:srgbClr val="990033"/>
                </a:solidFill>
                <a:latin typeface="Cambria"/>
                <a:cs typeface="Cambria"/>
              </a:rPr>
              <a:t> </a:t>
            </a:r>
            <a:r>
              <a:rPr sz="2200" spc="75" dirty="0">
                <a:solidFill>
                  <a:srgbClr val="990033"/>
                </a:solidFill>
                <a:latin typeface="Cambria"/>
                <a:cs typeface="Cambria"/>
              </a:rPr>
              <a:t>going</a:t>
            </a:r>
            <a:r>
              <a:rPr sz="2200" spc="44" dirty="0">
                <a:solidFill>
                  <a:srgbClr val="990033"/>
                </a:solidFill>
                <a:latin typeface="Cambria"/>
                <a:cs typeface="Cambria"/>
              </a:rPr>
              <a:t> </a:t>
            </a:r>
            <a:r>
              <a:rPr sz="2200" spc="25" dirty="0">
                <a:solidFill>
                  <a:srgbClr val="990033"/>
                </a:solidFill>
                <a:latin typeface="Cambria"/>
                <a:cs typeface="Cambria"/>
              </a:rPr>
              <a:t>abroad</a:t>
            </a:r>
            <a:r>
              <a:rPr sz="2200" spc="75" dirty="0">
                <a:solidFill>
                  <a:srgbClr val="990033"/>
                </a:solidFill>
                <a:latin typeface="Cambria"/>
                <a:cs typeface="Cambria"/>
              </a:rPr>
              <a:t> </a:t>
            </a:r>
            <a:r>
              <a:rPr sz="2200" spc="15" dirty="0">
                <a:solidFill>
                  <a:srgbClr val="990033"/>
                </a:solidFill>
                <a:latin typeface="Cambria"/>
                <a:cs typeface="Cambria"/>
              </a:rPr>
              <a:t>for</a:t>
            </a:r>
            <a:r>
              <a:rPr sz="2200" spc="70" dirty="0">
                <a:solidFill>
                  <a:srgbClr val="990033"/>
                </a:solidFill>
                <a:latin typeface="Cambria"/>
                <a:cs typeface="Cambria"/>
              </a:rPr>
              <a:t> </a:t>
            </a:r>
            <a:r>
              <a:rPr sz="2200" spc="40" dirty="0">
                <a:solidFill>
                  <a:srgbClr val="990033"/>
                </a:solidFill>
                <a:latin typeface="Cambria"/>
                <a:cs typeface="Cambria"/>
              </a:rPr>
              <a:t>education.</a:t>
            </a:r>
            <a:endParaRPr sz="2200" dirty="0">
              <a:latin typeface="Cambria"/>
              <a:cs typeface="Cambria"/>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657225"/>
            <a:ext cx="9624060" cy="1176443"/>
          </a:xfrm>
        </p:spPr>
        <p:txBody>
          <a:bodyPr/>
          <a:lstStyle/>
          <a:p>
            <a:r>
              <a:rPr lang="en-US" dirty="0"/>
              <a:t>Analysis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10731212"/>
              </p:ext>
            </p:extLst>
          </p:nvPr>
        </p:nvGraphicFramePr>
        <p:xfrm>
          <a:off x="469900" y="1876425"/>
          <a:ext cx="9623426" cy="2747962"/>
        </p:xfrm>
        <a:graphic>
          <a:graphicData uri="http://schemas.openxmlformats.org/drawingml/2006/table">
            <a:tbl>
              <a:tblPr firstRow="1" bandRow="1">
                <a:tableStyleId>{5C22544A-7EE6-4342-B048-85BDC9FD1C3A}</a:tableStyleId>
              </a:tblPr>
              <a:tblGrid>
                <a:gridCol w="4811713">
                  <a:extLst>
                    <a:ext uri="{9D8B030D-6E8A-4147-A177-3AD203B41FA5}">
                      <a16:colId xmlns:a16="http://schemas.microsoft.com/office/drawing/2014/main" val="20000"/>
                    </a:ext>
                  </a:extLst>
                </a:gridCol>
                <a:gridCol w="4811713">
                  <a:extLst>
                    <a:ext uri="{9D8B030D-6E8A-4147-A177-3AD203B41FA5}">
                      <a16:colId xmlns:a16="http://schemas.microsoft.com/office/drawing/2014/main" val="20001"/>
                    </a:ext>
                  </a:extLst>
                </a:gridCol>
              </a:tblGrid>
              <a:tr h="370840">
                <a:tc>
                  <a:txBody>
                    <a:bodyPr/>
                    <a:lstStyle/>
                    <a:p>
                      <a:r>
                        <a:rPr lang="en-US" dirty="0"/>
                        <a:t>Claim for</a:t>
                      </a:r>
                      <a:r>
                        <a:rPr lang="en-US" baseline="0" dirty="0"/>
                        <a:t> PRI</a:t>
                      </a:r>
                      <a:endParaRPr lang="en-IN" dirty="0"/>
                    </a:p>
                  </a:txBody>
                  <a:tcPr/>
                </a:tc>
                <a:tc>
                  <a:txBody>
                    <a:bodyPr/>
                    <a:lstStyle/>
                    <a:p>
                      <a:r>
                        <a:rPr lang="en-US" dirty="0"/>
                        <a:t>Claim for</a:t>
                      </a:r>
                      <a:r>
                        <a:rPr lang="en-US" baseline="0" dirty="0"/>
                        <a:t> PROI</a:t>
                      </a:r>
                      <a:endParaRPr lang="en-IN" dirty="0"/>
                    </a:p>
                  </a:txBody>
                  <a:tcPr/>
                </a:tc>
                <a:extLst>
                  <a:ext uri="{0D108BD9-81ED-4DB2-BD59-A6C34878D82A}">
                    <a16:rowId xmlns:a16="http://schemas.microsoft.com/office/drawing/2014/main" val="10000"/>
                  </a:ext>
                </a:extLst>
              </a:tr>
              <a:tr h="2377122">
                <a:tc>
                  <a:txBody>
                    <a:bodyPr/>
                    <a:lstStyle/>
                    <a:p>
                      <a:pPr marL="285750" indent="-285750">
                        <a:buFont typeface="Wingdings" pitchFamily="2" charset="2"/>
                        <a:buChar char="ü"/>
                      </a:pPr>
                      <a:r>
                        <a:rPr lang="en-US" dirty="0"/>
                        <a:t>Founded Business</a:t>
                      </a:r>
                      <a:r>
                        <a:rPr lang="en-US" baseline="0" dirty="0"/>
                        <a:t> in India</a:t>
                      </a:r>
                    </a:p>
                    <a:p>
                      <a:pPr marL="285750" indent="-285750">
                        <a:buFont typeface="Wingdings" pitchFamily="2" charset="2"/>
                        <a:buChar char="ü"/>
                      </a:pPr>
                      <a:r>
                        <a:rPr lang="en-US" baseline="0" dirty="0"/>
                        <a:t>Exercising employment in India</a:t>
                      </a:r>
                    </a:p>
                    <a:p>
                      <a:pPr marL="285750" indent="-285750">
                        <a:buFont typeface="Wingdings" pitchFamily="2" charset="2"/>
                        <a:buChar char="ü"/>
                      </a:pPr>
                      <a:r>
                        <a:rPr lang="en-US" baseline="0" dirty="0"/>
                        <a:t>Completed 182 days in FY 2021-22</a:t>
                      </a:r>
                      <a:endParaRPr lang="en-IN" dirty="0"/>
                    </a:p>
                  </a:txBody>
                  <a:tcPr/>
                </a:tc>
                <a:tc>
                  <a:txBody>
                    <a:bodyPr/>
                    <a:lstStyle/>
                    <a:p>
                      <a:pPr marL="285750" indent="-285750">
                        <a:buFont typeface="Wingdings" pitchFamily="2" charset="2"/>
                        <a:buChar char="ü"/>
                      </a:pPr>
                      <a:r>
                        <a:rPr lang="en-US" dirty="0"/>
                        <a:t>Carrying on Vocation outside India</a:t>
                      </a:r>
                    </a:p>
                    <a:p>
                      <a:pPr marL="285750" indent="-285750">
                        <a:buFont typeface="Wingdings" pitchFamily="2" charset="2"/>
                        <a:buChar char="ü"/>
                      </a:pPr>
                      <a:r>
                        <a:rPr lang="en-US" dirty="0"/>
                        <a:t>Family in UK</a:t>
                      </a:r>
                    </a:p>
                    <a:p>
                      <a:pPr marL="285750" indent="-285750">
                        <a:buFont typeface="Wingdings" pitchFamily="2" charset="2"/>
                        <a:buChar char="ü"/>
                      </a:pPr>
                      <a:r>
                        <a:rPr lang="en-US" dirty="0"/>
                        <a:t>Owning</a:t>
                      </a:r>
                      <a:r>
                        <a:rPr lang="en-US" baseline="0" dirty="0"/>
                        <a:t> IP in UK – Ties continuing with UK</a:t>
                      </a:r>
                    </a:p>
                    <a:p>
                      <a:pPr marL="285750" indent="-285750">
                        <a:buFont typeface="Wingdings" pitchFamily="2" charset="2"/>
                        <a:buChar char="ü"/>
                      </a:pPr>
                      <a:r>
                        <a:rPr lang="en-US" baseline="0" dirty="0"/>
                        <a:t>Presence of more than 120 days in UK</a:t>
                      </a:r>
                      <a:endParaRPr lang="en-IN" dirty="0"/>
                    </a:p>
                  </a:txBody>
                  <a:tcPr/>
                </a:tc>
                <a:extLst>
                  <a:ext uri="{0D108BD9-81ED-4DB2-BD59-A6C34878D82A}">
                    <a16:rowId xmlns:a16="http://schemas.microsoft.com/office/drawing/2014/main" val="10001"/>
                  </a:ext>
                </a:extLst>
              </a:tr>
            </a:tbl>
          </a:graphicData>
        </a:graphic>
      </p:graphicFrame>
      <p:sp>
        <p:nvSpPr>
          <p:cNvPr id="6" name="TextBox 5"/>
          <p:cNvSpPr txBox="1"/>
          <p:nvPr/>
        </p:nvSpPr>
        <p:spPr>
          <a:xfrm>
            <a:off x="546100" y="4772025"/>
            <a:ext cx="9601200" cy="2031325"/>
          </a:xfrm>
          <a:prstGeom prst="rect">
            <a:avLst/>
          </a:prstGeom>
          <a:noFill/>
        </p:spPr>
        <p:txBody>
          <a:bodyPr wrap="square" rtlCol="0">
            <a:spAutoFit/>
          </a:bodyPr>
          <a:lstStyle/>
          <a:p>
            <a:pPr marL="285750" indent="-285750">
              <a:lnSpc>
                <a:spcPct val="150000"/>
              </a:lnSpc>
              <a:buFont typeface="Wingdings" pitchFamily="2" charset="2"/>
              <a:buChar char="Ø"/>
            </a:pPr>
            <a:r>
              <a:rPr lang="en-US" dirty="0"/>
              <a:t>Satisfying both limbs of exception to basic rule test</a:t>
            </a:r>
          </a:p>
          <a:p>
            <a:pPr marL="742910" lvl="1" indent="-285750">
              <a:lnSpc>
                <a:spcPct val="150000"/>
              </a:lnSpc>
              <a:buFont typeface="Courier New" pitchFamily="49" charset="0"/>
              <a:buChar char="o"/>
            </a:pPr>
            <a:r>
              <a:rPr lang="en-US" dirty="0"/>
              <a:t>Both Counts – Employment/ Vocation test as well as intention test.</a:t>
            </a:r>
          </a:p>
          <a:p>
            <a:pPr marL="285750" indent="-285750">
              <a:lnSpc>
                <a:spcPct val="150000"/>
              </a:lnSpc>
              <a:buFont typeface="Wingdings" pitchFamily="2" charset="2"/>
              <a:buChar char="Ø"/>
            </a:pPr>
            <a:r>
              <a:rPr lang="en-US" dirty="0"/>
              <a:t>To Fall back on duration test?</a:t>
            </a:r>
          </a:p>
          <a:p>
            <a:pPr marL="285750" indent="-285750">
              <a:lnSpc>
                <a:spcPct val="150000"/>
              </a:lnSpc>
              <a:buFont typeface="Wingdings" pitchFamily="2" charset="2"/>
              <a:buChar char="Ø"/>
            </a:pPr>
            <a:r>
              <a:rPr lang="en-US" dirty="0"/>
              <a:t>What about residential status in FY 2022-23?</a:t>
            </a:r>
          </a:p>
          <a:p>
            <a:pPr marL="285750" indent="-285750">
              <a:buFont typeface="Wingdings" pitchFamily="2" charset="2"/>
              <a:buChar char="Ø"/>
            </a:pPr>
            <a:endParaRPr lang="en-US" dirty="0"/>
          </a:p>
        </p:txBody>
      </p:sp>
    </p:spTree>
    <p:extLst>
      <p:ext uri="{BB962C8B-B14F-4D97-AF65-F5344CB8AC3E}">
        <p14:creationId xmlns:p14="http://schemas.microsoft.com/office/powerpoint/2010/main" val="342679515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85BD2-0889-43C4-806C-B749C70C12F6}"/>
              </a:ext>
            </a:extLst>
          </p:cNvPr>
          <p:cNvSpPr>
            <a:spLocks noGrp="1"/>
          </p:cNvSpPr>
          <p:nvPr>
            <p:ph type="title"/>
          </p:nvPr>
        </p:nvSpPr>
        <p:spPr/>
        <p:txBody>
          <a:bodyPr/>
          <a:lstStyle/>
          <a:p>
            <a:r>
              <a:rPr lang="en-US" dirty="0"/>
              <a:t>Case Study II</a:t>
            </a:r>
            <a:endParaRPr lang="en-IN" dirty="0"/>
          </a:p>
        </p:txBody>
      </p:sp>
      <p:sp>
        <p:nvSpPr>
          <p:cNvPr id="3" name="Content Placeholder 2">
            <a:extLst>
              <a:ext uri="{FF2B5EF4-FFF2-40B4-BE49-F238E27FC236}">
                <a16:creationId xmlns:a16="http://schemas.microsoft.com/office/drawing/2014/main" id="{B15C2E6B-F530-45CF-8B1B-469F681DC313}"/>
              </a:ext>
            </a:extLst>
          </p:cNvPr>
          <p:cNvSpPr>
            <a:spLocks noGrp="1"/>
          </p:cNvSpPr>
          <p:nvPr>
            <p:ph idx="1"/>
          </p:nvPr>
        </p:nvSpPr>
        <p:spPr/>
        <p:txBody>
          <a:bodyPr>
            <a:normAutofit fontScale="85000" lnSpcReduction="10000"/>
          </a:bodyPr>
          <a:lstStyle/>
          <a:p>
            <a:pPr marL="125178" indent="0" algn="just">
              <a:buNone/>
            </a:pPr>
            <a:r>
              <a:rPr lang="en-US" dirty="0"/>
              <a:t>A renowned foreign university wants to offer executive management programs in India. It has already engaged an exclusive marketing partner in India. However foreign university does not want the hassle of collecting payments for each participant and wants the Indian marketing partner to collect participant fees in India on its behalf. Subsequently, the Indian partner could remit the net participant fees after deduction of its commission fees.</a:t>
            </a:r>
          </a:p>
          <a:p>
            <a:pPr marL="125178" indent="0" algn="just">
              <a:buNone/>
            </a:pPr>
            <a:endParaRPr lang="en-US" dirty="0"/>
          </a:p>
          <a:p>
            <a:pPr marL="125178" indent="0" algn="just">
              <a:buNone/>
            </a:pPr>
            <a:r>
              <a:rPr lang="en-US" dirty="0"/>
              <a:t>Question: Can the Indian marketing partner collect fees in India on behalf of the foreign university and subsequently remit them net of its commission fees?</a:t>
            </a:r>
          </a:p>
          <a:p>
            <a:endParaRPr lang="en-IN" dirty="0"/>
          </a:p>
        </p:txBody>
      </p:sp>
    </p:spTree>
    <p:extLst>
      <p:ext uri="{BB962C8B-B14F-4D97-AF65-F5344CB8AC3E}">
        <p14:creationId xmlns:p14="http://schemas.microsoft.com/office/powerpoint/2010/main" val="414733250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030A9-C235-4839-A846-62CBA2DE0847}"/>
              </a:ext>
            </a:extLst>
          </p:cNvPr>
          <p:cNvSpPr>
            <a:spLocks noGrp="1"/>
          </p:cNvSpPr>
          <p:nvPr>
            <p:ph type="title"/>
          </p:nvPr>
        </p:nvSpPr>
        <p:spPr/>
        <p:txBody>
          <a:bodyPr/>
          <a:lstStyle/>
          <a:p>
            <a:r>
              <a:rPr lang="en-US" dirty="0"/>
              <a:t>Analysis:</a:t>
            </a:r>
            <a:endParaRPr lang="en-IN" dirty="0"/>
          </a:p>
        </p:txBody>
      </p:sp>
      <p:sp>
        <p:nvSpPr>
          <p:cNvPr id="3" name="Content Placeholder 2">
            <a:extLst>
              <a:ext uri="{FF2B5EF4-FFF2-40B4-BE49-F238E27FC236}">
                <a16:creationId xmlns:a16="http://schemas.microsoft.com/office/drawing/2014/main" id="{CCF5FA1D-1BE6-4499-9F7C-489BD2F68261}"/>
              </a:ext>
            </a:extLst>
          </p:cNvPr>
          <p:cNvSpPr>
            <a:spLocks noGrp="1"/>
          </p:cNvSpPr>
          <p:nvPr>
            <p:ph idx="1"/>
          </p:nvPr>
        </p:nvSpPr>
        <p:spPr/>
        <p:txBody>
          <a:bodyPr>
            <a:normAutofit fontScale="62500" lnSpcReduction="20000"/>
          </a:bodyPr>
          <a:lstStyle/>
          <a:p>
            <a:pPr algn="just"/>
            <a:r>
              <a:rPr lang="en-US" b="1" dirty="0"/>
              <a:t>Section 3(b) and (c)</a:t>
            </a:r>
          </a:p>
          <a:p>
            <a:pPr marL="125178" indent="0" algn="just">
              <a:buNone/>
            </a:pPr>
            <a:r>
              <a:rPr lang="en-US" dirty="0"/>
              <a:t>Save as otherwise provided in this Act, rules or regulations made thereunder, or with the general or special permission of the Reserve Bank5, no person shall—</a:t>
            </a:r>
          </a:p>
          <a:p>
            <a:pPr algn="just"/>
            <a:r>
              <a:rPr lang="en-US" dirty="0"/>
              <a:t>(b) make any payment to or for the credit of any person resident outside India in any manner;</a:t>
            </a:r>
          </a:p>
          <a:p>
            <a:pPr algn="just"/>
            <a:r>
              <a:rPr lang="en-US" dirty="0"/>
              <a:t>(c) receive otherwise than through an authorised person, any payment by order or on behalf of any person resident outside India in any manner;</a:t>
            </a:r>
          </a:p>
          <a:p>
            <a:pPr algn="just"/>
            <a:endParaRPr lang="en-US" dirty="0"/>
          </a:p>
          <a:p>
            <a:pPr algn="just"/>
            <a:r>
              <a:rPr lang="en-US" b="1" dirty="0"/>
              <a:t>Risk highlight for Indian marketing partner</a:t>
            </a:r>
          </a:p>
          <a:p>
            <a:pPr marL="125178" indent="0" algn="just">
              <a:buNone/>
            </a:pPr>
            <a:r>
              <a:rPr lang="en-US" dirty="0"/>
              <a:t>i) Violation of Section 3(c)</a:t>
            </a:r>
          </a:p>
          <a:p>
            <a:pPr marL="125178" indent="0" algn="just">
              <a:buNone/>
            </a:pPr>
            <a:r>
              <a:rPr lang="en-US" dirty="0"/>
              <a:t>ii) Global Collect India Pvt Ltd. (CA 4230/2016 Date 17/05/2017)</a:t>
            </a:r>
          </a:p>
          <a:p>
            <a:pPr marL="125178" indent="0" algn="just">
              <a:buNone/>
            </a:pPr>
            <a:endParaRPr lang="en-US" dirty="0"/>
          </a:p>
          <a:p>
            <a:pPr algn="just"/>
            <a:r>
              <a:rPr lang="en-US" b="1" dirty="0"/>
              <a:t>Risk highlights for participants</a:t>
            </a:r>
          </a:p>
          <a:p>
            <a:pPr marL="125178" indent="0" algn="just">
              <a:buNone/>
            </a:pPr>
            <a:r>
              <a:rPr lang="en-US" dirty="0"/>
              <a:t>i) Violation of Sec 3(b)</a:t>
            </a:r>
          </a:p>
          <a:p>
            <a:endParaRPr lang="en-IN" dirty="0"/>
          </a:p>
        </p:txBody>
      </p:sp>
    </p:spTree>
    <p:extLst>
      <p:ext uri="{BB962C8B-B14F-4D97-AF65-F5344CB8AC3E}">
        <p14:creationId xmlns:p14="http://schemas.microsoft.com/office/powerpoint/2010/main" val="231673684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0" y="1607380"/>
            <a:ext cx="9891395" cy="1621111"/>
          </a:xfrm>
        </p:spPr>
        <p:txBody>
          <a:bodyPr>
            <a:normAutofit/>
          </a:bodyPr>
          <a:lstStyle/>
          <a:p>
            <a:pPr algn="ctr"/>
            <a:r>
              <a:rPr lang="en-US" sz="8000" dirty="0"/>
              <a:t>THANK YOU</a:t>
            </a:r>
            <a:endParaRPr lang="en-IN" sz="8000" dirty="0"/>
          </a:p>
        </p:txBody>
      </p:sp>
      <p:sp>
        <p:nvSpPr>
          <p:cNvPr id="10" name="Subtitle 9"/>
          <p:cNvSpPr>
            <a:spLocks noGrp="1"/>
          </p:cNvSpPr>
          <p:nvPr>
            <p:ph type="subTitle" idx="1"/>
          </p:nvPr>
        </p:nvSpPr>
        <p:spPr>
          <a:xfrm>
            <a:off x="546100" y="4391025"/>
            <a:ext cx="5792258" cy="2514600"/>
          </a:xfrm>
        </p:spPr>
        <p:txBody>
          <a:bodyPr>
            <a:normAutofit/>
          </a:bodyPr>
          <a:lstStyle/>
          <a:p>
            <a:r>
              <a:rPr lang="en-US" sz="2400" dirty="0"/>
              <a:t>CA. </a:t>
            </a:r>
            <a:r>
              <a:rPr lang="en-US" sz="2400" dirty="0" err="1"/>
              <a:t>Dhanush</a:t>
            </a:r>
            <a:r>
              <a:rPr lang="en-US" sz="2400" dirty="0"/>
              <a:t> D. </a:t>
            </a:r>
            <a:r>
              <a:rPr lang="en-US" sz="2400" dirty="0" err="1"/>
              <a:t>Bolar</a:t>
            </a:r>
            <a:endParaRPr lang="en-US" sz="2400" dirty="0"/>
          </a:p>
          <a:p>
            <a:r>
              <a:rPr lang="en-US" sz="2400" dirty="0"/>
              <a:t>Partner</a:t>
            </a:r>
          </a:p>
          <a:p>
            <a:r>
              <a:rPr lang="en-US" sz="2400" dirty="0" err="1"/>
              <a:t>Nitin</a:t>
            </a:r>
            <a:r>
              <a:rPr lang="en-US" sz="2400" dirty="0"/>
              <a:t> J </a:t>
            </a:r>
            <a:r>
              <a:rPr lang="en-US" sz="2400" dirty="0" err="1"/>
              <a:t>Shetty</a:t>
            </a:r>
            <a:r>
              <a:rPr lang="en-US" sz="2400" dirty="0"/>
              <a:t> &amp; Co. </a:t>
            </a:r>
          </a:p>
          <a:p>
            <a:r>
              <a:rPr lang="en-US" sz="2400" dirty="0"/>
              <a:t>Chartered Accountants</a:t>
            </a:r>
          </a:p>
          <a:p>
            <a:endParaRPr lang="en-US" sz="2400" dirty="0"/>
          </a:p>
          <a:p>
            <a:r>
              <a:rPr lang="en-US" sz="2400" dirty="0"/>
              <a:t>Email: dhanush@nitinjshetty.com</a:t>
            </a:r>
            <a:endParaRPr lang="en-IN" sz="2400" dirty="0"/>
          </a:p>
        </p:txBody>
      </p:sp>
    </p:spTree>
    <p:extLst>
      <p:ext uri="{BB962C8B-B14F-4D97-AF65-F5344CB8AC3E}">
        <p14:creationId xmlns:p14="http://schemas.microsoft.com/office/powerpoint/2010/main" val="2288677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8500" y="962025"/>
            <a:ext cx="5900420" cy="505266"/>
          </a:xfrm>
          <a:prstGeom prst="rect">
            <a:avLst/>
          </a:prstGeom>
        </p:spPr>
        <p:txBody>
          <a:bodyPr vert="horz" wrap="square" lIns="0" tIns="12699" rIns="0" bIns="0" rtlCol="0">
            <a:spAutoFit/>
          </a:bodyPr>
          <a:lstStyle/>
          <a:p>
            <a:pPr marL="12699">
              <a:spcBef>
                <a:spcPts val="100"/>
              </a:spcBef>
            </a:pPr>
            <a:r>
              <a:rPr sz="3200" dirty="0"/>
              <a:t>Residential</a:t>
            </a:r>
            <a:r>
              <a:rPr sz="3200" spc="-86" dirty="0"/>
              <a:t> </a:t>
            </a:r>
            <a:r>
              <a:rPr sz="3200" dirty="0"/>
              <a:t>Status</a:t>
            </a:r>
            <a:r>
              <a:rPr sz="3200" spc="-21" dirty="0"/>
              <a:t> </a:t>
            </a:r>
            <a:r>
              <a:rPr sz="3200" spc="-5" dirty="0"/>
              <a:t>under</a:t>
            </a:r>
            <a:r>
              <a:rPr sz="3200" spc="-35" dirty="0"/>
              <a:t> </a:t>
            </a:r>
            <a:r>
              <a:rPr sz="3200" spc="5" dirty="0"/>
              <a:t>FEMA</a:t>
            </a:r>
            <a:endParaRPr sz="3200" dirty="0"/>
          </a:p>
        </p:txBody>
      </p:sp>
      <p:sp>
        <p:nvSpPr>
          <p:cNvPr id="6" name="object 6"/>
          <p:cNvSpPr txBox="1"/>
          <p:nvPr/>
        </p:nvSpPr>
        <p:spPr>
          <a:xfrm>
            <a:off x="698500" y="1647825"/>
            <a:ext cx="9144000" cy="5940723"/>
          </a:xfrm>
          <a:prstGeom prst="rect">
            <a:avLst/>
          </a:prstGeom>
        </p:spPr>
        <p:txBody>
          <a:bodyPr vert="horz" wrap="square" lIns="0" tIns="69209" rIns="0" bIns="0" rtlCol="0">
            <a:spAutoFit/>
          </a:bodyPr>
          <a:lstStyle/>
          <a:p>
            <a:pPr marL="481922" indent="-469858">
              <a:spcBef>
                <a:spcPts val="545"/>
              </a:spcBef>
              <a:buFont typeface="Times New Roman"/>
              <a:buChar char="■"/>
              <a:tabLst>
                <a:tab pos="481922" algn="l"/>
                <a:tab pos="482557" algn="l"/>
              </a:tabLst>
            </a:pPr>
            <a:r>
              <a:rPr sz="1900" b="1" u="heavy" dirty="0">
                <a:solidFill>
                  <a:srgbClr val="990033"/>
                </a:solidFill>
                <a:uFill>
                  <a:solidFill>
                    <a:srgbClr val="990033"/>
                  </a:solidFill>
                </a:uFill>
                <a:latin typeface="Palatino Linotype"/>
                <a:cs typeface="Palatino Linotype"/>
              </a:rPr>
              <a:t>PERSON</a:t>
            </a:r>
            <a:r>
              <a:rPr sz="1900" b="1" u="heavy" spc="-10" dirty="0">
                <a:solidFill>
                  <a:srgbClr val="990033"/>
                </a:solidFill>
                <a:uFill>
                  <a:solidFill>
                    <a:srgbClr val="990033"/>
                  </a:solidFill>
                </a:uFill>
                <a:latin typeface="Palatino Linotype"/>
                <a:cs typeface="Palatino Linotype"/>
              </a:rPr>
              <a:t> </a:t>
            </a:r>
            <a:r>
              <a:rPr sz="1900" b="1" u="heavy" dirty="0">
                <a:solidFill>
                  <a:srgbClr val="990033"/>
                </a:solidFill>
                <a:uFill>
                  <a:solidFill>
                    <a:srgbClr val="990033"/>
                  </a:solidFill>
                </a:uFill>
                <a:latin typeface="Palatino Linotype"/>
                <a:cs typeface="Palatino Linotype"/>
              </a:rPr>
              <a:t>RESIDENT </a:t>
            </a:r>
            <a:r>
              <a:rPr sz="1900" b="1" u="heavy" spc="-5" dirty="0">
                <a:solidFill>
                  <a:srgbClr val="990033"/>
                </a:solidFill>
                <a:uFill>
                  <a:solidFill>
                    <a:srgbClr val="990033"/>
                  </a:solidFill>
                </a:uFill>
                <a:latin typeface="Palatino Linotype"/>
                <a:cs typeface="Palatino Linotype"/>
              </a:rPr>
              <a:t>IN</a:t>
            </a:r>
            <a:r>
              <a:rPr sz="1900" b="1" u="heavy" spc="35" dirty="0">
                <a:solidFill>
                  <a:srgbClr val="990033"/>
                </a:solidFill>
                <a:uFill>
                  <a:solidFill>
                    <a:srgbClr val="990033"/>
                  </a:solidFill>
                </a:uFill>
                <a:latin typeface="Palatino Linotype"/>
                <a:cs typeface="Palatino Linotype"/>
              </a:rPr>
              <a:t> </a:t>
            </a:r>
            <a:r>
              <a:rPr sz="1900" b="1" u="heavy" spc="-10" dirty="0">
                <a:solidFill>
                  <a:srgbClr val="990033"/>
                </a:solidFill>
                <a:uFill>
                  <a:solidFill>
                    <a:srgbClr val="990033"/>
                  </a:solidFill>
                </a:uFill>
                <a:latin typeface="Palatino Linotype"/>
                <a:cs typeface="Palatino Linotype"/>
              </a:rPr>
              <a:t>INDIA</a:t>
            </a:r>
            <a:r>
              <a:rPr sz="1900" b="1" u="heavy" spc="21" dirty="0">
                <a:solidFill>
                  <a:srgbClr val="990033"/>
                </a:solidFill>
                <a:uFill>
                  <a:solidFill>
                    <a:srgbClr val="990033"/>
                  </a:solidFill>
                </a:uFill>
                <a:latin typeface="Palatino Linotype"/>
                <a:cs typeface="Palatino Linotype"/>
              </a:rPr>
              <a:t> </a:t>
            </a:r>
            <a:r>
              <a:rPr sz="1900" b="1" u="heavy" spc="-5" dirty="0">
                <a:solidFill>
                  <a:srgbClr val="990033"/>
                </a:solidFill>
                <a:uFill>
                  <a:solidFill>
                    <a:srgbClr val="990033"/>
                  </a:solidFill>
                </a:uFill>
                <a:latin typeface="Palatino Linotype"/>
                <a:cs typeface="Palatino Linotype"/>
              </a:rPr>
              <a:t>[Sec.</a:t>
            </a:r>
            <a:r>
              <a:rPr sz="1900" b="1" u="heavy" dirty="0">
                <a:solidFill>
                  <a:srgbClr val="990033"/>
                </a:solidFill>
                <a:uFill>
                  <a:solidFill>
                    <a:srgbClr val="990033"/>
                  </a:solidFill>
                </a:uFill>
                <a:latin typeface="Palatino Linotype"/>
                <a:cs typeface="Palatino Linotype"/>
              </a:rPr>
              <a:t> </a:t>
            </a:r>
            <a:r>
              <a:rPr sz="1900" b="1" u="heavy" spc="-5" dirty="0">
                <a:solidFill>
                  <a:srgbClr val="990033"/>
                </a:solidFill>
                <a:uFill>
                  <a:solidFill>
                    <a:srgbClr val="990033"/>
                  </a:solidFill>
                </a:uFill>
                <a:latin typeface="Palatino Linotype"/>
                <a:cs typeface="Palatino Linotype"/>
              </a:rPr>
              <a:t>2(v)(i)</a:t>
            </a:r>
            <a:r>
              <a:rPr sz="1900" b="1" u="heavy" spc="10" dirty="0">
                <a:solidFill>
                  <a:srgbClr val="990033"/>
                </a:solidFill>
                <a:uFill>
                  <a:solidFill>
                    <a:srgbClr val="990033"/>
                  </a:solidFill>
                </a:uFill>
                <a:latin typeface="Palatino Linotype"/>
                <a:cs typeface="Palatino Linotype"/>
              </a:rPr>
              <a:t> </a:t>
            </a:r>
            <a:r>
              <a:rPr sz="1900" b="1" u="heavy" dirty="0">
                <a:solidFill>
                  <a:srgbClr val="990033"/>
                </a:solidFill>
                <a:uFill>
                  <a:solidFill>
                    <a:srgbClr val="990033"/>
                  </a:solidFill>
                </a:uFill>
                <a:latin typeface="Palatino Linotype"/>
                <a:cs typeface="Palatino Linotype"/>
              </a:rPr>
              <a:t>of </a:t>
            </a:r>
            <a:r>
              <a:rPr sz="1900" b="1" u="heavy" spc="-5" dirty="0">
                <a:solidFill>
                  <a:srgbClr val="990033"/>
                </a:solidFill>
                <a:uFill>
                  <a:solidFill>
                    <a:srgbClr val="990033"/>
                  </a:solidFill>
                </a:uFill>
                <a:latin typeface="Palatino Linotype"/>
                <a:cs typeface="Palatino Linotype"/>
              </a:rPr>
              <a:t>FEMA]:</a:t>
            </a:r>
            <a:r>
              <a:rPr lang="en-US" sz="1900" b="1" u="heavy" spc="-5" dirty="0">
                <a:solidFill>
                  <a:srgbClr val="990033"/>
                </a:solidFill>
                <a:uFill>
                  <a:solidFill>
                    <a:srgbClr val="990033"/>
                  </a:solidFill>
                </a:uFill>
                <a:latin typeface="Palatino Linotype"/>
                <a:cs typeface="Palatino Linotype"/>
              </a:rPr>
              <a:t> </a:t>
            </a:r>
          </a:p>
          <a:p>
            <a:pPr marL="12064">
              <a:spcBef>
                <a:spcPts val="545"/>
              </a:spcBef>
              <a:tabLst>
                <a:tab pos="481922" algn="l"/>
                <a:tab pos="482557" algn="l"/>
              </a:tabLst>
            </a:pPr>
            <a:r>
              <a:rPr lang="en-US" sz="1900" spc="-5" dirty="0">
                <a:solidFill>
                  <a:srgbClr val="990033"/>
                </a:solidFill>
                <a:uFill>
                  <a:solidFill>
                    <a:srgbClr val="990033"/>
                  </a:solidFill>
                </a:uFill>
                <a:latin typeface="Palatino Linotype"/>
                <a:cs typeface="Palatino Linotype"/>
              </a:rPr>
              <a:t>        Person resident in India" means</a:t>
            </a:r>
            <a:endParaRPr sz="1900" dirty="0">
              <a:latin typeface="Palatino Linotype"/>
              <a:cs typeface="Palatino Linotype"/>
            </a:endParaRPr>
          </a:p>
          <a:p>
            <a:pPr marL="481922" marR="9525">
              <a:spcBef>
                <a:spcPts val="440"/>
              </a:spcBef>
            </a:pPr>
            <a:r>
              <a:rPr lang="en-US" sz="1900" spc="40" dirty="0">
                <a:solidFill>
                  <a:srgbClr val="990033"/>
                </a:solidFill>
                <a:latin typeface="Cambria"/>
                <a:cs typeface="Cambria"/>
              </a:rPr>
              <a:t>(i) A person r</a:t>
            </a:r>
            <a:r>
              <a:rPr sz="1900" spc="40" dirty="0">
                <a:solidFill>
                  <a:srgbClr val="990033"/>
                </a:solidFill>
                <a:latin typeface="Cambria"/>
                <a:cs typeface="Cambria"/>
              </a:rPr>
              <a:t>esiding</a:t>
            </a:r>
            <a:r>
              <a:rPr lang="en-US" sz="1900" spc="40" dirty="0">
                <a:solidFill>
                  <a:srgbClr val="990033"/>
                </a:solidFill>
                <a:latin typeface="Cambria"/>
                <a:cs typeface="Cambria"/>
              </a:rPr>
              <a:t> </a:t>
            </a:r>
            <a:r>
              <a:rPr sz="1900" spc="30" dirty="0">
                <a:solidFill>
                  <a:srgbClr val="990033"/>
                </a:solidFill>
                <a:latin typeface="Cambria"/>
                <a:cs typeface="Cambria"/>
              </a:rPr>
              <a:t>in</a:t>
            </a:r>
            <a:r>
              <a:rPr sz="1900" spc="110" dirty="0">
                <a:solidFill>
                  <a:srgbClr val="990033"/>
                </a:solidFill>
                <a:latin typeface="Cambria"/>
                <a:cs typeface="Cambria"/>
              </a:rPr>
              <a:t> </a:t>
            </a:r>
            <a:r>
              <a:rPr sz="1900" spc="40" dirty="0">
                <a:solidFill>
                  <a:srgbClr val="990033"/>
                </a:solidFill>
                <a:latin typeface="Cambria"/>
                <a:cs typeface="Cambria"/>
              </a:rPr>
              <a:t>India</a:t>
            </a:r>
            <a:r>
              <a:rPr sz="1900" spc="135" dirty="0">
                <a:solidFill>
                  <a:srgbClr val="990033"/>
                </a:solidFill>
                <a:latin typeface="Cambria"/>
                <a:cs typeface="Cambria"/>
              </a:rPr>
              <a:t> </a:t>
            </a:r>
            <a:r>
              <a:rPr sz="1900" spc="10" dirty="0">
                <a:solidFill>
                  <a:srgbClr val="990033"/>
                </a:solidFill>
                <a:latin typeface="Cambria"/>
                <a:cs typeface="Cambria"/>
              </a:rPr>
              <a:t>for</a:t>
            </a:r>
            <a:r>
              <a:rPr sz="1900" spc="105" dirty="0">
                <a:solidFill>
                  <a:srgbClr val="990033"/>
                </a:solidFill>
                <a:latin typeface="Cambria"/>
                <a:cs typeface="Cambria"/>
              </a:rPr>
              <a:t> </a:t>
            </a:r>
            <a:r>
              <a:rPr sz="1900" spc="95" dirty="0">
                <a:solidFill>
                  <a:srgbClr val="990033"/>
                </a:solidFill>
                <a:latin typeface="Cambria"/>
                <a:cs typeface="Cambria"/>
              </a:rPr>
              <a:t>&gt;</a:t>
            </a:r>
            <a:r>
              <a:rPr sz="1900" spc="125" dirty="0">
                <a:solidFill>
                  <a:srgbClr val="990033"/>
                </a:solidFill>
                <a:latin typeface="Cambria"/>
                <a:cs typeface="Cambria"/>
              </a:rPr>
              <a:t> </a:t>
            </a:r>
            <a:r>
              <a:rPr sz="1900" spc="-105" dirty="0">
                <a:solidFill>
                  <a:srgbClr val="990033"/>
                </a:solidFill>
                <a:latin typeface="Cambria"/>
                <a:cs typeface="Cambria"/>
              </a:rPr>
              <a:t>182</a:t>
            </a:r>
            <a:r>
              <a:rPr sz="1900" spc="155" dirty="0">
                <a:solidFill>
                  <a:srgbClr val="990033"/>
                </a:solidFill>
                <a:latin typeface="Cambria"/>
                <a:cs typeface="Cambria"/>
              </a:rPr>
              <a:t> </a:t>
            </a:r>
            <a:r>
              <a:rPr sz="1900" spc="50" dirty="0">
                <a:solidFill>
                  <a:srgbClr val="990033"/>
                </a:solidFill>
                <a:latin typeface="Cambria"/>
                <a:cs typeface="Cambria"/>
              </a:rPr>
              <a:t>days</a:t>
            </a:r>
            <a:r>
              <a:rPr sz="1900" spc="125" dirty="0">
                <a:solidFill>
                  <a:srgbClr val="990033"/>
                </a:solidFill>
                <a:latin typeface="Cambria"/>
                <a:cs typeface="Cambria"/>
              </a:rPr>
              <a:t> </a:t>
            </a:r>
            <a:r>
              <a:rPr lang="en-IN" sz="1900" spc="50" dirty="0">
                <a:solidFill>
                  <a:srgbClr val="990033"/>
                </a:solidFill>
                <a:latin typeface="Cambria"/>
                <a:cs typeface="Cambria"/>
              </a:rPr>
              <a:t>during</a:t>
            </a:r>
            <a:r>
              <a:rPr sz="1900" spc="125" dirty="0">
                <a:solidFill>
                  <a:srgbClr val="990033"/>
                </a:solidFill>
                <a:latin typeface="Cambria"/>
                <a:cs typeface="Cambria"/>
              </a:rPr>
              <a:t> </a:t>
            </a:r>
            <a:r>
              <a:rPr sz="1900" b="1" u="heavy" spc="-5" dirty="0">
                <a:solidFill>
                  <a:srgbClr val="990033"/>
                </a:solidFill>
                <a:uFill>
                  <a:solidFill>
                    <a:srgbClr val="990033"/>
                  </a:solidFill>
                </a:uFill>
                <a:latin typeface="Palatino Linotype"/>
                <a:cs typeface="Palatino Linotype"/>
              </a:rPr>
              <a:t>preceding</a:t>
            </a:r>
            <a:r>
              <a:rPr sz="1900" b="1" u="heavy" spc="86" dirty="0">
                <a:solidFill>
                  <a:srgbClr val="990033"/>
                </a:solidFill>
                <a:uFill>
                  <a:solidFill>
                    <a:srgbClr val="990033"/>
                  </a:solidFill>
                </a:uFill>
                <a:latin typeface="Palatino Linotype"/>
                <a:cs typeface="Palatino Linotype"/>
              </a:rPr>
              <a:t> </a:t>
            </a:r>
            <a:r>
              <a:rPr sz="1900" spc="90" dirty="0">
                <a:solidFill>
                  <a:srgbClr val="990033"/>
                </a:solidFill>
                <a:latin typeface="Cambria"/>
                <a:cs typeface="Cambria"/>
              </a:rPr>
              <a:t>F.Y. </a:t>
            </a:r>
            <a:r>
              <a:rPr sz="1900" spc="-405" dirty="0">
                <a:solidFill>
                  <a:srgbClr val="990033"/>
                </a:solidFill>
                <a:latin typeface="Cambria"/>
                <a:cs typeface="Cambria"/>
              </a:rPr>
              <a:t> </a:t>
            </a:r>
            <a:r>
              <a:rPr sz="1900" spc="15" dirty="0">
                <a:solidFill>
                  <a:srgbClr val="990033"/>
                </a:solidFill>
                <a:latin typeface="Cambria"/>
                <a:cs typeface="Cambria"/>
              </a:rPr>
              <a:t>but</a:t>
            </a:r>
            <a:r>
              <a:rPr sz="1900" spc="55" dirty="0">
                <a:solidFill>
                  <a:srgbClr val="990033"/>
                </a:solidFill>
                <a:latin typeface="Cambria"/>
                <a:cs typeface="Cambria"/>
              </a:rPr>
              <a:t> </a:t>
            </a:r>
            <a:r>
              <a:rPr sz="1900" spc="30" dirty="0">
                <a:solidFill>
                  <a:srgbClr val="990033"/>
                </a:solidFill>
                <a:latin typeface="Cambria"/>
                <a:cs typeface="Cambria"/>
              </a:rPr>
              <a:t>doesn’t</a:t>
            </a:r>
            <a:r>
              <a:rPr sz="1900" spc="40" dirty="0">
                <a:solidFill>
                  <a:srgbClr val="990033"/>
                </a:solidFill>
                <a:latin typeface="Cambria"/>
                <a:cs typeface="Cambria"/>
              </a:rPr>
              <a:t> include</a:t>
            </a:r>
            <a:endParaRPr sz="1900" dirty="0">
              <a:latin typeface="Cambria"/>
              <a:cs typeface="Cambria"/>
            </a:endParaRPr>
          </a:p>
          <a:p>
            <a:pPr marL="482557" lvl="1">
              <a:spcBef>
                <a:spcPts val="475"/>
              </a:spcBef>
              <a:buSzPct val="97500"/>
              <a:tabLst>
                <a:tab pos="920668" algn="l"/>
                <a:tab pos="921303" algn="l"/>
              </a:tabLst>
            </a:pPr>
            <a:r>
              <a:rPr lang="en-US" sz="2100" spc="70" dirty="0">
                <a:solidFill>
                  <a:srgbClr val="990033"/>
                </a:solidFill>
                <a:latin typeface="Cambria"/>
                <a:cs typeface="Cambria"/>
              </a:rPr>
              <a:t>(A) A person who has </a:t>
            </a:r>
            <a:r>
              <a:rPr sz="2100" spc="70" dirty="0">
                <a:solidFill>
                  <a:srgbClr val="990033"/>
                </a:solidFill>
                <a:latin typeface="Cambria"/>
                <a:cs typeface="Cambria"/>
              </a:rPr>
              <a:t>go</a:t>
            </a:r>
            <a:r>
              <a:rPr lang="en-US" sz="2100" spc="70" dirty="0">
                <a:solidFill>
                  <a:srgbClr val="990033"/>
                </a:solidFill>
                <a:latin typeface="Cambria"/>
                <a:cs typeface="Cambria"/>
              </a:rPr>
              <a:t>ne </a:t>
            </a:r>
            <a:r>
              <a:rPr sz="2100" spc="35" dirty="0">
                <a:solidFill>
                  <a:srgbClr val="990033"/>
                </a:solidFill>
                <a:latin typeface="Cambria"/>
                <a:cs typeface="Cambria"/>
              </a:rPr>
              <a:t>out</a:t>
            </a:r>
            <a:r>
              <a:rPr sz="2100" spc="21" dirty="0">
                <a:solidFill>
                  <a:srgbClr val="990033"/>
                </a:solidFill>
                <a:latin typeface="Cambria"/>
                <a:cs typeface="Cambria"/>
              </a:rPr>
              <a:t> </a:t>
            </a:r>
            <a:r>
              <a:rPr sz="2100" spc="44" dirty="0">
                <a:solidFill>
                  <a:srgbClr val="990033"/>
                </a:solidFill>
                <a:latin typeface="Cambria"/>
                <a:cs typeface="Cambria"/>
              </a:rPr>
              <a:t>of</a:t>
            </a:r>
            <a:r>
              <a:rPr sz="2100" spc="30" dirty="0">
                <a:solidFill>
                  <a:srgbClr val="990033"/>
                </a:solidFill>
                <a:latin typeface="Cambria"/>
                <a:cs typeface="Cambria"/>
              </a:rPr>
              <a:t> </a:t>
            </a:r>
            <a:r>
              <a:rPr sz="2100" spc="50" dirty="0">
                <a:solidFill>
                  <a:srgbClr val="990033"/>
                </a:solidFill>
                <a:latin typeface="Cambria"/>
                <a:cs typeface="Cambria"/>
              </a:rPr>
              <a:t>India</a:t>
            </a:r>
            <a:r>
              <a:rPr sz="2100" spc="55" dirty="0">
                <a:solidFill>
                  <a:srgbClr val="990033"/>
                </a:solidFill>
                <a:latin typeface="Cambria"/>
                <a:cs typeface="Cambria"/>
              </a:rPr>
              <a:t> </a:t>
            </a:r>
            <a:r>
              <a:rPr sz="2100" spc="-10" dirty="0">
                <a:solidFill>
                  <a:srgbClr val="990033"/>
                </a:solidFill>
                <a:latin typeface="Cambria"/>
                <a:cs typeface="Cambria"/>
              </a:rPr>
              <a:t>or</a:t>
            </a:r>
            <a:r>
              <a:rPr sz="2100" spc="65" dirty="0">
                <a:solidFill>
                  <a:srgbClr val="990033"/>
                </a:solidFill>
                <a:latin typeface="Cambria"/>
                <a:cs typeface="Cambria"/>
              </a:rPr>
              <a:t> </a:t>
            </a:r>
            <a:r>
              <a:rPr sz="2100" spc="40" dirty="0">
                <a:solidFill>
                  <a:srgbClr val="990033"/>
                </a:solidFill>
                <a:latin typeface="Cambria"/>
                <a:cs typeface="Cambria"/>
              </a:rPr>
              <a:t>stay</a:t>
            </a:r>
            <a:r>
              <a:rPr lang="en-US" sz="2100" spc="40" dirty="0">
                <a:solidFill>
                  <a:srgbClr val="990033"/>
                </a:solidFill>
                <a:latin typeface="Cambria"/>
                <a:cs typeface="Cambria"/>
              </a:rPr>
              <a:t>s</a:t>
            </a:r>
            <a:r>
              <a:rPr sz="2100" spc="25" dirty="0">
                <a:solidFill>
                  <a:srgbClr val="990033"/>
                </a:solidFill>
                <a:latin typeface="Cambria"/>
                <a:cs typeface="Cambria"/>
              </a:rPr>
              <a:t> </a:t>
            </a:r>
            <a:r>
              <a:rPr sz="2100" spc="30" dirty="0">
                <a:solidFill>
                  <a:srgbClr val="990033"/>
                </a:solidFill>
                <a:latin typeface="Cambria"/>
                <a:cs typeface="Cambria"/>
              </a:rPr>
              <a:t>outside</a:t>
            </a:r>
            <a:r>
              <a:rPr sz="2100" spc="35" dirty="0">
                <a:solidFill>
                  <a:srgbClr val="990033"/>
                </a:solidFill>
                <a:latin typeface="Cambria"/>
                <a:cs typeface="Cambria"/>
              </a:rPr>
              <a:t> </a:t>
            </a:r>
            <a:r>
              <a:rPr sz="2100" spc="44" dirty="0">
                <a:solidFill>
                  <a:srgbClr val="990033"/>
                </a:solidFill>
                <a:latin typeface="Cambria"/>
                <a:cs typeface="Cambria"/>
              </a:rPr>
              <a:t>India</a:t>
            </a:r>
            <a:endParaRPr sz="2100" dirty="0">
              <a:latin typeface="Cambria"/>
              <a:cs typeface="Cambria"/>
            </a:endParaRPr>
          </a:p>
          <a:p>
            <a:pPr marL="1316873" lvl="2" indent="-395570">
              <a:spcBef>
                <a:spcPts val="445"/>
              </a:spcBef>
              <a:buSzPct val="80555"/>
              <a:buFont typeface="Times New Roman"/>
              <a:buChar char="■"/>
              <a:tabLst>
                <a:tab pos="1316873" algn="l"/>
                <a:tab pos="1317508" algn="l"/>
              </a:tabLst>
            </a:pPr>
            <a:r>
              <a:rPr spc="10" dirty="0">
                <a:solidFill>
                  <a:srgbClr val="990033"/>
                </a:solidFill>
                <a:latin typeface="Cambria"/>
                <a:cs typeface="Cambria"/>
              </a:rPr>
              <a:t>for</a:t>
            </a:r>
            <a:r>
              <a:rPr spc="25" dirty="0">
                <a:solidFill>
                  <a:srgbClr val="990033"/>
                </a:solidFill>
                <a:latin typeface="Cambria"/>
                <a:cs typeface="Cambria"/>
              </a:rPr>
              <a:t> </a:t>
            </a:r>
            <a:r>
              <a:rPr spc="35" dirty="0">
                <a:solidFill>
                  <a:srgbClr val="990033"/>
                </a:solidFill>
                <a:latin typeface="Cambria"/>
                <a:cs typeface="Cambria"/>
              </a:rPr>
              <a:t>taking</a:t>
            </a:r>
            <a:r>
              <a:rPr spc="55" dirty="0">
                <a:solidFill>
                  <a:srgbClr val="990033"/>
                </a:solidFill>
                <a:latin typeface="Cambria"/>
                <a:cs typeface="Cambria"/>
              </a:rPr>
              <a:t> </a:t>
            </a:r>
            <a:r>
              <a:rPr spc="80" dirty="0">
                <a:solidFill>
                  <a:srgbClr val="990033"/>
                </a:solidFill>
                <a:latin typeface="Cambria"/>
                <a:cs typeface="Cambria"/>
              </a:rPr>
              <a:t>up</a:t>
            </a:r>
            <a:r>
              <a:rPr spc="35" dirty="0">
                <a:solidFill>
                  <a:srgbClr val="990033"/>
                </a:solidFill>
                <a:latin typeface="Cambria"/>
                <a:cs typeface="Cambria"/>
              </a:rPr>
              <a:t> employment</a:t>
            </a:r>
            <a:endParaRPr dirty="0">
              <a:latin typeface="Cambria"/>
              <a:cs typeface="Cambria"/>
            </a:endParaRPr>
          </a:p>
          <a:p>
            <a:pPr marL="1316873" lvl="2" indent="-395570">
              <a:spcBef>
                <a:spcPts val="430"/>
              </a:spcBef>
              <a:buSzPct val="80555"/>
              <a:buFont typeface="Times New Roman"/>
              <a:buChar char="■"/>
              <a:tabLst>
                <a:tab pos="1316873" algn="l"/>
                <a:tab pos="1317508" algn="l"/>
              </a:tabLst>
            </a:pPr>
            <a:r>
              <a:rPr spc="10" dirty="0">
                <a:solidFill>
                  <a:srgbClr val="990033"/>
                </a:solidFill>
                <a:latin typeface="Cambria"/>
                <a:cs typeface="Cambria"/>
              </a:rPr>
              <a:t>for</a:t>
            </a:r>
            <a:r>
              <a:rPr spc="30" dirty="0">
                <a:solidFill>
                  <a:srgbClr val="990033"/>
                </a:solidFill>
                <a:latin typeface="Cambria"/>
                <a:cs typeface="Cambria"/>
              </a:rPr>
              <a:t> </a:t>
            </a:r>
            <a:r>
              <a:rPr spc="25" dirty="0">
                <a:solidFill>
                  <a:srgbClr val="990033"/>
                </a:solidFill>
                <a:latin typeface="Cambria"/>
                <a:cs typeface="Cambria"/>
              </a:rPr>
              <a:t>carrying</a:t>
            </a:r>
            <a:r>
              <a:rPr spc="60" dirty="0">
                <a:solidFill>
                  <a:srgbClr val="990033"/>
                </a:solidFill>
                <a:latin typeface="Cambria"/>
                <a:cs typeface="Cambria"/>
              </a:rPr>
              <a:t> </a:t>
            </a:r>
            <a:r>
              <a:rPr spc="10" dirty="0">
                <a:solidFill>
                  <a:srgbClr val="990033"/>
                </a:solidFill>
                <a:latin typeface="Cambria"/>
                <a:cs typeface="Cambria"/>
              </a:rPr>
              <a:t>business</a:t>
            </a:r>
            <a:r>
              <a:rPr spc="44" dirty="0">
                <a:solidFill>
                  <a:srgbClr val="990033"/>
                </a:solidFill>
                <a:latin typeface="Cambria"/>
                <a:cs typeface="Cambria"/>
              </a:rPr>
              <a:t> </a:t>
            </a:r>
            <a:r>
              <a:rPr spc="-5" dirty="0">
                <a:solidFill>
                  <a:srgbClr val="990033"/>
                </a:solidFill>
                <a:latin typeface="Cambria"/>
                <a:cs typeface="Cambria"/>
              </a:rPr>
              <a:t>or</a:t>
            </a:r>
            <a:r>
              <a:rPr spc="44" dirty="0">
                <a:solidFill>
                  <a:srgbClr val="990033"/>
                </a:solidFill>
                <a:latin typeface="Cambria"/>
                <a:cs typeface="Cambria"/>
              </a:rPr>
              <a:t> </a:t>
            </a:r>
            <a:r>
              <a:rPr spc="30" dirty="0">
                <a:solidFill>
                  <a:srgbClr val="990033"/>
                </a:solidFill>
                <a:latin typeface="Cambria"/>
                <a:cs typeface="Cambria"/>
              </a:rPr>
              <a:t>vocation</a:t>
            </a:r>
            <a:endParaRPr dirty="0">
              <a:latin typeface="Cambria"/>
              <a:cs typeface="Cambria"/>
            </a:endParaRPr>
          </a:p>
          <a:p>
            <a:pPr marL="1316873" marR="5714" lvl="2" indent="-394935">
              <a:spcBef>
                <a:spcPts val="430"/>
              </a:spcBef>
              <a:buSzPct val="80555"/>
              <a:buFont typeface="Times New Roman"/>
              <a:buChar char="■"/>
              <a:tabLst>
                <a:tab pos="1316873" algn="l"/>
                <a:tab pos="1317508" algn="l"/>
              </a:tabLst>
            </a:pPr>
            <a:r>
              <a:rPr spc="10" dirty="0">
                <a:solidFill>
                  <a:srgbClr val="990033"/>
                </a:solidFill>
                <a:latin typeface="Cambria"/>
                <a:cs typeface="Cambria"/>
              </a:rPr>
              <a:t>for</a:t>
            </a:r>
            <a:r>
              <a:rPr spc="220" dirty="0">
                <a:solidFill>
                  <a:srgbClr val="990033"/>
                </a:solidFill>
                <a:latin typeface="Cambria"/>
                <a:cs typeface="Cambria"/>
              </a:rPr>
              <a:t> </a:t>
            </a:r>
            <a:r>
              <a:rPr spc="50" dirty="0">
                <a:solidFill>
                  <a:srgbClr val="990033"/>
                </a:solidFill>
                <a:latin typeface="Cambria"/>
                <a:cs typeface="Cambria"/>
              </a:rPr>
              <a:t>any</a:t>
            </a:r>
            <a:r>
              <a:rPr spc="225" dirty="0">
                <a:solidFill>
                  <a:srgbClr val="990033"/>
                </a:solidFill>
                <a:latin typeface="Cambria"/>
                <a:cs typeface="Cambria"/>
              </a:rPr>
              <a:t> </a:t>
            </a:r>
            <a:r>
              <a:rPr spc="-5" dirty="0">
                <a:solidFill>
                  <a:srgbClr val="990033"/>
                </a:solidFill>
                <a:latin typeface="Cambria"/>
                <a:cs typeface="Cambria"/>
              </a:rPr>
              <a:t>other</a:t>
            </a:r>
            <a:r>
              <a:rPr spc="225" dirty="0">
                <a:solidFill>
                  <a:srgbClr val="990033"/>
                </a:solidFill>
                <a:latin typeface="Cambria"/>
                <a:cs typeface="Cambria"/>
              </a:rPr>
              <a:t> </a:t>
            </a:r>
            <a:r>
              <a:rPr spc="30" dirty="0">
                <a:solidFill>
                  <a:srgbClr val="990033"/>
                </a:solidFill>
                <a:latin typeface="Cambria"/>
                <a:cs typeface="Cambria"/>
              </a:rPr>
              <a:t>purpose</a:t>
            </a:r>
            <a:r>
              <a:rPr spc="235" dirty="0">
                <a:solidFill>
                  <a:srgbClr val="990033"/>
                </a:solidFill>
                <a:latin typeface="Cambria"/>
                <a:cs typeface="Cambria"/>
              </a:rPr>
              <a:t> </a:t>
            </a:r>
            <a:r>
              <a:rPr spc="30" dirty="0">
                <a:solidFill>
                  <a:srgbClr val="990033"/>
                </a:solidFill>
                <a:latin typeface="Cambria"/>
                <a:cs typeface="Cambria"/>
              </a:rPr>
              <a:t>in</a:t>
            </a:r>
            <a:r>
              <a:rPr spc="210" dirty="0">
                <a:solidFill>
                  <a:srgbClr val="990033"/>
                </a:solidFill>
                <a:latin typeface="Cambria"/>
                <a:cs typeface="Cambria"/>
              </a:rPr>
              <a:t> </a:t>
            </a:r>
            <a:r>
              <a:rPr spc="30" dirty="0">
                <a:solidFill>
                  <a:srgbClr val="990033"/>
                </a:solidFill>
                <a:latin typeface="Cambria"/>
                <a:cs typeface="Cambria"/>
              </a:rPr>
              <a:t>such</a:t>
            </a:r>
            <a:r>
              <a:rPr spc="229" dirty="0">
                <a:solidFill>
                  <a:srgbClr val="990033"/>
                </a:solidFill>
                <a:latin typeface="Cambria"/>
                <a:cs typeface="Cambria"/>
              </a:rPr>
              <a:t> </a:t>
            </a:r>
            <a:r>
              <a:rPr spc="10" dirty="0">
                <a:solidFill>
                  <a:srgbClr val="990033"/>
                </a:solidFill>
                <a:latin typeface="Cambria"/>
                <a:cs typeface="Cambria"/>
              </a:rPr>
              <a:t>circumstances</a:t>
            </a:r>
            <a:r>
              <a:rPr spc="229" dirty="0">
                <a:solidFill>
                  <a:srgbClr val="990033"/>
                </a:solidFill>
                <a:latin typeface="Cambria"/>
                <a:cs typeface="Cambria"/>
              </a:rPr>
              <a:t> </a:t>
            </a:r>
            <a:r>
              <a:rPr spc="5" dirty="0">
                <a:solidFill>
                  <a:srgbClr val="990033"/>
                </a:solidFill>
                <a:latin typeface="Cambria"/>
                <a:cs typeface="Cambria"/>
              </a:rPr>
              <a:t>as</a:t>
            </a:r>
            <a:r>
              <a:rPr spc="210" dirty="0">
                <a:solidFill>
                  <a:srgbClr val="990033"/>
                </a:solidFill>
                <a:latin typeface="Cambria"/>
                <a:cs typeface="Cambria"/>
              </a:rPr>
              <a:t> </a:t>
            </a:r>
            <a:r>
              <a:rPr spc="70" dirty="0">
                <a:solidFill>
                  <a:srgbClr val="990033"/>
                </a:solidFill>
                <a:latin typeface="Cambria"/>
                <a:cs typeface="Cambria"/>
              </a:rPr>
              <a:t>would</a:t>
            </a:r>
            <a:r>
              <a:rPr spc="210" dirty="0">
                <a:solidFill>
                  <a:srgbClr val="990033"/>
                </a:solidFill>
                <a:latin typeface="Cambria"/>
                <a:cs typeface="Cambria"/>
              </a:rPr>
              <a:t> </a:t>
            </a:r>
            <a:r>
              <a:rPr spc="21" dirty="0">
                <a:solidFill>
                  <a:srgbClr val="990033"/>
                </a:solidFill>
                <a:latin typeface="Cambria"/>
                <a:cs typeface="Cambria"/>
              </a:rPr>
              <a:t>indicate </a:t>
            </a:r>
            <a:r>
              <a:rPr spc="-380" dirty="0">
                <a:solidFill>
                  <a:srgbClr val="990033"/>
                </a:solidFill>
                <a:latin typeface="Cambria"/>
                <a:cs typeface="Cambria"/>
              </a:rPr>
              <a:t> </a:t>
            </a:r>
            <a:r>
              <a:rPr spc="15" dirty="0">
                <a:solidFill>
                  <a:srgbClr val="990033"/>
                </a:solidFill>
                <a:latin typeface="Cambria"/>
                <a:cs typeface="Cambria"/>
              </a:rPr>
              <a:t>his</a:t>
            </a:r>
            <a:r>
              <a:rPr spc="40" dirty="0">
                <a:solidFill>
                  <a:srgbClr val="990033"/>
                </a:solidFill>
                <a:latin typeface="Cambria"/>
                <a:cs typeface="Cambria"/>
              </a:rPr>
              <a:t> </a:t>
            </a:r>
            <a:r>
              <a:rPr spc="15" dirty="0">
                <a:solidFill>
                  <a:srgbClr val="990033"/>
                </a:solidFill>
                <a:latin typeface="Cambria"/>
                <a:cs typeface="Cambria"/>
              </a:rPr>
              <a:t>intention</a:t>
            </a:r>
            <a:r>
              <a:rPr spc="65" dirty="0">
                <a:solidFill>
                  <a:srgbClr val="990033"/>
                </a:solidFill>
                <a:latin typeface="Cambria"/>
                <a:cs typeface="Cambria"/>
              </a:rPr>
              <a:t> </a:t>
            </a:r>
            <a:r>
              <a:rPr spc="-5" dirty="0">
                <a:solidFill>
                  <a:srgbClr val="990033"/>
                </a:solidFill>
                <a:latin typeface="Cambria"/>
                <a:cs typeface="Cambria"/>
              </a:rPr>
              <a:t>to</a:t>
            </a:r>
            <a:r>
              <a:rPr spc="60" dirty="0">
                <a:solidFill>
                  <a:srgbClr val="990033"/>
                </a:solidFill>
                <a:latin typeface="Cambria"/>
                <a:cs typeface="Cambria"/>
              </a:rPr>
              <a:t> </a:t>
            </a:r>
            <a:r>
              <a:rPr spc="21" dirty="0">
                <a:solidFill>
                  <a:srgbClr val="990033"/>
                </a:solidFill>
                <a:latin typeface="Cambria"/>
                <a:cs typeface="Cambria"/>
              </a:rPr>
              <a:t>stay</a:t>
            </a:r>
            <a:r>
              <a:rPr spc="40" dirty="0">
                <a:solidFill>
                  <a:srgbClr val="990033"/>
                </a:solidFill>
                <a:latin typeface="Cambria"/>
                <a:cs typeface="Cambria"/>
              </a:rPr>
              <a:t> </a:t>
            </a:r>
            <a:r>
              <a:rPr spc="25" dirty="0">
                <a:solidFill>
                  <a:srgbClr val="990033"/>
                </a:solidFill>
                <a:latin typeface="Cambria"/>
                <a:cs typeface="Cambria"/>
              </a:rPr>
              <a:t>outside</a:t>
            </a:r>
            <a:r>
              <a:rPr spc="55" dirty="0">
                <a:solidFill>
                  <a:srgbClr val="990033"/>
                </a:solidFill>
                <a:latin typeface="Cambria"/>
                <a:cs typeface="Cambria"/>
              </a:rPr>
              <a:t> </a:t>
            </a:r>
            <a:r>
              <a:rPr spc="40" dirty="0">
                <a:solidFill>
                  <a:srgbClr val="990033"/>
                </a:solidFill>
                <a:latin typeface="Cambria"/>
                <a:cs typeface="Cambria"/>
              </a:rPr>
              <a:t>India</a:t>
            </a:r>
            <a:r>
              <a:rPr spc="50" dirty="0">
                <a:solidFill>
                  <a:srgbClr val="990033"/>
                </a:solidFill>
                <a:latin typeface="Cambria"/>
                <a:cs typeface="Cambria"/>
              </a:rPr>
              <a:t> </a:t>
            </a:r>
            <a:r>
              <a:rPr spc="10" dirty="0">
                <a:solidFill>
                  <a:srgbClr val="990033"/>
                </a:solidFill>
                <a:latin typeface="Cambria"/>
                <a:cs typeface="Cambria"/>
              </a:rPr>
              <a:t>for</a:t>
            </a:r>
            <a:r>
              <a:rPr spc="60" dirty="0">
                <a:solidFill>
                  <a:srgbClr val="990033"/>
                </a:solidFill>
                <a:latin typeface="Cambria"/>
                <a:cs typeface="Cambria"/>
              </a:rPr>
              <a:t> </a:t>
            </a:r>
            <a:r>
              <a:rPr spc="15" dirty="0">
                <a:solidFill>
                  <a:srgbClr val="990033"/>
                </a:solidFill>
                <a:latin typeface="Cambria"/>
                <a:cs typeface="Cambria"/>
              </a:rPr>
              <a:t>uncertain</a:t>
            </a:r>
            <a:r>
              <a:rPr spc="65" dirty="0">
                <a:solidFill>
                  <a:srgbClr val="990033"/>
                </a:solidFill>
                <a:latin typeface="Cambria"/>
                <a:cs typeface="Cambria"/>
              </a:rPr>
              <a:t> </a:t>
            </a:r>
            <a:r>
              <a:rPr spc="25" dirty="0">
                <a:solidFill>
                  <a:srgbClr val="990033"/>
                </a:solidFill>
                <a:latin typeface="Cambria"/>
                <a:cs typeface="Cambria"/>
              </a:rPr>
              <a:t>period</a:t>
            </a:r>
            <a:endParaRPr dirty="0">
              <a:latin typeface="Cambria"/>
              <a:cs typeface="Cambria"/>
            </a:endParaRPr>
          </a:p>
          <a:p>
            <a:pPr marL="482557" lvl="1">
              <a:spcBef>
                <a:spcPts val="475"/>
              </a:spcBef>
              <a:buSzPct val="97500"/>
              <a:tabLst>
                <a:tab pos="920668" algn="l"/>
                <a:tab pos="921303" algn="l"/>
              </a:tabLst>
            </a:pPr>
            <a:r>
              <a:rPr lang="en-US" sz="2100" spc="50" dirty="0">
                <a:solidFill>
                  <a:srgbClr val="990033"/>
                </a:solidFill>
                <a:latin typeface="Cambria"/>
                <a:cs typeface="Cambria"/>
              </a:rPr>
              <a:t>(B) A person who has </a:t>
            </a:r>
            <a:r>
              <a:rPr sz="2100" spc="50" dirty="0">
                <a:solidFill>
                  <a:srgbClr val="990033"/>
                </a:solidFill>
                <a:latin typeface="Cambria"/>
                <a:cs typeface="Cambria"/>
              </a:rPr>
              <a:t>com</a:t>
            </a:r>
            <a:r>
              <a:rPr lang="en-US" sz="2100" spc="50" dirty="0">
                <a:solidFill>
                  <a:srgbClr val="990033"/>
                </a:solidFill>
                <a:latin typeface="Cambria"/>
                <a:cs typeface="Cambria"/>
              </a:rPr>
              <a:t>e</a:t>
            </a:r>
            <a:r>
              <a:rPr sz="2100" spc="44" dirty="0">
                <a:solidFill>
                  <a:srgbClr val="990033"/>
                </a:solidFill>
                <a:latin typeface="Cambria"/>
                <a:cs typeface="Cambria"/>
              </a:rPr>
              <a:t> </a:t>
            </a:r>
            <a:r>
              <a:rPr sz="2100" spc="-5" dirty="0">
                <a:solidFill>
                  <a:srgbClr val="990033"/>
                </a:solidFill>
                <a:latin typeface="Cambria"/>
                <a:cs typeface="Cambria"/>
              </a:rPr>
              <a:t>to</a:t>
            </a:r>
            <a:r>
              <a:rPr sz="2100" spc="44" dirty="0">
                <a:solidFill>
                  <a:srgbClr val="990033"/>
                </a:solidFill>
                <a:latin typeface="Cambria"/>
                <a:cs typeface="Cambria"/>
              </a:rPr>
              <a:t> India</a:t>
            </a:r>
            <a:r>
              <a:rPr sz="2100" spc="65" dirty="0">
                <a:solidFill>
                  <a:srgbClr val="990033"/>
                </a:solidFill>
                <a:latin typeface="Cambria"/>
                <a:cs typeface="Cambria"/>
              </a:rPr>
              <a:t> </a:t>
            </a:r>
            <a:r>
              <a:rPr sz="2100" dirty="0">
                <a:solidFill>
                  <a:srgbClr val="990033"/>
                </a:solidFill>
                <a:latin typeface="Cambria"/>
                <a:cs typeface="Cambria"/>
              </a:rPr>
              <a:t>or</a:t>
            </a:r>
            <a:r>
              <a:rPr sz="2100" spc="50" dirty="0">
                <a:solidFill>
                  <a:srgbClr val="990033"/>
                </a:solidFill>
                <a:latin typeface="Cambria"/>
                <a:cs typeface="Cambria"/>
              </a:rPr>
              <a:t> </a:t>
            </a:r>
            <a:r>
              <a:rPr sz="2100" spc="40" dirty="0">
                <a:solidFill>
                  <a:srgbClr val="990033"/>
                </a:solidFill>
                <a:latin typeface="Cambria"/>
                <a:cs typeface="Cambria"/>
              </a:rPr>
              <a:t>stay</a:t>
            </a:r>
            <a:r>
              <a:rPr lang="en-US" sz="2100" spc="40" dirty="0">
                <a:solidFill>
                  <a:srgbClr val="990033"/>
                </a:solidFill>
                <a:latin typeface="Cambria"/>
                <a:cs typeface="Cambria"/>
              </a:rPr>
              <a:t>s</a:t>
            </a:r>
            <a:r>
              <a:rPr sz="2100" spc="50" dirty="0">
                <a:solidFill>
                  <a:srgbClr val="990033"/>
                </a:solidFill>
                <a:latin typeface="Cambria"/>
                <a:cs typeface="Cambria"/>
              </a:rPr>
              <a:t> </a:t>
            </a:r>
            <a:r>
              <a:rPr sz="2100" spc="35" dirty="0">
                <a:solidFill>
                  <a:srgbClr val="990033"/>
                </a:solidFill>
                <a:latin typeface="Cambria"/>
                <a:cs typeface="Cambria"/>
              </a:rPr>
              <a:t>in</a:t>
            </a:r>
            <a:r>
              <a:rPr sz="2100" spc="55" dirty="0">
                <a:solidFill>
                  <a:srgbClr val="990033"/>
                </a:solidFill>
                <a:latin typeface="Cambria"/>
                <a:cs typeface="Cambria"/>
              </a:rPr>
              <a:t> </a:t>
            </a:r>
            <a:r>
              <a:rPr sz="2100" spc="44" dirty="0">
                <a:solidFill>
                  <a:srgbClr val="990033"/>
                </a:solidFill>
                <a:latin typeface="Cambria"/>
                <a:cs typeface="Cambria"/>
              </a:rPr>
              <a:t>India</a:t>
            </a:r>
            <a:r>
              <a:rPr lang="en-US" sz="2100" spc="44" dirty="0">
                <a:solidFill>
                  <a:srgbClr val="990033"/>
                </a:solidFill>
                <a:latin typeface="Cambria"/>
                <a:cs typeface="Cambria"/>
              </a:rPr>
              <a:t>, in either case,</a:t>
            </a:r>
            <a:r>
              <a:rPr sz="2100" spc="65" dirty="0">
                <a:solidFill>
                  <a:srgbClr val="990033"/>
                </a:solidFill>
                <a:latin typeface="Cambria"/>
                <a:cs typeface="Cambria"/>
              </a:rPr>
              <a:t> </a:t>
            </a:r>
            <a:r>
              <a:rPr sz="2100" spc="10" dirty="0">
                <a:solidFill>
                  <a:srgbClr val="990033"/>
                </a:solidFill>
                <a:latin typeface="Cambria"/>
                <a:cs typeface="Cambria"/>
              </a:rPr>
              <a:t>otherwise</a:t>
            </a:r>
            <a:r>
              <a:rPr sz="2100" spc="40" dirty="0">
                <a:solidFill>
                  <a:srgbClr val="990033"/>
                </a:solidFill>
                <a:latin typeface="Cambria"/>
                <a:cs typeface="Cambria"/>
              </a:rPr>
              <a:t> </a:t>
            </a:r>
            <a:r>
              <a:rPr sz="2100" spc="25" dirty="0">
                <a:solidFill>
                  <a:srgbClr val="990033"/>
                </a:solidFill>
                <a:latin typeface="Cambria"/>
                <a:cs typeface="Cambria"/>
              </a:rPr>
              <a:t>than</a:t>
            </a:r>
            <a:endParaRPr sz="2100" dirty="0">
              <a:latin typeface="Cambria"/>
              <a:cs typeface="Cambria"/>
            </a:endParaRPr>
          </a:p>
          <a:p>
            <a:pPr marL="914318" lvl="4">
              <a:spcBef>
                <a:spcPts val="440"/>
              </a:spcBef>
              <a:buSzPct val="80555"/>
              <a:buFont typeface="Times New Roman"/>
              <a:buChar char="■"/>
            </a:pPr>
            <a:r>
              <a:rPr lang="en-US" spc="10" dirty="0">
                <a:solidFill>
                  <a:srgbClr val="990033"/>
                </a:solidFill>
                <a:latin typeface="Cambria"/>
                <a:cs typeface="Cambria"/>
              </a:rPr>
              <a:t>      </a:t>
            </a:r>
            <a:r>
              <a:rPr spc="10" dirty="0">
                <a:solidFill>
                  <a:srgbClr val="990033"/>
                </a:solidFill>
                <a:latin typeface="Cambria"/>
                <a:cs typeface="Cambria"/>
              </a:rPr>
              <a:t>for</a:t>
            </a:r>
            <a:r>
              <a:rPr spc="25" dirty="0">
                <a:solidFill>
                  <a:srgbClr val="990033"/>
                </a:solidFill>
                <a:latin typeface="Cambria"/>
                <a:cs typeface="Cambria"/>
              </a:rPr>
              <a:t> </a:t>
            </a:r>
            <a:r>
              <a:rPr spc="35" dirty="0">
                <a:solidFill>
                  <a:srgbClr val="990033"/>
                </a:solidFill>
                <a:latin typeface="Cambria"/>
                <a:cs typeface="Cambria"/>
              </a:rPr>
              <a:t>taking</a:t>
            </a:r>
            <a:r>
              <a:rPr spc="55" dirty="0">
                <a:solidFill>
                  <a:srgbClr val="990033"/>
                </a:solidFill>
                <a:latin typeface="Cambria"/>
                <a:cs typeface="Cambria"/>
              </a:rPr>
              <a:t> </a:t>
            </a:r>
            <a:r>
              <a:rPr spc="80" dirty="0">
                <a:solidFill>
                  <a:srgbClr val="990033"/>
                </a:solidFill>
                <a:latin typeface="Cambria"/>
                <a:cs typeface="Cambria"/>
              </a:rPr>
              <a:t>up</a:t>
            </a:r>
            <a:r>
              <a:rPr spc="35" dirty="0">
                <a:solidFill>
                  <a:srgbClr val="990033"/>
                </a:solidFill>
                <a:latin typeface="Cambria"/>
                <a:cs typeface="Cambria"/>
              </a:rPr>
              <a:t> employment</a:t>
            </a:r>
            <a:endParaRPr dirty="0">
              <a:latin typeface="Cambria"/>
              <a:cs typeface="Cambria"/>
            </a:endParaRPr>
          </a:p>
          <a:p>
            <a:pPr marL="1316873" lvl="2" indent="-395570">
              <a:spcBef>
                <a:spcPts val="430"/>
              </a:spcBef>
              <a:buSzPct val="80555"/>
              <a:buFont typeface="Times New Roman"/>
              <a:buChar char="■"/>
              <a:tabLst>
                <a:tab pos="1316873" algn="l"/>
                <a:tab pos="1317508" algn="l"/>
              </a:tabLst>
            </a:pPr>
            <a:r>
              <a:rPr spc="10" dirty="0">
                <a:solidFill>
                  <a:srgbClr val="990033"/>
                </a:solidFill>
                <a:latin typeface="Cambria"/>
                <a:cs typeface="Cambria"/>
              </a:rPr>
              <a:t>for</a:t>
            </a:r>
            <a:r>
              <a:rPr spc="30" dirty="0">
                <a:solidFill>
                  <a:srgbClr val="990033"/>
                </a:solidFill>
                <a:latin typeface="Cambria"/>
                <a:cs typeface="Cambria"/>
              </a:rPr>
              <a:t> </a:t>
            </a:r>
            <a:r>
              <a:rPr spc="25" dirty="0">
                <a:solidFill>
                  <a:srgbClr val="990033"/>
                </a:solidFill>
                <a:latin typeface="Cambria"/>
                <a:cs typeface="Cambria"/>
              </a:rPr>
              <a:t>carrying</a:t>
            </a:r>
            <a:r>
              <a:rPr spc="55" dirty="0">
                <a:solidFill>
                  <a:srgbClr val="990033"/>
                </a:solidFill>
                <a:latin typeface="Cambria"/>
                <a:cs typeface="Cambria"/>
              </a:rPr>
              <a:t> </a:t>
            </a:r>
            <a:r>
              <a:rPr spc="10" dirty="0">
                <a:solidFill>
                  <a:srgbClr val="990033"/>
                </a:solidFill>
                <a:latin typeface="Cambria"/>
                <a:cs typeface="Cambria"/>
              </a:rPr>
              <a:t>business</a:t>
            </a:r>
            <a:r>
              <a:rPr spc="55" dirty="0">
                <a:solidFill>
                  <a:srgbClr val="990033"/>
                </a:solidFill>
                <a:latin typeface="Cambria"/>
                <a:cs typeface="Cambria"/>
              </a:rPr>
              <a:t> </a:t>
            </a:r>
            <a:r>
              <a:rPr spc="-15" dirty="0">
                <a:solidFill>
                  <a:srgbClr val="990033"/>
                </a:solidFill>
                <a:latin typeface="Cambria"/>
                <a:cs typeface="Cambria"/>
              </a:rPr>
              <a:t>or</a:t>
            </a:r>
            <a:r>
              <a:rPr spc="55" dirty="0">
                <a:solidFill>
                  <a:srgbClr val="990033"/>
                </a:solidFill>
                <a:latin typeface="Cambria"/>
                <a:cs typeface="Cambria"/>
              </a:rPr>
              <a:t> </a:t>
            </a:r>
            <a:r>
              <a:rPr spc="30" dirty="0">
                <a:solidFill>
                  <a:srgbClr val="990033"/>
                </a:solidFill>
                <a:latin typeface="Cambria"/>
                <a:cs typeface="Cambria"/>
              </a:rPr>
              <a:t>vocation</a:t>
            </a:r>
            <a:endParaRPr dirty="0">
              <a:latin typeface="Cambria"/>
              <a:cs typeface="Cambria"/>
            </a:endParaRPr>
          </a:p>
          <a:p>
            <a:pPr marL="1316873" marR="5714" lvl="2" indent="-394935">
              <a:spcBef>
                <a:spcPts val="434"/>
              </a:spcBef>
              <a:buSzPct val="80555"/>
              <a:buFont typeface="Times New Roman"/>
              <a:buChar char="■"/>
              <a:tabLst>
                <a:tab pos="1316873" algn="l"/>
                <a:tab pos="1317508" algn="l"/>
              </a:tabLst>
            </a:pPr>
            <a:r>
              <a:rPr spc="10" dirty="0">
                <a:solidFill>
                  <a:srgbClr val="990033"/>
                </a:solidFill>
                <a:latin typeface="Cambria"/>
                <a:cs typeface="Cambria"/>
              </a:rPr>
              <a:t>for</a:t>
            </a:r>
            <a:r>
              <a:rPr spc="220" dirty="0">
                <a:solidFill>
                  <a:srgbClr val="990033"/>
                </a:solidFill>
                <a:latin typeface="Cambria"/>
                <a:cs typeface="Cambria"/>
              </a:rPr>
              <a:t> </a:t>
            </a:r>
            <a:r>
              <a:rPr spc="50" dirty="0">
                <a:solidFill>
                  <a:srgbClr val="990033"/>
                </a:solidFill>
                <a:latin typeface="Cambria"/>
                <a:cs typeface="Cambria"/>
              </a:rPr>
              <a:t>any</a:t>
            </a:r>
            <a:r>
              <a:rPr spc="225" dirty="0">
                <a:solidFill>
                  <a:srgbClr val="990033"/>
                </a:solidFill>
                <a:latin typeface="Cambria"/>
                <a:cs typeface="Cambria"/>
              </a:rPr>
              <a:t> </a:t>
            </a:r>
            <a:r>
              <a:rPr spc="-5" dirty="0">
                <a:solidFill>
                  <a:srgbClr val="990033"/>
                </a:solidFill>
                <a:latin typeface="Cambria"/>
                <a:cs typeface="Cambria"/>
              </a:rPr>
              <a:t>other</a:t>
            </a:r>
            <a:r>
              <a:rPr spc="225" dirty="0">
                <a:solidFill>
                  <a:srgbClr val="990033"/>
                </a:solidFill>
                <a:latin typeface="Cambria"/>
                <a:cs typeface="Cambria"/>
              </a:rPr>
              <a:t> </a:t>
            </a:r>
            <a:r>
              <a:rPr spc="30" dirty="0">
                <a:solidFill>
                  <a:srgbClr val="990033"/>
                </a:solidFill>
                <a:latin typeface="Cambria"/>
                <a:cs typeface="Cambria"/>
              </a:rPr>
              <a:t>purpose</a:t>
            </a:r>
            <a:r>
              <a:rPr spc="235" dirty="0">
                <a:solidFill>
                  <a:srgbClr val="990033"/>
                </a:solidFill>
                <a:latin typeface="Cambria"/>
                <a:cs typeface="Cambria"/>
              </a:rPr>
              <a:t> </a:t>
            </a:r>
            <a:r>
              <a:rPr spc="30" dirty="0">
                <a:solidFill>
                  <a:srgbClr val="990033"/>
                </a:solidFill>
                <a:latin typeface="Cambria"/>
                <a:cs typeface="Cambria"/>
              </a:rPr>
              <a:t>in</a:t>
            </a:r>
            <a:r>
              <a:rPr spc="210" dirty="0">
                <a:solidFill>
                  <a:srgbClr val="990033"/>
                </a:solidFill>
                <a:latin typeface="Cambria"/>
                <a:cs typeface="Cambria"/>
              </a:rPr>
              <a:t> </a:t>
            </a:r>
            <a:r>
              <a:rPr spc="30" dirty="0">
                <a:solidFill>
                  <a:srgbClr val="990033"/>
                </a:solidFill>
                <a:latin typeface="Cambria"/>
                <a:cs typeface="Cambria"/>
              </a:rPr>
              <a:t>such</a:t>
            </a:r>
            <a:r>
              <a:rPr spc="229" dirty="0">
                <a:solidFill>
                  <a:srgbClr val="990033"/>
                </a:solidFill>
                <a:latin typeface="Cambria"/>
                <a:cs typeface="Cambria"/>
              </a:rPr>
              <a:t> </a:t>
            </a:r>
            <a:r>
              <a:rPr spc="10" dirty="0">
                <a:solidFill>
                  <a:srgbClr val="990033"/>
                </a:solidFill>
                <a:latin typeface="Cambria"/>
                <a:cs typeface="Cambria"/>
              </a:rPr>
              <a:t>circumstances</a:t>
            </a:r>
            <a:r>
              <a:rPr spc="229" dirty="0">
                <a:solidFill>
                  <a:srgbClr val="990033"/>
                </a:solidFill>
                <a:latin typeface="Cambria"/>
                <a:cs typeface="Cambria"/>
              </a:rPr>
              <a:t> </a:t>
            </a:r>
            <a:r>
              <a:rPr spc="5" dirty="0">
                <a:solidFill>
                  <a:srgbClr val="990033"/>
                </a:solidFill>
                <a:latin typeface="Cambria"/>
                <a:cs typeface="Cambria"/>
              </a:rPr>
              <a:t>as</a:t>
            </a:r>
            <a:r>
              <a:rPr spc="210" dirty="0">
                <a:solidFill>
                  <a:srgbClr val="990033"/>
                </a:solidFill>
                <a:latin typeface="Cambria"/>
                <a:cs typeface="Cambria"/>
              </a:rPr>
              <a:t> </a:t>
            </a:r>
            <a:r>
              <a:rPr spc="70" dirty="0">
                <a:solidFill>
                  <a:srgbClr val="990033"/>
                </a:solidFill>
                <a:latin typeface="Cambria"/>
                <a:cs typeface="Cambria"/>
              </a:rPr>
              <a:t>would</a:t>
            </a:r>
            <a:r>
              <a:rPr spc="210" dirty="0">
                <a:solidFill>
                  <a:srgbClr val="990033"/>
                </a:solidFill>
                <a:latin typeface="Cambria"/>
                <a:cs typeface="Cambria"/>
              </a:rPr>
              <a:t> </a:t>
            </a:r>
            <a:r>
              <a:rPr spc="21" dirty="0">
                <a:solidFill>
                  <a:srgbClr val="990033"/>
                </a:solidFill>
                <a:latin typeface="Cambria"/>
                <a:cs typeface="Cambria"/>
              </a:rPr>
              <a:t>indicate </a:t>
            </a:r>
            <a:r>
              <a:rPr spc="-380" dirty="0">
                <a:solidFill>
                  <a:srgbClr val="990033"/>
                </a:solidFill>
                <a:latin typeface="Cambria"/>
                <a:cs typeface="Cambria"/>
              </a:rPr>
              <a:t> </a:t>
            </a:r>
            <a:r>
              <a:rPr spc="15" dirty="0">
                <a:solidFill>
                  <a:srgbClr val="990033"/>
                </a:solidFill>
                <a:latin typeface="Cambria"/>
                <a:cs typeface="Cambria"/>
              </a:rPr>
              <a:t>his</a:t>
            </a:r>
            <a:r>
              <a:rPr spc="40" dirty="0">
                <a:solidFill>
                  <a:srgbClr val="990033"/>
                </a:solidFill>
                <a:latin typeface="Cambria"/>
                <a:cs typeface="Cambria"/>
              </a:rPr>
              <a:t> </a:t>
            </a:r>
            <a:r>
              <a:rPr spc="15" dirty="0">
                <a:solidFill>
                  <a:srgbClr val="990033"/>
                </a:solidFill>
                <a:latin typeface="Cambria"/>
                <a:cs typeface="Cambria"/>
              </a:rPr>
              <a:t>intention</a:t>
            </a:r>
            <a:r>
              <a:rPr spc="65" dirty="0">
                <a:solidFill>
                  <a:srgbClr val="990033"/>
                </a:solidFill>
                <a:latin typeface="Cambria"/>
                <a:cs typeface="Cambria"/>
              </a:rPr>
              <a:t> </a:t>
            </a:r>
            <a:r>
              <a:rPr spc="-5" dirty="0">
                <a:solidFill>
                  <a:srgbClr val="990033"/>
                </a:solidFill>
                <a:latin typeface="Cambria"/>
                <a:cs typeface="Cambria"/>
              </a:rPr>
              <a:t>to</a:t>
            </a:r>
            <a:r>
              <a:rPr spc="60" dirty="0">
                <a:solidFill>
                  <a:srgbClr val="990033"/>
                </a:solidFill>
                <a:latin typeface="Cambria"/>
                <a:cs typeface="Cambria"/>
              </a:rPr>
              <a:t> </a:t>
            </a:r>
            <a:r>
              <a:rPr spc="21" dirty="0">
                <a:solidFill>
                  <a:srgbClr val="990033"/>
                </a:solidFill>
                <a:latin typeface="Cambria"/>
                <a:cs typeface="Cambria"/>
              </a:rPr>
              <a:t>stay</a:t>
            </a:r>
            <a:r>
              <a:rPr spc="40" dirty="0">
                <a:solidFill>
                  <a:srgbClr val="990033"/>
                </a:solidFill>
                <a:latin typeface="Cambria"/>
                <a:cs typeface="Cambria"/>
              </a:rPr>
              <a:t> </a:t>
            </a:r>
            <a:r>
              <a:rPr spc="30" dirty="0">
                <a:solidFill>
                  <a:srgbClr val="990033"/>
                </a:solidFill>
                <a:latin typeface="Cambria"/>
                <a:cs typeface="Cambria"/>
              </a:rPr>
              <a:t>in</a:t>
            </a:r>
            <a:r>
              <a:rPr spc="50" dirty="0">
                <a:solidFill>
                  <a:srgbClr val="990033"/>
                </a:solidFill>
                <a:latin typeface="Cambria"/>
                <a:cs typeface="Cambria"/>
              </a:rPr>
              <a:t> </a:t>
            </a:r>
            <a:r>
              <a:rPr spc="40" dirty="0">
                <a:solidFill>
                  <a:srgbClr val="990033"/>
                </a:solidFill>
                <a:latin typeface="Cambria"/>
                <a:cs typeface="Cambria"/>
              </a:rPr>
              <a:t>India</a:t>
            </a:r>
            <a:r>
              <a:rPr spc="50" dirty="0">
                <a:solidFill>
                  <a:srgbClr val="990033"/>
                </a:solidFill>
                <a:latin typeface="Cambria"/>
                <a:cs typeface="Cambria"/>
              </a:rPr>
              <a:t> </a:t>
            </a:r>
            <a:r>
              <a:rPr spc="10" dirty="0">
                <a:solidFill>
                  <a:srgbClr val="990033"/>
                </a:solidFill>
                <a:latin typeface="Cambria"/>
                <a:cs typeface="Cambria"/>
              </a:rPr>
              <a:t>for</a:t>
            </a:r>
            <a:r>
              <a:rPr spc="40" dirty="0">
                <a:solidFill>
                  <a:srgbClr val="990033"/>
                </a:solidFill>
                <a:latin typeface="Cambria"/>
                <a:cs typeface="Cambria"/>
              </a:rPr>
              <a:t> </a:t>
            </a:r>
            <a:r>
              <a:rPr spc="15" dirty="0">
                <a:solidFill>
                  <a:srgbClr val="990033"/>
                </a:solidFill>
                <a:latin typeface="Cambria"/>
                <a:cs typeface="Cambria"/>
              </a:rPr>
              <a:t>uncertain</a:t>
            </a:r>
            <a:r>
              <a:rPr spc="65" dirty="0">
                <a:solidFill>
                  <a:srgbClr val="990033"/>
                </a:solidFill>
                <a:latin typeface="Cambria"/>
                <a:cs typeface="Cambria"/>
              </a:rPr>
              <a:t> </a:t>
            </a:r>
            <a:r>
              <a:rPr spc="30" dirty="0">
                <a:solidFill>
                  <a:srgbClr val="990033"/>
                </a:solidFill>
                <a:latin typeface="Cambria"/>
                <a:cs typeface="Cambria"/>
              </a:rPr>
              <a:t>period</a:t>
            </a:r>
            <a:endParaRPr lang="en-US" spc="30" dirty="0">
              <a:solidFill>
                <a:srgbClr val="990033"/>
              </a:solidFill>
              <a:latin typeface="Cambria"/>
              <a:cs typeface="Cambria"/>
            </a:endParaRPr>
          </a:p>
          <a:p>
            <a:pPr marL="921938" marR="5714" lvl="2">
              <a:spcBef>
                <a:spcPts val="434"/>
              </a:spcBef>
              <a:buSzPct val="80555"/>
              <a:tabLst>
                <a:tab pos="1316873" algn="l"/>
                <a:tab pos="1317508" algn="l"/>
              </a:tabLst>
            </a:pPr>
            <a:endParaRPr dirty="0">
              <a:latin typeface="Cambria"/>
              <a:cs typeface="Cambria"/>
            </a:endParaRPr>
          </a:p>
          <a:p>
            <a:pPr marL="481922" marR="5080" indent="-469858">
              <a:spcBef>
                <a:spcPts val="449"/>
              </a:spcBef>
              <a:buFont typeface="Times New Roman"/>
              <a:buChar char="■"/>
              <a:tabLst>
                <a:tab pos="481922" algn="l"/>
                <a:tab pos="482557" algn="l"/>
                <a:tab pos="1634980" algn="l"/>
                <a:tab pos="3043285" algn="l"/>
                <a:tab pos="4316981" algn="l"/>
                <a:tab pos="5747510" algn="l"/>
                <a:tab pos="6361500" algn="l"/>
                <a:tab pos="6722783" algn="l"/>
                <a:tab pos="7709485" algn="l"/>
              </a:tabLst>
            </a:pPr>
            <a:r>
              <a:rPr sz="1900" b="1" u="heavy" spc="-10" dirty="0">
                <a:solidFill>
                  <a:srgbClr val="990033"/>
                </a:solidFill>
                <a:uFill>
                  <a:solidFill>
                    <a:srgbClr val="990033"/>
                  </a:solidFill>
                </a:uFill>
                <a:latin typeface="Palatino Linotype"/>
                <a:cs typeface="Palatino Linotype"/>
              </a:rPr>
              <a:t>P</a:t>
            </a:r>
            <a:r>
              <a:rPr sz="1900" b="1" u="heavy" spc="21" dirty="0">
                <a:solidFill>
                  <a:srgbClr val="990033"/>
                </a:solidFill>
                <a:uFill>
                  <a:solidFill>
                    <a:srgbClr val="990033"/>
                  </a:solidFill>
                </a:uFill>
                <a:latin typeface="Palatino Linotype"/>
                <a:cs typeface="Palatino Linotype"/>
              </a:rPr>
              <a:t>E</a:t>
            </a:r>
            <a:r>
              <a:rPr sz="1900" b="1" u="heavy" spc="5" dirty="0">
                <a:solidFill>
                  <a:srgbClr val="990033"/>
                </a:solidFill>
                <a:uFill>
                  <a:solidFill>
                    <a:srgbClr val="990033"/>
                  </a:solidFill>
                </a:uFill>
                <a:latin typeface="Palatino Linotype"/>
                <a:cs typeface="Palatino Linotype"/>
              </a:rPr>
              <a:t>R</a:t>
            </a:r>
            <a:r>
              <a:rPr sz="1900" b="1" u="heavy" spc="-10" dirty="0">
                <a:solidFill>
                  <a:srgbClr val="990033"/>
                </a:solidFill>
                <a:uFill>
                  <a:solidFill>
                    <a:srgbClr val="990033"/>
                  </a:solidFill>
                </a:uFill>
                <a:latin typeface="Palatino Linotype"/>
                <a:cs typeface="Palatino Linotype"/>
              </a:rPr>
              <a:t>S</a:t>
            </a:r>
            <a:r>
              <a:rPr sz="1900" b="1" u="heavy" spc="5" dirty="0">
                <a:solidFill>
                  <a:srgbClr val="990033"/>
                </a:solidFill>
                <a:uFill>
                  <a:solidFill>
                    <a:srgbClr val="990033"/>
                  </a:solidFill>
                </a:uFill>
                <a:latin typeface="Palatino Linotype"/>
                <a:cs typeface="Palatino Linotype"/>
              </a:rPr>
              <a:t>O</a:t>
            </a:r>
            <a:r>
              <a:rPr sz="1900" b="1" u="heavy" spc="-5" dirty="0">
                <a:solidFill>
                  <a:srgbClr val="990033"/>
                </a:solidFill>
                <a:uFill>
                  <a:solidFill>
                    <a:srgbClr val="990033"/>
                  </a:solidFill>
                </a:uFill>
                <a:latin typeface="Palatino Linotype"/>
                <a:cs typeface="Palatino Linotype"/>
              </a:rPr>
              <a:t>N</a:t>
            </a:r>
            <a:r>
              <a:rPr sz="1900" b="1" u="heavy" dirty="0">
                <a:solidFill>
                  <a:srgbClr val="990033"/>
                </a:solidFill>
                <a:uFill>
                  <a:solidFill>
                    <a:srgbClr val="990033"/>
                  </a:solidFill>
                </a:uFill>
                <a:latin typeface="Palatino Linotype"/>
                <a:cs typeface="Palatino Linotype"/>
              </a:rPr>
              <a:t>	</a:t>
            </a:r>
            <a:r>
              <a:rPr sz="1900" b="1" u="heavy" spc="5" dirty="0">
                <a:solidFill>
                  <a:srgbClr val="990033"/>
                </a:solidFill>
                <a:uFill>
                  <a:solidFill>
                    <a:srgbClr val="990033"/>
                  </a:solidFill>
                </a:uFill>
                <a:latin typeface="Palatino Linotype"/>
                <a:cs typeface="Palatino Linotype"/>
              </a:rPr>
              <a:t>R</a:t>
            </a:r>
            <a:r>
              <a:rPr sz="1900" b="1" u="heavy" spc="21" dirty="0">
                <a:solidFill>
                  <a:srgbClr val="990033"/>
                </a:solidFill>
                <a:uFill>
                  <a:solidFill>
                    <a:srgbClr val="990033"/>
                  </a:solidFill>
                </a:uFill>
                <a:latin typeface="Palatino Linotype"/>
                <a:cs typeface="Palatino Linotype"/>
              </a:rPr>
              <a:t>E</a:t>
            </a:r>
            <a:r>
              <a:rPr sz="1900" b="1" u="heavy" spc="10" dirty="0">
                <a:solidFill>
                  <a:srgbClr val="990033"/>
                </a:solidFill>
                <a:uFill>
                  <a:solidFill>
                    <a:srgbClr val="990033"/>
                  </a:solidFill>
                </a:uFill>
                <a:latin typeface="Palatino Linotype"/>
                <a:cs typeface="Palatino Linotype"/>
              </a:rPr>
              <a:t>S</a:t>
            </a:r>
            <a:r>
              <a:rPr sz="1900" b="1" u="heavy" spc="-25" dirty="0">
                <a:solidFill>
                  <a:srgbClr val="990033"/>
                </a:solidFill>
                <a:uFill>
                  <a:solidFill>
                    <a:srgbClr val="990033"/>
                  </a:solidFill>
                </a:uFill>
                <a:latin typeface="Palatino Linotype"/>
                <a:cs typeface="Palatino Linotype"/>
              </a:rPr>
              <a:t>I</a:t>
            </a:r>
            <a:r>
              <a:rPr sz="1900" b="1" u="heavy" spc="10" dirty="0">
                <a:solidFill>
                  <a:srgbClr val="990033"/>
                </a:solidFill>
                <a:uFill>
                  <a:solidFill>
                    <a:srgbClr val="990033"/>
                  </a:solidFill>
                </a:uFill>
                <a:latin typeface="Palatino Linotype"/>
                <a:cs typeface="Palatino Linotype"/>
              </a:rPr>
              <a:t>D</a:t>
            </a:r>
            <a:r>
              <a:rPr sz="1900" b="1" u="heavy" dirty="0">
                <a:solidFill>
                  <a:srgbClr val="990033"/>
                </a:solidFill>
                <a:uFill>
                  <a:solidFill>
                    <a:srgbClr val="990033"/>
                  </a:solidFill>
                </a:uFill>
                <a:latin typeface="Palatino Linotype"/>
                <a:cs typeface="Palatino Linotype"/>
              </a:rPr>
              <a:t>E</a:t>
            </a:r>
            <a:r>
              <a:rPr sz="1900" b="1" u="heavy" spc="5" dirty="0">
                <a:solidFill>
                  <a:srgbClr val="990033"/>
                </a:solidFill>
                <a:uFill>
                  <a:solidFill>
                    <a:srgbClr val="990033"/>
                  </a:solidFill>
                </a:uFill>
                <a:latin typeface="Palatino Linotype"/>
                <a:cs typeface="Palatino Linotype"/>
              </a:rPr>
              <a:t>N</a:t>
            </a:r>
            <a:r>
              <a:rPr sz="1900" b="1" u="heavy" spc="-5" dirty="0">
                <a:solidFill>
                  <a:srgbClr val="990033"/>
                </a:solidFill>
                <a:uFill>
                  <a:solidFill>
                    <a:srgbClr val="990033"/>
                  </a:solidFill>
                </a:uFill>
                <a:latin typeface="Palatino Linotype"/>
                <a:cs typeface="Palatino Linotype"/>
              </a:rPr>
              <a:t>T</a:t>
            </a:r>
            <a:r>
              <a:rPr sz="1900" b="1" u="heavy" dirty="0">
                <a:solidFill>
                  <a:srgbClr val="990033"/>
                </a:solidFill>
                <a:uFill>
                  <a:solidFill>
                    <a:srgbClr val="990033"/>
                  </a:solidFill>
                </a:uFill>
                <a:latin typeface="Palatino Linotype"/>
                <a:cs typeface="Palatino Linotype"/>
              </a:rPr>
              <a:t>	</a:t>
            </a:r>
            <a:r>
              <a:rPr sz="1900" b="1" u="heavy" spc="-15" dirty="0">
                <a:solidFill>
                  <a:srgbClr val="990033"/>
                </a:solidFill>
                <a:uFill>
                  <a:solidFill>
                    <a:srgbClr val="990033"/>
                  </a:solidFill>
                </a:uFill>
                <a:latin typeface="Palatino Linotype"/>
                <a:cs typeface="Palatino Linotype"/>
              </a:rPr>
              <a:t>O</a:t>
            </a:r>
            <a:r>
              <a:rPr sz="1900" b="1" u="heavy" spc="15" dirty="0">
                <a:solidFill>
                  <a:srgbClr val="990033"/>
                </a:solidFill>
                <a:uFill>
                  <a:solidFill>
                    <a:srgbClr val="990033"/>
                  </a:solidFill>
                </a:uFill>
                <a:latin typeface="Palatino Linotype"/>
                <a:cs typeface="Palatino Linotype"/>
              </a:rPr>
              <a:t>U</a:t>
            </a:r>
            <a:r>
              <a:rPr sz="1900" b="1" u="heavy" spc="-21" dirty="0">
                <a:solidFill>
                  <a:srgbClr val="990033"/>
                </a:solidFill>
                <a:uFill>
                  <a:solidFill>
                    <a:srgbClr val="990033"/>
                  </a:solidFill>
                </a:uFill>
                <a:latin typeface="Palatino Linotype"/>
                <a:cs typeface="Palatino Linotype"/>
              </a:rPr>
              <a:t>T</a:t>
            </a:r>
            <a:r>
              <a:rPr sz="1900" b="1" u="heavy" spc="10" dirty="0">
                <a:solidFill>
                  <a:srgbClr val="990033"/>
                </a:solidFill>
                <a:uFill>
                  <a:solidFill>
                    <a:srgbClr val="990033"/>
                  </a:solidFill>
                </a:uFill>
                <a:latin typeface="Palatino Linotype"/>
                <a:cs typeface="Palatino Linotype"/>
              </a:rPr>
              <a:t>S</a:t>
            </a:r>
            <a:r>
              <a:rPr sz="1900" b="1" u="heavy" spc="-25" dirty="0">
                <a:solidFill>
                  <a:srgbClr val="990033"/>
                </a:solidFill>
                <a:uFill>
                  <a:solidFill>
                    <a:srgbClr val="990033"/>
                  </a:solidFill>
                </a:uFill>
                <a:latin typeface="Palatino Linotype"/>
                <a:cs typeface="Palatino Linotype"/>
              </a:rPr>
              <a:t>I</a:t>
            </a:r>
            <a:r>
              <a:rPr sz="1900" b="1" u="heavy" spc="10" dirty="0">
                <a:solidFill>
                  <a:srgbClr val="990033"/>
                </a:solidFill>
                <a:uFill>
                  <a:solidFill>
                    <a:srgbClr val="990033"/>
                  </a:solidFill>
                </a:uFill>
                <a:latin typeface="Palatino Linotype"/>
                <a:cs typeface="Palatino Linotype"/>
              </a:rPr>
              <a:t>D</a:t>
            </a:r>
            <a:r>
              <a:rPr sz="1900" b="1" u="heavy" spc="5" dirty="0">
                <a:solidFill>
                  <a:srgbClr val="990033"/>
                </a:solidFill>
                <a:uFill>
                  <a:solidFill>
                    <a:srgbClr val="990033"/>
                  </a:solidFill>
                </a:uFill>
                <a:latin typeface="Palatino Linotype"/>
                <a:cs typeface="Palatino Linotype"/>
              </a:rPr>
              <a:t>E</a:t>
            </a:r>
            <a:r>
              <a:rPr sz="1900" b="1" u="heavy" dirty="0">
                <a:solidFill>
                  <a:srgbClr val="990033"/>
                </a:solidFill>
                <a:uFill>
                  <a:solidFill>
                    <a:srgbClr val="990033"/>
                  </a:solidFill>
                </a:uFill>
                <a:latin typeface="Palatino Linotype"/>
                <a:cs typeface="Palatino Linotype"/>
              </a:rPr>
              <a:t>	</a:t>
            </a:r>
            <a:r>
              <a:rPr sz="1900" b="1" u="heavy" spc="-5" dirty="0">
                <a:solidFill>
                  <a:srgbClr val="990033"/>
                </a:solidFill>
                <a:uFill>
                  <a:solidFill>
                    <a:srgbClr val="990033"/>
                  </a:solidFill>
                </a:uFill>
                <a:latin typeface="Palatino Linotype"/>
                <a:cs typeface="Palatino Linotype"/>
              </a:rPr>
              <a:t>I</a:t>
            </a:r>
            <a:r>
              <a:rPr sz="1900" b="1" u="heavy" spc="-15" dirty="0">
                <a:solidFill>
                  <a:srgbClr val="990033"/>
                </a:solidFill>
                <a:uFill>
                  <a:solidFill>
                    <a:srgbClr val="990033"/>
                  </a:solidFill>
                </a:uFill>
                <a:latin typeface="Palatino Linotype"/>
                <a:cs typeface="Palatino Linotype"/>
              </a:rPr>
              <a:t>N</a:t>
            </a:r>
            <a:r>
              <a:rPr sz="1900" b="1" u="heavy" spc="10" dirty="0">
                <a:solidFill>
                  <a:srgbClr val="990033"/>
                </a:solidFill>
                <a:uFill>
                  <a:solidFill>
                    <a:srgbClr val="990033"/>
                  </a:solidFill>
                </a:uFill>
                <a:latin typeface="Palatino Linotype"/>
                <a:cs typeface="Palatino Linotype"/>
              </a:rPr>
              <a:t>D</a:t>
            </a:r>
            <a:r>
              <a:rPr sz="1900" b="1" u="heavy" spc="15" dirty="0">
                <a:solidFill>
                  <a:srgbClr val="990033"/>
                </a:solidFill>
                <a:uFill>
                  <a:solidFill>
                    <a:srgbClr val="990033"/>
                  </a:solidFill>
                </a:uFill>
                <a:latin typeface="Palatino Linotype"/>
                <a:cs typeface="Palatino Linotype"/>
              </a:rPr>
              <a:t>I</a:t>
            </a:r>
            <a:r>
              <a:rPr sz="1900" b="1" u="heavy" spc="-21" dirty="0">
                <a:solidFill>
                  <a:srgbClr val="990033"/>
                </a:solidFill>
                <a:uFill>
                  <a:solidFill>
                    <a:srgbClr val="990033"/>
                  </a:solidFill>
                </a:uFill>
                <a:latin typeface="Palatino Linotype"/>
                <a:cs typeface="Palatino Linotype"/>
              </a:rPr>
              <a:t>A</a:t>
            </a:r>
            <a:r>
              <a:rPr sz="1900" b="1" u="heavy" spc="5" dirty="0">
                <a:solidFill>
                  <a:srgbClr val="990033"/>
                </a:solidFill>
                <a:uFill>
                  <a:solidFill>
                    <a:srgbClr val="990033"/>
                  </a:solidFill>
                </a:uFill>
                <a:latin typeface="Palatino Linotype"/>
                <a:cs typeface="Palatino Linotype"/>
              </a:rPr>
              <a:t>[</a:t>
            </a:r>
            <a:r>
              <a:rPr sz="1900" b="1" u="heavy" spc="-10" dirty="0">
                <a:solidFill>
                  <a:srgbClr val="990033"/>
                </a:solidFill>
                <a:uFill>
                  <a:solidFill>
                    <a:srgbClr val="990033"/>
                  </a:solidFill>
                </a:uFill>
                <a:latin typeface="Palatino Linotype"/>
                <a:cs typeface="Palatino Linotype"/>
              </a:rPr>
              <a:t>S</a:t>
            </a:r>
            <a:r>
              <a:rPr sz="1900" b="1" u="heavy" spc="-5" dirty="0">
                <a:solidFill>
                  <a:srgbClr val="990033"/>
                </a:solidFill>
                <a:uFill>
                  <a:solidFill>
                    <a:srgbClr val="990033"/>
                  </a:solidFill>
                </a:uFill>
                <a:latin typeface="Palatino Linotype"/>
                <a:cs typeface="Palatino Linotype"/>
              </a:rPr>
              <a:t>e</a:t>
            </a:r>
            <a:r>
              <a:rPr sz="1900" b="1" u="heavy" spc="5" dirty="0">
                <a:solidFill>
                  <a:srgbClr val="990033"/>
                </a:solidFill>
                <a:uFill>
                  <a:solidFill>
                    <a:srgbClr val="990033"/>
                  </a:solidFill>
                </a:uFill>
                <a:latin typeface="Palatino Linotype"/>
                <a:cs typeface="Palatino Linotype"/>
              </a:rPr>
              <a:t>c</a:t>
            </a:r>
            <a:r>
              <a:rPr sz="1900" b="1" u="heavy" spc="-5" dirty="0">
                <a:solidFill>
                  <a:srgbClr val="990033"/>
                </a:solidFill>
                <a:uFill>
                  <a:solidFill>
                    <a:srgbClr val="990033"/>
                  </a:solidFill>
                </a:uFill>
                <a:latin typeface="Palatino Linotype"/>
                <a:cs typeface="Palatino Linotype"/>
              </a:rPr>
              <a:t>.</a:t>
            </a:r>
            <a:r>
              <a:rPr sz="1900" b="1" u="heavy" dirty="0">
                <a:solidFill>
                  <a:srgbClr val="990033"/>
                </a:solidFill>
                <a:uFill>
                  <a:solidFill>
                    <a:srgbClr val="990033"/>
                  </a:solidFill>
                </a:uFill>
                <a:latin typeface="Palatino Linotype"/>
                <a:cs typeface="Palatino Linotype"/>
              </a:rPr>
              <a:t>	</a:t>
            </a:r>
            <a:r>
              <a:rPr sz="1900" b="1" u="heavy" spc="-5" dirty="0">
                <a:solidFill>
                  <a:srgbClr val="990033"/>
                </a:solidFill>
                <a:uFill>
                  <a:solidFill>
                    <a:srgbClr val="990033"/>
                  </a:solidFill>
                </a:uFill>
                <a:latin typeface="Palatino Linotype"/>
                <a:cs typeface="Palatino Linotype"/>
              </a:rPr>
              <a:t>2</a:t>
            </a:r>
            <a:r>
              <a:rPr sz="1900" b="1" u="heavy" spc="-15" dirty="0">
                <a:solidFill>
                  <a:srgbClr val="990033"/>
                </a:solidFill>
                <a:uFill>
                  <a:solidFill>
                    <a:srgbClr val="990033"/>
                  </a:solidFill>
                </a:uFill>
                <a:latin typeface="Palatino Linotype"/>
                <a:cs typeface="Palatino Linotype"/>
              </a:rPr>
              <a:t>(</a:t>
            </a:r>
            <a:r>
              <a:rPr sz="1900" b="1" u="heavy" spc="5" dirty="0">
                <a:solidFill>
                  <a:srgbClr val="990033"/>
                </a:solidFill>
                <a:uFill>
                  <a:solidFill>
                    <a:srgbClr val="990033"/>
                  </a:solidFill>
                </a:uFill>
                <a:latin typeface="Palatino Linotype"/>
                <a:cs typeface="Palatino Linotype"/>
              </a:rPr>
              <a:t>w</a:t>
            </a:r>
            <a:r>
              <a:rPr sz="1900" b="1" u="heavy" spc="-5" dirty="0">
                <a:solidFill>
                  <a:srgbClr val="990033"/>
                </a:solidFill>
                <a:uFill>
                  <a:solidFill>
                    <a:srgbClr val="990033"/>
                  </a:solidFill>
                </a:uFill>
                <a:latin typeface="Palatino Linotype"/>
                <a:cs typeface="Palatino Linotype"/>
              </a:rPr>
              <a:t>)</a:t>
            </a:r>
            <a:r>
              <a:rPr sz="1900" b="1" u="heavy" dirty="0">
                <a:solidFill>
                  <a:srgbClr val="990033"/>
                </a:solidFill>
                <a:uFill>
                  <a:solidFill>
                    <a:srgbClr val="990033"/>
                  </a:solidFill>
                </a:uFill>
                <a:latin typeface="Palatino Linotype"/>
                <a:cs typeface="Palatino Linotype"/>
              </a:rPr>
              <a:t>	o</a:t>
            </a:r>
            <a:r>
              <a:rPr sz="1900" b="1" u="heavy" spc="-5" dirty="0">
                <a:solidFill>
                  <a:srgbClr val="990033"/>
                </a:solidFill>
                <a:uFill>
                  <a:solidFill>
                    <a:srgbClr val="990033"/>
                  </a:solidFill>
                </a:uFill>
                <a:latin typeface="Palatino Linotype"/>
                <a:cs typeface="Palatino Linotype"/>
              </a:rPr>
              <a:t>f</a:t>
            </a:r>
            <a:r>
              <a:rPr sz="1900" b="1" u="heavy" dirty="0">
                <a:solidFill>
                  <a:srgbClr val="990033"/>
                </a:solidFill>
                <a:uFill>
                  <a:solidFill>
                    <a:srgbClr val="990033"/>
                  </a:solidFill>
                </a:uFill>
                <a:latin typeface="Palatino Linotype"/>
                <a:cs typeface="Palatino Linotype"/>
              </a:rPr>
              <a:t>	FE</a:t>
            </a:r>
            <a:r>
              <a:rPr sz="1900" b="1" u="heavy" spc="-5" dirty="0">
                <a:solidFill>
                  <a:srgbClr val="990033"/>
                </a:solidFill>
                <a:uFill>
                  <a:solidFill>
                    <a:srgbClr val="990033"/>
                  </a:solidFill>
                </a:uFill>
                <a:latin typeface="Palatino Linotype"/>
                <a:cs typeface="Palatino Linotype"/>
              </a:rPr>
              <a:t>MA</a:t>
            </a:r>
            <a:r>
              <a:rPr sz="1900" b="1" u="heavy" spc="5" dirty="0">
                <a:solidFill>
                  <a:srgbClr val="990033"/>
                </a:solidFill>
                <a:uFill>
                  <a:solidFill>
                    <a:srgbClr val="990033"/>
                  </a:solidFill>
                </a:uFill>
                <a:latin typeface="Palatino Linotype"/>
                <a:cs typeface="Palatino Linotype"/>
              </a:rPr>
              <a:t>]</a:t>
            </a:r>
            <a:r>
              <a:rPr sz="1900" b="1" u="heavy" spc="-5" dirty="0">
                <a:solidFill>
                  <a:srgbClr val="990033"/>
                </a:solidFill>
                <a:uFill>
                  <a:solidFill>
                    <a:srgbClr val="990033"/>
                  </a:solidFill>
                </a:uFill>
                <a:latin typeface="Palatino Linotype"/>
                <a:cs typeface="Palatino Linotype"/>
              </a:rPr>
              <a:t>:</a:t>
            </a:r>
            <a:r>
              <a:rPr sz="1900" b="1" dirty="0">
                <a:solidFill>
                  <a:srgbClr val="990033"/>
                </a:solidFill>
                <a:latin typeface="Palatino Linotype"/>
                <a:cs typeface="Palatino Linotype"/>
              </a:rPr>
              <a:t>	</a:t>
            </a:r>
            <a:r>
              <a:rPr sz="1900" spc="10" dirty="0">
                <a:solidFill>
                  <a:srgbClr val="990033"/>
                </a:solidFill>
                <a:latin typeface="Cambria"/>
                <a:cs typeface="Cambria"/>
              </a:rPr>
              <a:t>a  person</a:t>
            </a:r>
            <a:r>
              <a:rPr sz="1900" spc="44" dirty="0">
                <a:solidFill>
                  <a:srgbClr val="990033"/>
                </a:solidFill>
                <a:latin typeface="Cambria"/>
                <a:cs typeface="Cambria"/>
              </a:rPr>
              <a:t> </a:t>
            </a:r>
            <a:r>
              <a:rPr sz="1900" spc="65" dirty="0">
                <a:solidFill>
                  <a:srgbClr val="990033"/>
                </a:solidFill>
                <a:latin typeface="Cambria"/>
                <a:cs typeface="Cambria"/>
              </a:rPr>
              <a:t>who</a:t>
            </a:r>
            <a:r>
              <a:rPr sz="1900" spc="60" dirty="0">
                <a:solidFill>
                  <a:srgbClr val="990033"/>
                </a:solidFill>
                <a:latin typeface="Cambria"/>
                <a:cs typeface="Cambria"/>
              </a:rPr>
              <a:t> </a:t>
            </a:r>
            <a:r>
              <a:rPr sz="1900" dirty="0">
                <a:solidFill>
                  <a:srgbClr val="990033"/>
                </a:solidFill>
                <a:latin typeface="Cambria"/>
                <a:cs typeface="Cambria"/>
              </a:rPr>
              <a:t>is</a:t>
            </a:r>
            <a:r>
              <a:rPr sz="1900" spc="44" dirty="0">
                <a:solidFill>
                  <a:srgbClr val="990033"/>
                </a:solidFill>
                <a:latin typeface="Cambria"/>
                <a:cs typeface="Cambria"/>
              </a:rPr>
              <a:t> </a:t>
            </a:r>
            <a:r>
              <a:rPr sz="1900" spc="15" dirty="0">
                <a:solidFill>
                  <a:srgbClr val="990033"/>
                </a:solidFill>
                <a:latin typeface="Cambria"/>
                <a:cs typeface="Cambria"/>
              </a:rPr>
              <a:t>not</a:t>
            </a:r>
            <a:r>
              <a:rPr sz="1900" spc="60" dirty="0">
                <a:solidFill>
                  <a:srgbClr val="990033"/>
                </a:solidFill>
                <a:latin typeface="Cambria"/>
                <a:cs typeface="Cambria"/>
              </a:rPr>
              <a:t> </a:t>
            </a:r>
            <a:r>
              <a:rPr sz="1900" spc="5" dirty="0">
                <a:solidFill>
                  <a:srgbClr val="990033"/>
                </a:solidFill>
                <a:latin typeface="Cambria"/>
                <a:cs typeface="Cambria"/>
              </a:rPr>
              <a:t>resident</a:t>
            </a:r>
            <a:r>
              <a:rPr sz="1900" spc="60" dirty="0">
                <a:solidFill>
                  <a:srgbClr val="990033"/>
                </a:solidFill>
                <a:latin typeface="Cambria"/>
                <a:cs typeface="Cambria"/>
              </a:rPr>
              <a:t> </a:t>
            </a:r>
            <a:r>
              <a:rPr sz="1900" spc="30" dirty="0">
                <a:solidFill>
                  <a:srgbClr val="990033"/>
                </a:solidFill>
                <a:latin typeface="Cambria"/>
                <a:cs typeface="Cambria"/>
              </a:rPr>
              <a:t>in</a:t>
            </a:r>
            <a:r>
              <a:rPr sz="1900" spc="44" dirty="0">
                <a:solidFill>
                  <a:srgbClr val="990033"/>
                </a:solidFill>
                <a:latin typeface="Cambria"/>
                <a:cs typeface="Cambria"/>
              </a:rPr>
              <a:t> India.</a:t>
            </a:r>
            <a:endParaRPr sz="1900" dirty="0">
              <a:latin typeface="Cambria"/>
              <a:cs typeface="Cambri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B6C5E-7A85-4D88-9AD3-F8FE90D00A3F}"/>
              </a:ext>
            </a:extLst>
          </p:cNvPr>
          <p:cNvSpPr>
            <a:spLocks noGrp="1"/>
          </p:cNvSpPr>
          <p:nvPr>
            <p:ph type="title"/>
          </p:nvPr>
        </p:nvSpPr>
        <p:spPr/>
        <p:txBody>
          <a:bodyPr>
            <a:normAutofit fontScale="90000"/>
          </a:bodyPr>
          <a:lstStyle/>
          <a:p>
            <a:r>
              <a:rPr lang="en-US" dirty="0"/>
              <a:t>Three interpretation of the definition</a:t>
            </a:r>
            <a:endParaRPr lang="en-IN" dirty="0"/>
          </a:p>
        </p:txBody>
      </p:sp>
      <p:sp>
        <p:nvSpPr>
          <p:cNvPr id="3" name="Content Placeholder 2">
            <a:extLst>
              <a:ext uri="{FF2B5EF4-FFF2-40B4-BE49-F238E27FC236}">
                <a16:creationId xmlns:a16="http://schemas.microsoft.com/office/drawing/2014/main" id="{F579534F-3EDF-4584-9724-055D6870CF11}"/>
              </a:ext>
            </a:extLst>
          </p:cNvPr>
          <p:cNvSpPr>
            <a:spLocks noGrp="1"/>
          </p:cNvSpPr>
          <p:nvPr>
            <p:ph idx="1"/>
          </p:nvPr>
        </p:nvSpPr>
        <p:spPr/>
        <p:txBody>
          <a:bodyPr/>
          <a:lstStyle/>
          <a:p>
            <a:r>
              <a:rPr lang="en-US" dirty="0"/>
              <a:t>First: </a:t>
            </a:r>
            <a:r>
              <a:rPr lang="en-US" b="0" i="0" dirty="0">
                <a:solidFill>
                  <a:srgbClr val="0D0D0D"/>
                </a:solidFill>
                <a:effectLst/>
                <a:latin typeface="Söhne"/>
              </a:rPr>
              <a:t>A person is resident in India only if he stay in India is exceeding 182 days during the preceding FY.</a:t>
            </a:r>
          </a:p>
          <a:p>
            <a:r>
              <a:rPr lang="en-US" dirty="0">
                <a:solidFill>
                  <a:srgbClr val="0D0D0D"/>
                </a:solidFill>
                <a:latin typeface="Söhne"/>
              </a:rPr>
              <a:t>This is logically incorrect.</a:t>
            </a:r>
            <a:endParaRPr lang="en-IN" dirty="0"/>
          </a:p>
        </p:txBody>
      </p:sp>
    </p:spTree>
    <p:extLst>
      <p:ext uri="{BB962C8B-B14F-4D97-AF65-F5344CB8AC3E}">
        <p14:creationId xmlns:p14="http://schemas.microsoft.com/office/powerpoint/2010/main" val="54350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D4D69-DA45-46EF-9C41-48E52C2CC951}"/>
              </a:ext>
            </a:extLst>
          </p:cNvPr>
          <p:cNvSpPr>
            <a:spLocks noGrp="1"/>
          </p:cNvSpPr>
          <p:nvPr>
            <p:ph type="title"/>
          </p:nvPr>
        </p:nvSpPr>
        <p:spPr/>
        <p:txBody>
          <a:bodyPr/>
          <a:lstStyle/>
          <a:p>
            <a:r>
              <a:rPr lang="en-US" dirty="0"/>
              <a:t>Second interpretation	</a:t>
            </a:r>
            <a:endParaRPr lang="en-IN" dirty="0"/>
          </a:p>
        </p:txBody>
      </p:sp>
      <p:sp>
        <p:nvSpPr>
          <p:cNvPr id="3" name="Content Placeholder 2">
            <a:extLst>
              <a:ext uri="{FF2B5EF4-FFF2-40B4-BE49-F238E27FC236}">
                <a16:creationId xmlns:a16="http://schemas.microsoft.com/office/drawing/2014/main" id="{25E48DB9-ED83-4148-8DED-FD862E044D0F}"/>
              </a:ext>
            </a:extLst>
          </p:cNvPr>
          <p:cNvSpPr>
            <a:spLocks noGrp="1"/>
          </p:cNvSpPr>
          <p:nvPr>
            <p:ph idx="1"/>
          </p:nvPr>
        </p:nvSpPr>
        <p:spPr/>
        <p:txBody>
          <a:bodyPr>
            <a:normAutofit lnSpcReduction="10000"/>
          </a:bodyPr>
          <a:lstStyle/>
          <a:p>
            <a:pPr algn="just"/>
            <a:r>
              <a:rPr lang="en-US" b="0" i="0" dirty="0">
                <a:solidFill>
                  <a:srgbClr val="0D0D0D"/>
                </a:solidFill>
                <a:effectLst/>
                <a:latin typeface="Söhne"/>
              </a:rPr>
              <a:t>(a) For person leaving India - if he leaves India for any of the three purposes he is not a resident in India from Day 1 . If he leaves India for any of the other purposes, then he is resident in India only if his stay exceeds 182 days during the preceding FY. </a:t>
            </a:r>
          </a:p>
          <a:p>
            <a:pPr algn="just"/>
            <a:r>
              <a:rPr lang="en-US" b="0" i="0" dirty="0">
                <a:solidFill>
                  <a:srgbClr val="0D0D0D"/>
                </a:solidFill>
                <a:effectLst/>
                <a:latin typeface="Söhne"/>
              </a:rPr>
              <a:t>(b) For person coming to India - if he comes to India for any of the 3 purposes, then he is resident from Day 1. If he comes to India for any of the other purposes, then he is a nonresident irrespective of his period of stay in India during the preceding FY</a:t>
            </a:r>
            <a:endParaRPr lang="en-IN" dirty="0"/>
          </a:p>
        </p:txBody>
      </p:sp>
    </p:spTree>
    <p:extLst>
      <p:ext uri="{BB962C8B-B14F-4D97-AF65-F5344CB8AC3E}">
        <p14:creationId xmlns:p14="http://schemas.microsoft.com/office/powerpoint/2010/main" val="3396627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A0CE8-E9B9-48D8-9AAD-416836F3A02F}"/>
              </a:ext>
            </a:extLst>
          </p:cNvPr>
          <p:cNvSpPr>
            <a:spLocks noGrp="1"/>
          </p:cNvSpPr>
          <p:nvPr>
            <p:ph type="title"/>
          </p:nvPr>
        </p:nvSpPr>
        <p:spPr/>
        <p:txBody>
          <a:bodyPr/>
          <a:lstStyle/>
          <a:p>
            <a:r>
              <a:rPr lang="en-US" dirty="0"/>
              <a:t>Third interpretation</a:t>
            </a:r>
            <a:endParaRPr lang="en-IN" dirty="0"/>
          </a:p>
        </p:txBody>
      </p:sp>
      <p:sp>
        <p:nvSpPr>
          <p:cNvPr id="3" name="Content Placeholder 2">
            <a:extLst>
              <a:ext uri="{FF2B5EF4-FFF2-40B4-BE49-F238E27FC236}">
                <a16:creationId xmlns:a16="http://schemas.microsoft.com/office/drawing/2014/main" id="{828DC39A-C2F6-4C21-A23D-7B158D5FD00E}"/>
              </a:ext>
            </a:extLst>
          </p:cNvPr>
          <p:cNvSpPr>
            <a:spLocks noGrp="1"/>
          </p:cNvSpPr>
          <p:nvPr>
            <p:ph idx="1"/>
          </p:nvPr>
        </p:nvSpPr>
        <p:spPr/>
        <p:txBody>
          <a:bodyPr>
            <a:normAutofit lnSpcReduction="10000"/>
          </a:bodyPr>
          <a:lstStyle/>
          <a:p>
            <a:pPr algn="just"/>
            <a:r>
              <a:rPr lang="en-US" b="0" i="0" dirty="0">
                <a:solidFill>
                  <a:srgbClr val="0D0D0D"/>
                </a:solidFill>
                <a:effectLst/>
                <a:latin typeface="Söhne"/>
              </a:rPr>
              <a:t>(a) For person leaving India - if he leaves India for any of the three purposes, he is not a resident in India from Day 1 . If he leaves India for any of the other purposes, then he is resident in India only if his stay exceeds 182 days during the preceding FY. </a:t>
            </a:r>
          </a:p>
          <a:p>
            <a:pPr algn="just"/>
            <a:r>
              <a:rPr lang="en-US" b="0" i="0" dirty="0">
                <a:solidFill>
                  <a:srgbClr val="0D0D0D"/>
                </a:solidFill>
                <a:effectLst/>
                <a:latin typeface="Söhne"/>
              </a:rPr>
              <a:t>(b) For person coming to India - if he comes to India for any of the 3 purposes, then he is resident from Day 1. If he comes to India for any of the other purposes, then he is a resident in India only if his stay in India exceeds 182 days during the preceding FY. </a:t>
            </a:r>
            <a:endParaRPr lang="en-IN" dirty="0"/>
          </a:p>
        </p:txBody>
      </p:sp>
    </p:spTree>
    <p:extLst>
      <p:ext uri="{BB962C8B-B14F-4D97-AF65-F5344CB8AC3E}">
        <p14:creationId xmlns:p14="http://schemas.microsoft.com/office/powerpoint/2010/main" val="2611168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8500" y="1114425"/>
            <a:ext cx="4201160" cy="505266"/>
          </a:xfrm>
          <a:prstGeom prst="rect">
            <a:avLst/>
          </a:prstGeom>
        </p:spPr>
        <p:txBody>
          <a:bodyPr vert="horz" wrap="square" lIns="0" tIns="12699" rIns="0" bIns="0" rtlCol="0">
            <a:spAutoFit/>
          </a:bodyPr>
          <a:lstStyle/>
          <a:p>
            <a:pPr marL="12699">
              <a:spcBef>
                <a:spcPts val="100"/>
              </a:spcBef>
            </a:pPr>
            <a:r>
              <a:rPr sz="3200" dirty="0"/>
              <a:t>Analysis</a:t>
            </a:r>
            <a:r>
              <a:rPr sz="3200" spc="-75" dirty="0"/>
              <a:t> </a:t>
            </a:r>
            <a:r>
              <a:rPr sz="3200" spc="-10" dirty="0"/>
              <a:t>of</a:t>
            </a:r>
            <a:r>
              <a:rPr sz="3200" spc="-30" dirty="0"/>
              <a:t> </a:t>
            </a:r>
            <a:r>
              <a:rPr sz="3200" dirty="0"/>
              <a:t>Definition</a:t>
            </a:r>
          </a:p>
        </p:txBody>
      </p:sp>
      <p:sp>
        <p:nvSpPr>
          <p:cNvPr id="6" name="object 6"/>
          <p:cNvSpPr txBox="1"/>
          <p:nvPr/>
        </p:nvSpPr>
        <p:spPr>
          <a:xfrm>
            <a:off x="1079500" y="2008167"/>
            <a:ext cx="8606663" cy="2337815"/>
          </a:xfrm>
          <a:prstGeom prst="rect">
            <a:avLst/>
          </a:prstGeom>
        </p:spPr>
        <p:txBody>
          <a:bodyPr vert="horz" wrap="square" lIns="0" tIns="49526" rIns="0" bIns="0" rtlCol="0">
            <a:spAutoFit/>
          </a:bodyPr>
          <a:lstStyle/>
          <a:p>
            <a:pPr marL="481013" marR="5080" indent="-481013" algn="just">
              <a:lnSpc>
                <a:spcPts val="2380"/>
              </a:lnSpc>
              <a:spcBef>
                <a:spcPts val="390"/>
              </a:spcBef>
              <a:buFont typeface="Times New Roman"/>
              <a:buChar char="■"/>
            </a:pPr>
            <a:r>
              <a:rPr sz="2200" spc="70" dirty="0">
                <a:solidFill>
                  <a:srgbClr val="990033"/>
                </a:solidFill>
                <a:latin typeface="Cambria"/>
                <a:cs typeface="Cambria"/>
              </a:rPr>
              <a:t>Unlike </a:t>
            </a:r>
            <a:r>
              <a:rPr sz="2200" spc="30" dirty="0">
                <a:solidFill>
                  <a:srgbClr val="990033"/>
                </a:solidFill>
                <a:latin typeface="Cambria"/>
                <a:cs typeface="Cambria"/>
              </a:rPr>
              <a:t>Income </a:t>
            </a:r>
            <a:r>
              <a:rPr sz="2200" spc="40" dirty="0">
                <a:solidFill>
                  <a:srgbClr val="990033"/>
                </a:solidFill>
                <a:latin typeface="Cambria"/>
                <a:cs typeface="Cambria"/>
              </a:rPr>
              <a:t>tax, </a:t>
            </a:r>
            <a:r>
              <a:rPr sz="2200" spc="21" dirty="0">
                <a:solidFill>
                  <a:srgbClr val="990033"/>
                </a:solidFill>
                <a:latin typeface="Cambria"/>
                <a:cs typeface="Cambria"/>
              </a:rPr>
              <a:t>wherein </a:t>
            </a:r>
            <a:r>
              <a:rPr sz="2200" spc="10" dirty="0">
                <a:solidFill>
                  <a:srgbClr val="990033"/>
                </a:solidFill>
                <a:latin typeface="Cambria"/>
                <a:cs typeface="Cambria"/>
              </a:rPr>
              <a:t>residential </a:t>
            </a:r>
            <a:r>
              <a:rPr sz="2200" spc="5" dirty="0">
                <a:solidFill>
                  <a:srgbClr val="990033"/>
                </a:solidFill>
                <a:latin typeface="Cambria"/>
                <a:cs typeface="Cambria"/>
              </a:rPr>
              <a:t>status </a:t>
            </a:r>
            <a:r>
              <a:rPr sz="2200" spc="50" dirty="0">
                <a:solidFill>
                  <a:srgbClr val="990033"/>
                </a:solidFill>
                <a:latin typeface="Cambria"/>
                <a:cs typeface="Cambria"/>
              </a:rPr>
              <a:t>of </a:t>
            </a:r>
            <a:r>
              <a:rPr sz="2200" spc="21" dirty="0">
                <a:solidFill>
                  <a:srgbClr val="990033"/>
                </a:solidFill>
                <a:latin typeface="Cambria"/>
                <a:cs typeface="Cambria"/>
              </a:rPr>
              <a:t>a </a:t>
            </a:r>
            <a:r>
              <a:rPr sz="2200" spc="10" dirty="0">
                <a:solidFill>
                  <a:srgbClr val="990033"/>
                </a:solidFill>
                <a:latin typeface="Cambria"/>
                <a:cs typeface="Cambria"/>
              </a:rPr>
              <a:t>person </a:t>
            </a:r>
            <a:r>
              <a:rPr sz="2200" dirty="0">
                <a:solidFill>
                  <a:srgbClr val="990033"/>
                </a:solidFill>
                <a:latin typeface="Cambria"/>
                <a:cs typeface="Cambria"/>
              </a:rPr>
              <a:t>is </a:t>
            </a:r>
            <a:r>
              <a:rPr sz="2200" spc="5" dirty="0">
                <a:solidFill>
                  <a:srgbClr val="990033"/>
                </a:solidFill>
                <a:latin typeface="Cambria"/>
                <a:cs typeface="Cambria"/>
              </a:rPr>
              <a:t> </a:t>
            </a:r>
            <a:r>
              <a:rPr sz="2200" spc="25" dirty="0">
                <a:solidFill>
                  <a:srgbClr val="990033"/>
                </a:solidFill>
                <a:latin typeface="Cambria"/>
                <a:cs typeface="Cambria"/>
              </a:rPr>
              <a:t>determined </a:t>
            </a:r>
            <a:r>
              <a:rPr sz="2200" spc="55" dirty="0">
                <a:solidFill>
                  <a:srgbClr val="990033"/>
                </a:solidFill>
                <a:latin typeface="Cambria"/>
                <a:cs typeface="Cambria"/>
              </a:rPr>
              <a:t>only </a:t>
            </a:r>
            <a:r>
              <a:rPr sz="2200" spc="40" dirty="0">
                <a:solidFill>
                  <a:srgbClr val="990033"/>
                </a:solidFill>
                <a:latin typeface="Cambria"/>
                <a:cs typeface="Cambria"/>
              </a:rPr>
              <a:t>on </a:t>
            </a:r>
            <a:r>
              <a:rPr sz="2200" spc="-5" dirty="0">
                <a:solidFill>
                  <a:srgbClr val="990033"/>
                </a:solidFill>
                <a:latin typeface="Cambria"/>
                <a:cs typeface="Cambria"/>
              </a:rPr>
              <a:t>the </a:t>
            </a:r>
            <a:r>
              <a:rPr sz="2200" spc="5" dirty="0">
                <a:solidFill>
                  <a:srgbClr val="990033"/>
                </a:solidFill>
                <a:latin typeface="Cambria"/>
                <a:cs typeface="Cambria"/>
              </a:rPr>
              <a:t>basis </a:t>
            </a:r>
            <a:r>
              <a:rPr sz="2200" spc="40" dirty="0">
                <a:solidFill>
                  <a:srgbClr val="990033"/>
                </a:solidFill>
                <a:latin typeface="Cambria"/>
                <a:cs typeface="Cambria"/>
              </a:rPr>
              <a:t>of physical </a:t>
            </a:r>
            <a:r>
              <a:rPr sz="2200" spc="25" dirty="0">
                <a:solidFill>
                  <a:srgbClr val="990033"/>
                </a:solidFill>
                <a:latin typeface="Cambria"/>
                <a:cs typeface="Cambria"/>
              </a:rPr>
              <a:t>stay </a:t>
            </a:r>
            <a:r>
              <a:rPr sz="2200" spc="35" dirty="0">
                <a:solidFill>
                  <a:srgbClr val="990033"/>
                </a:solidFill>
                <a:latin typeface="Cambria"/>
                <a:cs typeface="Cambria"/>
              </a:rPr>
              <a:t>in </a:t>
            </a:r>
            <a:r>
              <a:rPr sz="2200" spc="60" dirty="0">
                <a:solidFill>
                  <a:srgbClr val="990033"/>
                </a:solidFill>
                <a:latin typeface="Cambria"/>
                <a:cs typeface="Cambria"/>
              </a:rPr>
              <a:t>India, </a:t>
            </a:r>
            <a:r>
              <a:rPr sz="2200" spc="35" dirty="0">
                <a:solidFill>
                  <a:srgbClr val="990033"/>
                </a:solidFill>
                <a:latin typeface="Cambria"/>
                <a:cs typeface="Cambria"/>
              </a:rPr>
              <a:t>under </a:t>
            </a:r>
            <a:r>
              <a:rPr sz="2200" spc="40" dirty="0">
                <a:solidFill>
                  <a:srgbClr val="990033"/>
                </a:solidFill>
                <a:latin typeface="Cambria"/>
                <a:cs typeface="Cambria"/>
              </a:rPr>
              <a:t> </a:t>
            </a:r>
            <a:r>
              <a:rPr sz="2200" spc="160" dirty="0">
                <a:solidFill>
                  <a:srgbClr val="990033"/>
                </a:solidFill>
                <a:latin typeface="Cambria"/>
                <a:cs typeface="Cambria"/>
              </a:rPr>
              <a:t>FEMA, </a:t>
            </a:r>
            <a:r>
              <a:rPr sz="2200" spc="-5" dirty="0">
                <a:solidFill>
                  <a:srgbClr val="990033"/>
                </a:solidFill>
                <a:latin typeface="Cambria"/>
                <a:cs typeface="Cambria"/>
              </a:rPr>
              <a:t>it</a:t>
            </a:r>
            <a:r>
              <a:rPr sz="2200" dirty="0">
                <a:solidFill>
                  <a:srgbClr val="990033"/>
                </a:solidFill>
                <a:latin typeface="Cambria"/>
                <a:cs typeface="Cambria"/>
              </a:rPr>
              <a:t> is</a:t>
            </a:r>
            <a:r>
              <a:rPr sz="2200" spc="5" dirty="0">
                <a:solidFill>
                  <a:srgbClr val="990033"/>
                </a:solidFill>
                <a:latin typeface="Cambria"/>
                <a:cs typeface="Cambria"/>
              </a:rPr>
              <a:t> </a:t>
            </a:r>
            <a:r>
              <a:rPr sz="2200" dirty="0">
                <a:solidFill>
                  <a:srgbClr val="990033"/>
                </a:solidFill>
                <a:latin typeface="Cambria"/>
                <a:cs typeface="Cambria"/>
              </a:rPr>
              <a:t>the</a:t>
            </a:r>
            <a:r>
              <a:rPr sz="2200" spc="5" dirty="0">
                <a:solidFill>
                  <a:srgbClr val="990033"/>
                </a:solidFill>
                <a:latin typeface="Cambria"/>
                <a:cs typeface="Cambria"/>
              </a:rPr>
              <a:t> </a:t>
            </a:r>
            <a:r>
              <a:rPr sz="2200" b="1" dirty="0">
                <a:solidFill>
                  <a:srgbClr val="990033"/>
                </a:solidFill>
                <a:latin typeface="Palatino Linotype"/>
                <a:cs typeface="Palatino Linotype"/>
              </a:rPr>
              <a:t>intention </a:t>
            </a:r>
            <a:r>
              <a:rPr sz="2200" spc="50" dirty="0">
                <a:solidFill>
                  <a:srgbClr val="990033"/>
                </a:solidFill>
                <a:latin typeface="Cambria"/>
                <a:cs typeface="Cambria"/>
              </a:rPr>
              <a:t>of</a:t>
            </a:r>
            <a:r>
              <a:rPr sz="2200" spc="55" dirty="0">
                <a:solidFill>
                  <a:srgbClr val="990033"/>
                </a:solidFill>
                <a:latin typeface="Cambria"/>
                <a:cs typeface="Cambria"/>
              </a:rPr>
              <a:t> </a:t>
            </a:r>
            <a:r>
              <a:rPr sz="2200" spc="15" dirty="0">
                <a:solidFill>
                  <a:srgbClr val="990033"/>
                </a:solidFill>
                <a:latin typeface="Cambria"/>
                <a:cs typeface="Cambria"/>
              </a:rPr>
              <a:t>‘</a:t>
            </a:r>
            <a:r>
              <a:rPr sz="2200" b="1" spc="15" dirty="0">
                <a:solidFill>
                  <a:srgbClr val="990033"/>
                </a:solidFill>
                <a:latin typeface="Palatino Linotype"/>
                <a:cs typeface="Palatino Linotype"/>
              </a:rPr>
              <a:t>leaving India</a:t>
            </a:r>
            <a:r>
              <a:rPr sz="2200" spc="15" dirty="0">
                <a:solidFill>
                  <a:srgbClr val="990033"/>
                </a:solidFill>
                <a:latin typeface="Cambria"/>
                <a:cs typeface="Cambria"/>
              </a:rPr>
              <a:t>’</a:t>
            </a:r>
            <a:r>
              <a:rPr sz="2200" spc="21" dirty="0">
                <a:solidFill>
                  <a:srgbClr val="990033"/>
                </a:solidFill>
                <a:latin typeface="Cambria"/>
                <a:cs typeface="Cambria"/>
              </a:rPr>
              <a:t> </a:t>
            </a:r>
            <a:r>
              <a:rPr sz="2200" spc="-5" dirty="0">
                <a:solidFill>
                  <a:srgbClr val="990033"/>
                </a:solidFill>
                <a:latin typeface="Cambria"/>
                <a:cs typeface="Cambria"/>
              </a:rPr>
              <a:t>or</a:t>
            </a:r>
            <a:r>
              <a:rPr sz="2200" dirty="0">
                <a:solidFill>
                  <a:srgbClr val="990033"/>
                </a:solidFill>
                <a:latin typeface="Cambria"/>
                <a:cs typeface="Cambria"/>
              </a:rPr>
              <a:t> </a:t>
            </a:r>
            <a:r>
              <a:rPr sz="2200" spc="15" dirty="0">
                <a:solidFill>
                  <a:srgbClr val="990033"/>
                </a:solidFill>
                <a:latin typeface="Cambria"/>
                <a:cs typeface="Cambria"/>
              </a:rPr>
              <a:t>‘</a:t>
            </a:r>
            <a:r>
              <a:rPr sz="2200" b="1" spc="15" dirty="0">
                <a:solidFill>
                  <a:srgbClr val="990033"/>
                </a:solidFill>
                <a:latin typeface="Palatino Linotype"/>
                <a:cs typeface="Palatino Linotype"/>
              </a:rPr>
              <a:t>coming </a:t>
            </a:r>
            <a:r>
              <a:rPr sz="2200" b="1" spc="5" dirty="0">
                <a:solidFill>
                  <a:srgbClr val="990033"/>
                </a:solidFill>
                <a:latin typeface="Palatino Linotype"/>
                <a:cs typeface="Palatino Linotype"/>
              </a:rPr>
              <a:t>to </a:t>
            </a:r>
            <a:r>
              <a:rPr sz="2200" b="1" spc="10" dirty="0">
                <a:solidFill>
                  <a:srgbClr val="990033"/>
                </a:solidFill>
                <a:latin typeface="Palatino Linotype"/>
                <a:cs typeface="Palatino Linotype"/>
              </a:rPr>
              <a:t> </a:t>
            </a:r>
            <a:r>
              <a:rPr sz="2200" b="1" spc="15" dirty="0">
                <a:solidFill>
                  <a:srgbClr val="990033"/>
                </a:solidFill>
                <a:latin typeface="Palatino Linotype"/>
                <a:cs typeface="Palatino Linotype"/>
              </a:rPr>
              <a:t>India</a:t>
            </a:r>
            <a:r>
              <a:rPr sz="2200" spc="15" dirty="0">
                <a:solidFill>
                  <a:srgbClr val="990033"/>
                </a:solidFill>
                <a:latin typeface="Cambria"/>
                <a:cs typeface="Cambria"/>
              </a:rPr>
              <a:t>’</a:t>
            </a:r>
            <a:r>
              <a:rPr sz="2200" spc="60" dirty="0">
                <a:solidFill>
                  <a:srgbClr val="990033"/>
                </a:solidFill>
                <a:latin typeface="Cambria"/>
                <a:cs typeface="Cambria"/>
              </a:rPr>
              <a:t> </a:t>
            </a:r>
            <a:r>
              <a:rPr sz="2200" spc="15" dirty="0">
                <a:solidFill>
                  <a:srgbClr val="990033"/>
                </a:solidFill>
                <a:latin typeface="Cambria"/>
                <a:cs typeface="Cambria"/>
              </a:rPr>
              <a:t>determines</a:t>
            </a:r>
            <a:r>
              <a:rPr sz="2200" spc="30" dirty="0">
                <a:solidFill>
                  <a:srgbClr val="990033"/>
                </a:solidFill>
                <a:latin typeface="Cambria"/>
                <a:cs typeface="Cambria"/>
              </a:rPr>
              <a:t> </a:t>
            </a:r>
            <a:r>
              <a:rPr sz="2200" dirty="0">
                <a:solidFill>
                  <a:srgbClr val="990033"/>
                </a:solidFill>
                <a:latin typeface="Cambria"/>
                <a:cs typeface="Cambria"/>
              </a:rPr>
              <a:t>the</a:t>
            </a:r>
            <a:r>
              <a:rPr sz="2200" spc="65" dirty="0">
                <a:solidFill>
                  <a:srgbClr val="990033"/>
                </a:solidFill>
                <a:latin typeface="Cambria"/>
                <a:cs typeface="Cambria"/>
              </a:rPr>
              <a:t> </a:t>
            </a:r>
            <a:r>
              <a:rPr sz="2200" spc="10" dirty="0">
                <a:solidFill>
                  <a:srgbClr val="990033"/>
                </a:solidFill>
                <a:latin typeface="Cambria"/>
                <a:cs typeface="Cambria"/>
              </a:rPr>
              <a:t>residential</a:t>
            </a:r>
            <a:r>
              <a:rPr sz="2200" spc="60" dirty="0">
                <a:solidFill>
                  <a:srgbClr val="990033"/>
                </a:solidFill>
                <a:latin typeface="Cambria"/>
                <a:cs typeface="Cambria"/>
              </a:rPr>
              <a:t> </a:t>
            </a:r>
            <a:r>
              <a:rPr sz="2200" spc="10" dirty="0">
                <a:solidFill>
                  <a:srgbClr val="990033"/>
                </a:solidFill>
                <a:latin typeface="Cambria"/>
                <a:cs typeface="Cambria"/>
              </a:rPr>
              <a:t>status</a:t>
            </a:r>
            <a:endParaRPr sz="2200" dirty="0">
              <a:latin typeface="Cambria"/>
              <a:cs typeface="Cambria"/>
            </a:endParaRPr>
          </a:p>
          <a:p>
            <a:pPr marL="481922" indent="-469858" algn="just">
              <a:spcBef>
                <a:spcPts val="214"/>
              </a:spcBef>
              <a:buFont typeface="Times New Roman"/>
              <a:buChar char="■"/>
              <a:tabLst>
                <a:tab pos="482557" algn="l"/>
              </a:tabLst>
            </a:pPr>
            <a:r>
              <a:rPr sz="2200" spc="75" dirty="0">
                <a:solidFill>
                  <a:srgbClr val="990033"/>
                </a:solidFill>
                <a:latin typeface="Cambria"/>
                <a:cs typeface="Cambria"/>
              </a:rPr>
              <a:t>However,</a:t>
            </a:r>
            <a:r>
              <a:rPr sz="2200" spc="60" dirty="0">
                <a:solidFill>
                  <a:srgbClr val="990033"/>
                </a:solidFill>
                <a:latin typeface="Cambria"/>
                <a:cs typeface="Cambria"/>
              </a:rPr>
              <a:t> </a:t>
            </a:r>
            <a:r>
              <a:rPr sz="2200" spc="30" dirty="0">
                <a:solidFill>
                  <a:srgbClr val="990033"/>
                </a:solidFill>
                <a:latin typeface="Cambria"/>
                <a:cs typeface="Cambria"/>
              </a:rPr>
              <a:t>definition</a:t>
            </a:r>
            <a:r>
              <a:rPr sz="2200" spc="65" dirty="0">
                <a:solidFill>
                  <a:srgbClr val="990033"/>
                </a:solidFill>
                <a:latin typeface="Cambria"/>
                <a:cs typeface="Cambria"/>
              </a:rPr>
              <a:t> </a:t>
            </a:r>
            <a:r>
              <a:rPr sz="2200" spc="25" dirty="0">
                <a:solidFill>
                  <a:srgbClr val="990033"/>
                </a:solidFill>
                <a:latin typeface="Cambria"/>
                <a:cs typeface="Cambria"/>
              </a:rPr>
              <a:t>does</a:t>
            </a:r>
            <a:r>
              <a:rPr sz="2200" spc="60" dirty="0">
                <a:solidFill>
                  <a:srgbClr val="990033"/>
                </a:solidFill>
                <a:latin typeface="Cambria"/>
                <a:cs typeface="Cambria"/>
              </a:rPr>
              <a:t> </a:t>
            </a:r>
            <a:r>
              <a:rPr sz="2200" spc="-15" dirty="0">
                <a:solidFill>
                  <a:srgbClr val="990033"/>
                </a:solidFill>
                <a:latin typeface="Cambria"/>
                <a:cs typeface="Cambria"/>
              </a:rPr>
              <a:t>refer</a:t>
            </a:r>
            <a:r>
              <a:rPr sz="2200" spc="100" dirty="0">
                <a:solidFill>
                  <a:srgbClr val="990033"/>
                </a:solidFill>
                <a:latin typeface="Cambria"/>
                <a:cs typeface="Cambria"/>
              </a:rPr>
              <a:t> </a:t>
            </a:r>
            <a:r>
              <a:rPr sz="2200" dirty="0">
                <a:solidFill>
                  <a:srgbClr val="990033"/>
                </a:solidFill>
                <a:latin typeface="Cambria"/>
                <a:cs typeface="Cambria"/>
              </a:rPr>
              <a:t>to</a:t>
            </a:r>
            <a:r>
              <a:rPr sz="2200" spc="50" dirty="0">
                <a:solidFill>
                  <a:srgbClr val="990033"/>
                </a:solidFill>
                <a:latin typeface="Cambria"/>
                <a:cs typeface="Cambria"/>
              </a:rPr>
              <a:t> </a:t>
            </a:r>
            <a:r>
              <a:rPr sz="2200" spc="40" dirty="0">
                <a:solidFill>
                  <a:srgbClr val="990033"/>
                </a:solidFill>
                <a:latin typeface="Cambria"/>
                <a:cs typeface="Cambria"/>
              </a:rPr>
              <a:t>physical</a:t>
            </a:r>
            <a:r>
              <a:rPr sz="2200" spc="65" dirty="0">
                <a:solidFill>
                  <a:srgbClr val="990033"/>
                </a:solidFill>
                <a:latin typeface="Cambria"/>
                <a:cs typeface="Cambria"/>
              </a:rPr>
              <a:t> </a:t>
            </a:r>
            <a:r>
              <a:rPr sz="2200" spc="25" dirty="0">
                <a:solidFill>
                  <a:srgbClr val="990033"/>
                </a:solidFill>
                <a:latin typeface="Cambria"/>
                <a:cs typeface="Cambria"/>
              </a:rPr>
              <a:t>stay</a:t>
            </a:r>
            <a:r>
              <a:rPr sz="2200" spc="55" dirty="0">
                <a:solidFill>
                  <a:srgbClr val="990033"/>
                </a:solidFill>
                <a:latin typeface="Cambria"/>
                <a:cs typeface="Cambria"/>
              </a:rPr>
              <a:t> </a:t>
            </a:r>
            <a:r>
              <a:rPr sz="2200" spc="35" dirty="0">
                <a:solidFill>
                  <a:srgbClr val="990033"/>
                </a:solidFill>
                <a:latin typeface="Cambria"/>
                <a:cs typeface="Cambria"/>
              </a:rPr>
              <a:t>in</a:t>
            </a:r>
            <a:r>
              <a:rPr sz="2200" spc="65" dirty="0">
                <a:solidFill>
                  <a:srgbClr val="990033"/>
                </a:solidFill>
                <a:latin typeface="Cambria"/>
                <a:cs typeface="Cambria"/>
              </a:rPr>
              <a:t> </a:t>
            </a:r>
            <a:r>
              <a:rPr sz="2200" spc="55" dirty="0">
                <a:solidFill>
                  <a:srgbClr val="990033"/>
                </a:solidFill>
                <a:latin typeface="Cambria"/>
                <a:cs typeface="Cambria"/>
              </a:rPr>
              <a:t>India.</a:t>
            </a:r>
            <a:endParaRPr sz="2200" dirty="0">
              <a:latin typeface="Cambria"/>
              <a:cs typeface="Cambria"/>
            </a:endParaRPr>
          </a:p>
          <a:p>
            <a:pPr marL="481922" marR="7619" indent="-469858" algn="just">
              <a:lnSpc>
                <a:spcPts val="2380"/>
              </a:lnSpc>
              <a:spcBef>
                <a:spcPts val="560"/>
              </a:spcBef>
              <a:buFont typeface="Times New Roman"/>
              <a:buChar char="■"/>
              <a:tabLst>
                <a:tab pos="482557" algn="l"/>
              </a:tabLst>
            </a:pPr>
            <a:r>
              <a:rPr sz="2200" spc="25" dirty="0">
                <a:solidFill>
                  <a:srgbClr val="990033"/>
                </a:solidFill>
                <a:latin typeface="Cambria"/>
                <a:cs typeface="Cambria"/>
              </a:rPr>
              <a:t>The</a:t>
            </a:r>
            <a:r>
              <a:rPr sz="2200" spc="30" dirty="0">
                <a:solidFill>
                  <a:srgbClr val="990033"/>
                </a:solidFill>
                <a:latin typeface="Cambria"/>
                <a:cs typeface="Cambria"/>
              </a:rPr>
              <a:t> </a:t>
            </a:r>
            <a:r>
              <a:rPr sz="2200" spc="-30" dirty="0">
                <a:solidFill>
                  <a:srgbClr val="990033"/>
                </a:solidFill>
                <a:latin typeface="Cambria"/>
                <a:cs typeface="Cambria"/>
              </a:rPr>
              <a:t>better</a:t>
            </a:r>
            <a:r>
              <a:rPr sz="2200" spc="-25" dirty="0">
                <a:solidFill>
                  <a:srgbClr val="990033"/>
                </a:solidFill>
                <a:latin typeface="Cambria"/>
                <a:cs typeface="Cambria"/>
              </a:rPr>
              <a:t> </a:t>
            </a:r>
            <a:r>
              <a:rPr sz="2200" spc="60" dirty="0">
                <a:solidFill>
                  <a:srgbClr val="990033"/>
                </a:solidFill>
                <a:latin typeface="Cambria"/>
                <a:cs typeface="Cambria"/>
              </a:rPr>
              <a:t>view</a:t>
            </a:r>
            <a:r>
              <a:rPr sz="2200" spc="65" dirty="0">
                <a:solidFill>
                  <a:srgbClr val="990033"/>
                </a:solidFill>
                <a:latin typeface="Cambria"/>
                <a:cs typeface="Cambria"/>
              </a:rPr>
              <a:t> </a:t>
            </a:r>
            <a:r>
              <a:rPr sz="2200" spc="35" dirty="0">
                <a:solidFill>
                  <a:srgbClr val="990033"/>
                </a:solidFill>
                <a:latin typeface="Cambria"/>
                <a:cs typeface="Cambria"/>
              </a:rPr>
              <a:t>however</a:t>
            </a:r>
            <a:r>
              <a:rPr sz="2200" spc="40" dirty="0">
                <a:solidFill>
                  <a:srgbClr val="990033"/>
                </a:solidFill>
                <a:latin typeface="Cambria"/>
                <a:cs typeface="Cambria"/>
              </a:rPr>
              <a:t> </a:t>
            </a:r>
            <a:r>
              <a:rPr sz="2200" spc="55" dirty="0">
                <a:solidFill>
                  <a:srgbClr val="990033"/>
                </a:solidFill>
                <a:latin typeface="Cambria"/>
                <a:cs typeface="Cambria"/>
              </a:rPr>
              <a:t>should</a:t>
            </a:r>
            <a:r>
              <a:rPr sz="2200" spc="60" dirty="0">
                <a:solidFill>
                  <a:srgbClr val="990033"/>
                </a:solidFill>
                <a:latin typeface="Cambria"/>
                <a:cs typeface="Cambria"/>
              </a:rPr>
              <a:t> </a:t>
            </a:r>
            <a:r>
              <a:rPr sz="2200" spc="-15" dirty="0">
                <a:solidFill>
                  <a:srgbClr val="990033"/>
                </a:solidFill>
                <a:latin typeface="Cambria"/>
                <a:cs typeface="Cambria"/>
              </a:rPr>
              <a:t>be</a:t>
            </a:r>
            <a:r>
              <a:rPr sz="2200" spc="-10" dirty="0">
                <a:solidFill>
                  <a:srgbClr val="990033"/>
                </a:solidFill>
                <a:latin typeface="Cambria"/>
                <a:cs typeface="Cambria"/>
              </a:rPr>
              <a:t> </a:t>
            </a:r>
            <a:r>
              <a:rPr sz="2200" spc="-5" dirty="0">
                <a:solidFill>
                  <a:srgbClr val="990033"/>
                </a:solidFill>
                <a:latin typeface="Cambria"/>
                <a:cs typeface="Cambria"/>
              </a:rPr>
              <a:t>–</a:t>
            </a:r>
            <a:r>
              <a:rPr sz="2200" spc="470" dirty="0">
                <a:solidFill>
                  <a:srgbClr val="990033"/>
                </a:solidFill>
                <a:latin typeface="Cambria"/>
                <a:cs typeface="Cambria"/>
              </a:rPr>
              <a:t> </a:t>
            </a:r>
            <a:r>
              <a:rPr sz="2200" spc="44" dirty="0">
                <a:solidFill>
                  <a:srgbClr val="990033"/>
                </a:solidFill>
                <a:latin typeface="Cambria"/>
                <a:cs typeface="Cambria"/>
              </a:rPr>
              <a:t>“</a:t>
            </a:r>
            <a:r>
              <a:rPr sz="2200" b="1" spc="44" dirty="0">
                <a:solidFill>
                  <a:srgbClr val="990033"/>
                </a:solidFill>
                <a:latin typeface="Palatino Linotype"/>
                <a:cs typeface="Palatino Linotype"/>
              </a:rPr>
              <a:t>Intention</a:t>
            </a:r>
            <a:r>
              <a:rPr sz="2200" spc="44" dirty="0">
                <a:solidFill>
                  <a:srgbClr val="990033"/>
                </a:solidFill>
                <a:latin typeface="Cambria"/>
                <a:cs typeface="Cambria"/>
              </a:rPr>
              <a:t>”  </a:t>
            </a:r>
            <a:r>
              <a:rPr sz="2200" spc="25" dirty="0">
                <a:solidFill>
                  <a:srgbClr val="990033"/>
                </a:solidFill>
                <a:latin typeface="Cambria"/>
                <a:cs typeface="Cambria"/>
              </a:rPr>
              <a:t>prevails </a:t>
            </a:r>
            <a:r>
              <a:rPr sz="2200" spc="30" dirty="0">
                <a:solidFill>
                  <a:srgbClr val="990033"/>
                </a:solidFill>
                <a:latin typeface="Cambria"/>
                <a:cs typeface="Cambria"/>
              </a:rPr>
              <a:t> </a:t>
            </a:r>
            <a:r>
              <a:rPr sz="2200" spc="21" dirty="0">
                <a:solidFill>
                  <a:srgbClr val="990033"/>
                </a:solidFill>
                <a:latin typeface="Cambria"/>
                <a:cs typeface="Cambria"/>
              </a:rPr>
              <a:t>over</a:t>
            </a:r>
            <a:r>
              <a:rPr sz="2200" spc="44" dirty="0">
                <a:solidFill>
                  <a:srgbClr val="990033"/>
                </a:solidFill>
                <a:latin typeface="Cambria"/>
                <a:cs typeface="Cambria"/>
              </a:rPr>
              <a:t> </a:t>
            </a:r>
            <a:r>
              <a:rPr sz="2200" spc="25" dirty="0">
                <a:solidFill>
                  <a:srgbClr val="990033"/>
                </a:solidFill>
                <a:latin typeface="Cambria"/>
                <a:cs typeface="Cambria"/>
              </a:rPr>
              <a:t>“</a:t>
            </a:r>
            <a:r>
              <a:rPr sz="2200" b="1" spc="25" dirty="0">
                <a:solidFill>
                  <a:srgbClr val="990033"/>
                </a:solidFill>
                <a:latin typeface="Palatino Linotype"/>
                <a:cs typeface="Palatino Linotype"/>
              </a:rPr>
              <a:t>Physical</a:t>
            </a:r>
            <a:r>
              <a:rPr sz="2200" b="1" spc="35" dirty="0">
                <a:solidFill>
                  <a:srgbClr val="990033"/>
                </a:solidFill>
                <a:latin typeface="Palatino Linotype"/>
                <a:cs typeface="Palatino Linotype"/>
              </a:rPr>
              <a:t> </a:t>
            </a:r>
            <a:r>
              <a:rPr sz="2200" b="1" spc="60" dirty="0">
                <a:solidFill>
                  <a:srgbClr val="990033"/>
                </a:solidFill>
                <a:latin typeface="Palatino Linotype"/>
                <a:cs typeface="Palatino Linotype"/>
              </a:rPr>
              <a:t>Stay</a:t>
            </a:r>
            <a:r>
              <a:rPr sz="2200" spc="60" dirty="0">
                <a:solidFill>
                  <a:srgbClr val="990033"/>
                </a:solidFill>
                <a:latin typeface="Cambria"/>
                <a:cs typeface="Cambria"/>
              </a:rPr>
              <a:t>”.</a:t>
            </a:r>
            <a:endParaRPr sz="2200" dirty="0">
              <a:latin typeface="Cambria"/>
              <a:cs typeface="Cambri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8500" y="1114425"/>
            <a:ext cx="4201160" cy="505266"/>
          </a:xfrm>
          <a:prstGeom prst="rect">
            <a:avLst/>
          </a:prstGeom>
        </p:spPr>
        <p:txBody>
          <a:bodyPr vert="horz" wrap="square" lIns="0" tIns="12699" rIns="0" bIns="0" rtlCol="0">
            <a:spAutoFit/>
          </a:bodyPr>
          <a:lstStyle/>
          <a:p>
            <a:pPr marL="12699">
              <a:spcBef>
                <a:spcPts val="100"/>
              </a:spcBef>
            </a:pPr>
            <a:r>
              <a:rPr lang="en-US" sz="3200" dirty="0"/>
              <a:t>Example</a:t>
            </a:r>
            <a:endParaRPr sz="3200" dirty="0"/>
          </a:p>
        </p:txBody>
      </p:sp>
      <p:sp>
        <p:nvSpPr>
          <p:cNvPr id="6" name="object 6"/>
          <p:cNvSpPr txBox="1"/>
          <p:nvPr/>
        </p:nvSpPr>
        <p:spPr>
          <a:xfrm>
            <a:off x="1079500" y="2008167"/>
            <a:ext cx="8606663" cy="5795172"/>
          </a:xfrm>
          <a:prstGeom prst="rect">
            <a:avLst/>
          </a:prstGeom>
        </p:spPr>
        <p:txBody>
          <a:bodyPr vert="horz" wrap="square" lIns="0" tIns="49526" rIns="0" bIns="0" rtlCol="0">
            <a:spAutoFit/>
          </a:bodyPr>
          <a:lstStyle/>
          <a:p>
            <a:pPr marL="481013" marR="5080" indent="-481013" algn="just">
              <a:lnSpc>
                <a:spcPts val="2380"/>
              </a:lnSpc>
              <a:spcBef>
                <a:spcPts val="390"/>
              </a:spcBef>
              <a:buFont typeface="Times New Roman"/>
              <a:buChar char="■"/>
            </a:pPr>
            <a:r>
              <a:rPr lang="en-US" sz="2200" spc="70" dirty="0">
                <a:solidFill>
                  <a:srgbClr val="990033"/>
                </a:solidFill>
                <a:latin typeface="Cambria"/>
                <a:cs typeface="Cambria"/>
              </a:rPr>
              <a:t>A person comes to India for taking a job on 1st May 2024. Under FEMA he becomes a resident from the day he comes to India. As a resident he can do several transactions. But as a non-resident, there will be restrictions. If such a person had to wait till 31st March 2025 to know whether he is a resident or vice-versa, there will be difficulties.</a:t>
            </a:r>
          </a:p>
          <a:p>
            <a:pPr marL="481013" marR="5080" indent="-481013" algn="just">
              <a:lnSpc>
                <a:spcPts val="2380"/>
              </a:lnSpc>
              <a:spcBef>
                <a:spcPts val="390"/>
              </a:spcBef>
              <a:buFont typeface="Times New Roman"/>
              <a:buChar char="■"/>
            </a:pPr>
            <a:r>
              <a:rPr lang="en-US" sz="2200" spc="70" dirty="0">
                <a:solidFill>
                  <a:srgbClr val="990033"/>
                </a:solidFill>
                <a:latin typeface="Cambria"/>
                <a:cs typeface="Cambria"/>
              </a:rPr>
              <a:t>Therefore, under FEMA, a person’s residence is from a particular date. Under Income-tax the residential status is for a full year. This a fundamental difference between residential status as per Income Tax Act and FEMA.</a:t>
            </a:r>
          </a:p>
          <a:p>
            <a:pPr marL="481013" marR="5080" indent="-481013" algn="just">
              <a:lnSpc>
                <a:spcPts val="2380"/>
              </a:lnSpc>
              <a:spcBef>
                <a:spcPts val="390"/>
              </a:spcBef>
              <a:buFont typeface="Times New Roman"/>
              <a:buChar char="■"/>
            </a:pPr>
            <a:r>
              <a:rPr lang="en-US" sz="2200" spc="70" dirty="0">
                <a:solidFill>
                  <a:srgbClr val="990033"/>
                </a:solidFill>
                <a:latin typeface="Cambria"/>
                <a:cs typeface="Cambria"/>
              </a:rPr>
              <a:t>A foreigner comes to India for tourism. He falls ill and has to stay longer. This results in his stay exceeding 182 days in a year. Such a person will become a resident under the ITA.</a:t>
            </a:r>
          </a:p>
          <a:p>
            <a:pPr marL="481013" marR="5080" indent="-481013" algn="just">
              <a:lnSpc>
                <a:spcPts val="2380"/>
              </a:lnSpc>
              <a:spcBef>
                <a:spcPts val="390"/>
              </a:spcBef>
              <a:buFont typeface="Times New Roman"/>
              <a:buChar char="■"/>
            </a:pPr>
            <a:r>
              <a:rPr lang="en-US" sz="2200" spc="70" dirty="0">
                <a:solidFill>
                  <a:srgbClr val="990033"/>
                </a:solidFill>
                <a:latin typeface="Cambria"/>
                <a:cs typeface="Cambria"/>
              </a:rPr>
              <a:t>The person has not come for undertaking employment or business in India. Nor does it amount to a situation where his stay in India is uncertain. He will go back once he is better. Under FEMA, such a person will be a non-resident.</a:t>
            </a:r>
          </a:p>
          <a:p>
            <a:pPr marL="481013" marR="5080" indent="-481013" algn="just">
              <a:lnSpc>
                <a:spcPts val="2380"/>
              </a:lnSpc>
              <a:spcBef>
                <a:spcPts val="390"/>
              </a:spcBef>
              <a:buFont typeface="Times New Roman"/>
              <a:buChar char="■"/>
            </a:pPr>
            <a:endParaRPr lang="en-US" sz="2200" spc="70" dirty="0">
              <a:solidFill>
                <a:srgbClr val="990033"/>
              </a:solidFill>
              <a:latin typeface="Cambria"/>
              <a:cs typeface="Cambria"/>
            </a:endParaRPr>
          </a:p>
        </p:txBody>
      </p:sp>
    </p:spTree>
    <p:extLst>
      <p:ext uri="{BB962C8B-B14F-4D97-AF65-F5344CB8AC3E}">
        <p14:creationId xmlns:p14="http://schemas.microsoft.com/office/powerpoint/2010/main" val="635629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CBE835-8172-4D8A-A562-B858B15E642F}"/>
              </a:ext>
            </a:extLst>
          </p:cNvPr>
          <p:cNvSpPr>
            <a:spLocks noGrp="1"/>
          </p:cNvSpPr>
          <p:nvPr>
            <p:ph idx="1"/>
          </p:nvPr>
        </p:nvSpPr>
        <p:spPr>
          <a:xfrm>
            <a:off x="534670" y="1114425"/>
            <a:ext cx="9624060" cy="6135827"/>
          </a:xfrm>
        </p:spPr>
        <p:txBody>
          <a:bodyPr>
            <a:noAutofit/>
          </a:bodyPr>
          <a:lstStyle/>
          <a:p>
            <a:pPr marL="125178" indent="0" algn="just">
              <a:buNone/>
            </a:pPr>
            <a:r>
              <a:rPr lang="en-US" sz="3000" dirty="0">
                <a:latin typeface="Cambria" panose="02040503050406030204" pitchFamily="18" charset="0"/>
                <a:ea typeface="Cambria" panose="02040503050406030204" pitchFamily="18" charset="0"/>
              </a:rPr>
              <a:t>The term uncertain period is not defined in the Act. The term can be understood with reference to a case laws </a:t>
            </a:r>
            <a:r>
              <a:rPr lang="en-US" sz="3000" dirty="0" err="1">
                <a:latin typeface="Cambria" panose="02040503050406030204" pitchFamily="18" charset="0"/>
                <a:ea typeface="Cambria" panose="02040503050406030204" pitchFamily="18" charset="0"/>
              </a:rPr>
              <a:t>R.P.Verma</a:t>
            </a:r>
            <a:r>
              <a:rPr lang="en-US" sz="3000" dirty="0">
                <a:latin typeface="Cambria" panose="02040503050406030204" pitchFamily="18" charset="0"/>
                <a:ea typeface="Cambria" panose="02040503050406030204" pitchFamily="18" charset="0"/>
              </a:rPr>
              <a:t> vs Union (1999) 97CC 66 Delhi: AIR 1999 Del 53</a:t>
            </a:r>
          </a:p>
          <a:p>
            <a:pPr algn="just"/>
            <a:r>
              <a:rPr lang="en-US" sz="3000" dirty="0">
                <a:latin typeface="Cambria" panose="02040503050406030204" pitchFamily="18" charset="0"/>
                <a:ea typeface="Cambria" panose="02040503050406030204" pitchFamily="18" charset="0"/>
              </a:rPr>
              <a:t>Writ petition was filed by the appellant seeking direction that he should be treated as NRI for a limited purpose of holding assets in UK of his relative.</a:t>
            </a:r>
          </a:p>
          <a:p>
            <a:pPr algn="just"/>
            <a:r>
              <a:rPr lang="en-US" sz="3000" dirty="0">
                <a:latin typeface="Cambria" panose="02040503050406030204" pitchFamily="18" charset="0"/>
                <a:ea typeface="Cambria" panose="02040503050406030204" pitchFamily="18" charset="0"/>
              </a:rPr>
              <a:t>Appellant was citizen of India and has to go abroad to look after his ailing relative.</a:t>
            </a:r>
          </a:p>
          <a:p>
            <a:pPr algn="just"/>
            <a:r>
              <a:rPr lang="en-US" sz="3000" dirty="0">
                <a:latin typeface="Cambria" panose="02040503050406030204" pitchFamily="18" charset="0"/>
                <a:ea typeface="Cambria" panose="02040503050406030204" pitchFamily="18" charset="0"/>
              </a:rPr>
              <a:t>Date of return was not known at the time of his departure from India. His intention was to return to India only after the ailing relative recovered</a:t>
            </a:r>
          </a:p>
        </p:txBody>
      </p:sp>
    </p:spTree>
    <p:extLst>
      <p:ext uri="{BB962C8B-B14F-4D97-AF65-F5344CB8AC3E}">
        <p14:creationId xmlns:p14="http://schemas.microsoft.com/office/powerpoint/2010/main" val="3565292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EB104-914A-422D-A510-09C8A33DA416}"/>
              </a:ext>
            </a:extLst>
          </p:cNvPr>
          <p:cNvSpPr>
            <a:spLocks noGrp="1"/>
          </p:cNvSpPr>
          <p:nvPr>
            <p:ph type="title"/>
          </p:nvPr>
        </p:nvSpPr>
        <p:spPr/>
        <p:txBody>
          <a:bodyPr/>
          <a:lstStyle/>
          <a:p>
            <a:r>
              <a:rPr lang="en-US" dirty="0"/>
              <a:t>Topics to be covered</a:t>
            </a:r>
            <a:endParaRPr lang="en-IN" dirty="0"/>
          </a:p>
        </p:txBody>
      </p:sp>
      <p:sp>
        <p:nvSpPr>
          <p:cNvPr id="3" name="Content Placeholder 2">
            <a:extLst>
              <a:ext uri="{FF2B5EF4-FFF2-40B4-BE49-F238E27FC236}">
                <a16:creationId xmlns:a16="http://schemas.microsoft.com/office/drawing/2014/main" id="{89014EAB-AC7B-4D9B-8449-6917601526DE}"/>
              </a:ext>
            </a:extLst>
          </p:cNvPr>
          <p:cNvSpPr>
            <a:spLocks noGrp="1"/>
          </p:cNvSpPr>
          <p:nvPr>
            <p:ph idx="1"/>
          </p:nvPr>
        </p:nvSpPr>
        <p:spPr/>
        <p:txBody>
          <a:bodyPr>
            <a:normAutofit fontScale="92500" lnSpcReduction="20000"/>
          </a:bodyPr>
          <a:lstStyle/>
          <a:p>
            <a:pPr algn="just"/>
            <a:r>
              <a:rPr lang="en-US" dirty="0"/>
              <a:t>Objective of FEMA </a:t>
            </a:r>
          </a:p>
          <a:p>
            <a:pPr algn="just"/>
            <a:r>
              <a:rPr lang="en-US" dirty="0"/>
              <a:t>Structure of FEMA</a:t>
            </a:r>
          </a:p>
          <a:p>
            <a:pPr algn="just"/>
            <a:r>
              <a:rPr lang="en-US" dirty="0"/>
              <a:t>Person resident  in India and Person resident outside India.</a:t>
            </a:r>
          </a:p>
          <a:p>
            <a:pPr algn="just"/>
            <a:r>
              <a:rPr lang="en-US" dirty="0"/>
              <a:t>Current Account and Capital Account transactions, Liberalised Remittance Scheme and other definitions.</a:t>
            </a:r>
          </a:p>
          <a:p>
            <a:pPr algn="just"/>
            <a:r>
              <a:rPr lang="en-US" dirty="0"/>
              <a:t>Obligations for Emigrating Indians and returning NRI’s</a:t>
            </a:r>
          </a:p>
          <a:p>
            <a:pPr algn="just"/>
            <a:r>
              <a:rPr lang="en-US" dirty="0"/>
              <a:t>Purchase and sale of properties in India by NRI/COI</a:t>
            </a:r>
          </a:p>
          <a:p>
            <a:pPr algn="just"/>
            <a:r>
              <a:rPr lang="en-US" dirty="0"/>
              <a:t>Lending and borrowing by &amp; from NRI’s/OCI’s</a:t>
            </a:r>
            <a:endParaRPr lang="en-IN" dirty="0"/>
          </a:p>
        </p:txBody>
      </p:sp>
    </p:spTree>
    <p:extLst>
      <p:ext uri="{BB962C8B-B14F-4D97-AF65-F5344CB8AC3E}">
        <p14:creationId xmlns:p14="http://schemas.microsoft.com/office/powerpoint/2010/main" val="1465691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1BA8E9-FA79-4C66-B1AD-4A436D387664}"/>
              </a:ext>
            </a:extLst>
          </p:cNvPr>
          <p:cNvSpPr>
            <a:spLocks noGrp="1"/>
          </p:cNvSpPr>
          <p:nvPr>
            <p:ph idx="1"/>
          </p:nvPr>
        </p:nvSpPr>
        <p:spPr>
          <a:xfrm>
            <a:off x="534670" y="1190625"/>
            <a:ext cx="9624060" cy="6059627"/>
          </a:xfrm>
        </p:spPr>
        <p:txBody>
          <a:bodyPr>
            <a:normAutofit/>
          </a:bodyPr>
          <a:lstStyle/>
          <a:p>
            <a:r>
              <a:rPr lang="en-US" sz="3000" dirty="0">
                <a:latin typeface="Cambria" panose="02040503050406030204" pitchFamily="18" charset="0"/>
                <a:ea typeface="Cambria" panose="02040503050406030204" pitchFamily="18" charset="0"/>
              </a:rPr>
              <a:t>His contention was that had gone to stay outside India for uncertain period and therefore he was not “Person resident in India” as per FERA.</a:t>
            </a:r>
          </a:p>
          <a:p>
            <a:pPr algn="just"/>
            <a:r>
              <a:rPr lang="en-US" sz="3000" dirty="0">
                <a:latin typeface="Cambria" panose="02040503050406030204" pitchFamily="18" charset="0"/>
                <a:ea typeface="Cambria" panose="02040503050406030204" pitchFamily="18" charset="0"/>
              </a:rPr>
              <a:t>It was held that this fact was not sufficient to indicate his intention to stay outside India for uncertain period. It was also held that period for which VISA was issued t him was also not relevant in this context.</a:t>
            </a:r>
            <a:endParaRPr lang="en-IN" sz="3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24709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8829" y="809625"/>
            <a:ext cx="10011941" cy="592909"/>
          </a:xfrm>
          <a:prstGeom prst="rect">
            <a:avLst/>
          </a:prstGeom>
        </p:spPr>
        <p:txBody>
          <a:bodyPr vert="horz" wrap="square" lIns="0" tIns="160455" rIns="0" bIns="0" rtlCol="0">
            <a:spAutoFit/>
          </a:bodyPr>
          <a:lstStyle/>
          <a:p>
            <a:pPr marR="5080">
              <a:spcBef>
                <a:spcPts val="100"/>
              </a:spcBef>
            </a:pPr>
            <a:r>
              <a:rPr sz="2800" spc="5" dirty="0"/>
              <a:t>Reference</a:t>
            </a:r>
            <a:r>
              <a:rPr sz="2800" spc="-50" dirty="0"/>
              <a:t> </a:t>
            </a:r>
            <a:r>
              <a:rPr sz="2800" spc="-5" dirty="0"/>
              <a:t>to</a:t>
            </a:r>
            <a:r>
              <a:rPr sz="2800" spc="-30" dirty="0"/>
              <a:t> </a:t>
            </a:r>
            <a:r>
              <a:rPr sz="2800" spc="5" dirty="0"/>
              <a:t>FEMA</a:t>
            </a:r>
            <a:r>
              <a:rPr sz="2800" spc="-35" dirty="0"/>
              <a:t> </a:t>
            </a:r>
            <a:r>
              <a:rPr sz="2800" spc="-5" dirty="0"/>
              <a:t>Notification </a:t>
            </a:r>
            <a:r>
              <a:rPr sz="2800" spc="-785" dirty="0"/>
              <a:t> </a:t>
            </a:r>
            <a:r>
              <a:rPr sz="2800" dirty="0"/>
              <a:t>emphasizing</a:t>
            </a:r>
            <a:r>
              <a:rPr sz="2800" spc="-130" dirty="0"/>
              <a:t> </a:t>
            </a:r>
            <a:r>
              <a:rPr sz="2800" dirty="0"/>
              <a:t>“Intention”</a:t>
            </a:r>
          </a:p>
        </p:txBody>
      </p:sp>
      <p:sp>
        <p:nvSpPr>
          <p:cNvPr id="6" name="object 6"/>
          <p:cNvSpPr txBox="1"/>
          <p:nvPr/>
        </p:nvSpPr>
        <p:spPr>
          <a:xfrm>
            <a:off x="927100" y="1724025"/>
            <a:ext cx="8991600" cy="4051105"/>
          </a:xfrm>
          <a:prstGeom prst="rect">
            <a:avLst/>
          </a:prstGeom>
        </p:spPr>
        <p:txBody>
          <a:bodyPr vert="horz" wrap="square" lIns="0" tIns="49526" rIns="0" bIns="0" rtlCol="0">
            <a:spAutoFit/>
          </a:bodyPr>
          <a:lstStyle/>
          <a:p>
            <a:pPr marL="476842" marR="7619" indent="-464779">
              <a:lnSpc>
                <a:spcPts val="2380"/>
              </a:lnSpc>
              <a:spcBef>
                <a:spcPts val="390"/>
              </a:spcBef>
              <a:buFont typeface="Times New Roman"/>
              <a:buChar char="■"/>
              <a:tabLst>
                <a:tab pos="476842" algn="l"/>
                <a:tab pos="477477" algn="l"/>
                <a:tab pos="1210203" algn="l"/>
                <a:tab pos="1528309" algn="l"/>
                <a:tab pos="1963246" algn="l"/>
                <a:tab pos="3321390" algn="l"/>
                <a:tab pos="3636322" algn="l"/>
                <a:tab pos="4076973" algn="l"/>
                <a:tab pos="5075740" algn="l"/>
                <a:tab pos="6807230" algn="l"/>
                <a:tab pos="7440269" algn="l"/>
                <a:tab pos="8145692" algn="l"/>
              </a:tabLst>
            </a:pPr>
            <a:r>
              <a:rPr sz="2200" b="1" spc="-10" dirty="0">
                <a:solidFill>
                  <a:srgbClr val="990033"/>
                </a:solidFill>
                <a:latin typeface="Palatino Linotype"/>
                <a:cs typeface="Palatino Linotype"/>
              </a:rPr>
              <a:t>P</a:t>
            </a:r>
            <a:r>
              <a:rPr sz="2200" b="1" spc="-5" dirty="0">
                <a:solidFill>
                  <a:srgbClr val="990033"/>
                </a:solidFill>
                <a:latin typeface="Palatino Linotype"/>
                <a:cs typeface="Palatino Linotype"/>
              </a:rPr>
              <a:t>ara</a:t>
            </a:r>
            <a:r>
              <a:rPr sz="2200" b="1" dirty="0">
                <a:solidFill>
                  <a:srgbClr val="990033"/>
                </a:solidFill>
                <a:latin typeface="Palatino Linotype"/>
                <a:cs typeface="Palatino Linotype"/>
              </a:rPr>
              <a:t>	</a:t>
            </a:r>
            <a:r>
              <a:rPr sz="2200" b="1" spc="-5" dirty="0">
                <a:solidFill>
                  <a:srgbClr val="990033"/>
                </a:solidFill>
                <a:latin typeface="Palatino Linotype"/>
                <a:cs typeface="Palatino Linotype"/>
              </a:rPr>
              <a:t>7</a:t>
            </a:r>
            <a:r>
              <a:rPr sz="2200" b="1" dirty="0">
                <a:solidFill>
                  <a:srgbClr val="990033"/>
                </a:solidFill>
                <a:latin typeface="Palatino Linotype"/>
                <a:cs typeface="Palatino Linotype"/>
              </a:rPr>
              <a:t>	</a:t>
            </a:r>
            <a:r>
              <a:rPr sz="2200" b="1" spc="-21" dirty="0">
                <a:solidFill>
                  <a:srgbClr val="990033"/>
                </a:solidFill>
                <a:latin typeface="Palatino Linotype"/>
                <a:cs typeface="Palatino Linotype"/>
              </a:rPr>
              <a:t>o</a:t>
            </a:r>
            <a:r>
              <a:rPr sz="2200" b="1" spc="-5" dirty="0">
                <a:solidFill>
                  <a:srgbClr val="990033"/>
                </a:solidFill>
                <a:latin typeface="Palatino Linotype"/>
                <a:cs typeface="Palatino Linotype"/>
              </a:rPr>
              <a:t>f</a:t>
            </a:r>
            <a:r>
              <a:rPr sz="2200" b="1" dirty="0">
                <a:solidFill>
                  <a:srgbClr val="990033"/>
                </a:solidFill>
                <a:latin typeface="Palatino Linotype"/>
                <a:cs typeface="Palatino Linotype"/>
              </a:rPr>
              <a:t>	</a:t>
            </a:r>
            <a:r>
              <a:rPr sz="2200" b="1" spc="15" dirty="0">
                <a:solidFill>
                  <a:srgbClr val="990033"/>
                </a:solidFill>
                <a:latin typeface="Palatino Linotype"/>
                <a:cs typeface="Palatino Linotype"/>
              </a:rPr>
              <a:t>S</a:t>
            </a:r>
            <a:r>
              <a:rPr sz="2200" b="1" spc="-15" dirty="0">
                <a:solidFill>
                  <a:srgbClr val="990033"/>
                </a:solidFill>
                <a:latin typeface="Palatino Linotype"/>
                <a:cs typeface="Palatino Linotype"/>
              </a:rPr>
              <a:t>c</a:t>
            </a:r>
            <a:r>
              <a:rPr sz="2200" b="1" spc="-10" dirty="0">
                <a:solidFill>
                  <a:srgbClr val="990033"/>
                </a:solidFill>
                <a:latin typeface="Palatino Linotype"/>
                <a:cs typeface="Palatino Linotype"/>
              </a:rPr>
              <a:t>h</a:t>
            </a:r>
            <a:r>
              <a:rPr sz="2200" b="1" spc="-5" dirty="0">
                <a:solidFill>
                  <a:srgbClr val="990033"/>
                </a:solidFill>
                <a:latin typeface="Palatino Linotype"/>
                <a:cs typeface="Palatino Linotype"/>
              </a:rPr>
              <a:t>e</a:t>
            </a:r>
            <a:r>
              <a:rPr sz="2200" b="1" spc="15" dirty="0">
                <a:solidFill>
                  <a:srgbClr val="990033"/>
                </a:solidFill>
                <a:latin typeface="Palatino Linotype"/>
                <a:cs typeface="Palatino Linotype"/>
              </a:rPr>
              <a:t>d</a:t>
            </a:r>
            <a:r>
              <a:rPr sz="2200" b="1" spc="-10" dirty="0">
                <a:solidFill>
                  <a:srgbClr val="990033"/>
                </a:solidFill>
                <a:latin typeface="Palatino Linotype"/>
                <a:cs typeface="Palatino Linotype"/>
              </a:rPr>
              <a:t>u</a:t>
            </a:r>
            <a:r>
              <a:rPr sz="2200" b="1" spc="10" dirty="0">
                <a:solidFill>
                  <a:srgbClr val="990033"/>
                </a:solidFill>
                <a:latin typeface="Palatino Linotype"/>
                <a:cs typeface="Palatino Linotype"/>
              </a:rPr>
              <a:t>l</a:t>
            </a:r>
            <a:r>
              <a:rPr sz="2200" b="1" spc="-5" dirty="0">
                <a:solidFill>
                  <a:srgbClr val="990033"/>
                </a:solidFill>
                <a:latin typeface="Palatino Linotype"/>
                <a:cs typeface="Palatino Linotype"/>
              </a:rPr>
              <a:t>e</a:t>
            </a:r>
            <a:r>
              <a:rPr sz="2200" b="1" dirty="0">
                <a:solidFill>
                  <a:srgbClr val="990033"/>
                </a:solidFill>
                <a:latin typeface="Palatino Linotype"/>
                <a:cs typeface="Palatino Linotype"/>
              </a:rPr>
              <a:t>	</a:t>
            </a:r>
            <a:r>
              <a:rPr sz="2200" b="1" spc="-5" dirty="0">
                <a:solidFill>
                  <a:srgbClr val="990033"/>
                </a:solidFill>
                <a:latin typeface="Palatino Linotype"/>
                <a:cs typeface="Palatino Linotype"/>
              </a:rPr>
              <a:t>1</a:t>
            </a:r>
            <a:r>
              <a:rPr sz="2200" b="1" dirty="0">
                <a:solidFill>
                  <a:srgbClr val="990033"/>
                </a:solidFill>
                <a:latin typeface="Palatino Linotype"/>
                <a:cs typeface="Palatino Linotype"/>
              </a:rPr>
              <a:t>	o</a:t>
            </a:r>
            <a:r>
              <a:rPr sz="2200" b="1" spc="-5" dirty="0">
                <a:solidFill>
                  <a:srgbClr val="990033"/>
                </a:solidFill>
                <a:latin typeface="Palatino Linotype"/>
                <a:cs typeface="Palatino Linotype"/>
              </a:rPr>
              <a:t>f</a:t>
            </a:r>
            <a:r>
              <a:rPr sz="2200" b="1" dirty="0">
                <a:solidFill>
                  <a:srgbClr val="990033"/>
                </a:solidFill>
                <a:latin typeface="Palatino Linotype"/>
                <a:cs typeface="Palatino Linotype"/>
              </a:rPr>
              <a:t>	</a:t>
            </a:r>
            <a:r>
              <a:rPr sz="2200" b="1" spc="-25" dirty="0">
                <a:solidFill>
                  <a:srgbClr val="990033"/>
                </a:solidFill>
                <a:latin typeface="Palatino Linotype"/>
                <a:cs typeface="Palatino Linotype"/>
              </a:rPr>
              <a:t>F</a:t>
            </a:r>
            <a:r>
              <a:rPr sz="2200" b="1" spc="25" dirty="0">
                <a:solidFill>
                  <a:srgbClr val="990033"/>
                </a:solidFill>
                <a:latin typeface="Palatino Linotype"/>
                <a:cs typeface="Palatino Linotype"/>
              </a:rPr>
              <a:t>E</a:t>
            </a:r>
            <a:r>
              <a:rPr sz="2200" b="1" spc="-5" dirty="0">
                <a:solidFill>
                  <a:srgbClr val="990033"/>
                </a:solidFill>
                <a:latin typeface="Palatino Linotype"/>
                <a:cs typeface="Palatino Linotype"/>
              </a:rPr>
              <a:t>MA</a:t>
            </a:r>
            <a:r>
              <a:rPr sz="2200" b="1" dirty="0">
                <a:solidFill>
                  <a:srgbClr val="990033"/>
                </a:solidFill>
                <a:latin typeface="Palatino Linotype"/>
                <a:cs typeface="Palatino Linotype"/>
              </a:rPr>
              <a:t>	</a:t>
            </a:r>
            <a:r>
              <a:rPr sz="2200" b="1" spc="-15" dirty="0">
                <a:solidFill>
                  <a:srgbClr val="990033"/>
                </a:solidFill>
                <a:latin typeface="Palatino Linotype"/>
                <a:cs typeface="Palatino Linotype"/>
              </a:rPr>
              <a:t>N</a:t>
            </a:r>
            <a:r>
              <a:rPr sz="2200" b="1" spc="25" dirty="0">
                <a:solidFill>
                  <a:srgbClr val="990033"/>
                </a:solidFill>
                <a:latin typeface="Palatino Linotype"/>
                <a:cs typeface="Palatino Linotype"/>
              </a:rPr>
              <a:t>o</a:t>
            </a:r>
            <a:r>
              <a:rPr sz="2200" b="1" spc="-15" dirty="0">
                <a:solidFill>
                  <a:srgbClr val="990033"/>
                </a:solidFill>
                <a:latin typeface="Palatino Linotype"/>
                <a:cs typeface="Palatino Linotype"/>
              </a:rPr>
              <a:t>ti</a:t>
            </a:r>
            <a:r>
              <a:rPr sz="2200" b="1" spc="-5" dirty="0">
                <a:solidFill>
                  <a:srgbClr val="990033"/>
                </a:solidFill>
                <a:latin typeface="Palatino Linotype"/>
                <a:cs typeface="Palatino Linotype"/>
              </a:rPr>
              <a:t>f</a:t>
            </a:r>
            <a:r>
              <a:rPr sz="2200" b="1" spc="10" dirty="0">
                <a:solidFill>
                  <a:srgbClr val="990033"/>
                </a:solidFill>
                <a:latin typeface="Palatino Linotype"/>
                <a:cs typeface="Palatino Linotype"/>
              </a:rPr>
              <a:t>i</a:t>
            </a:r>
            <a:r>
              <a:rPr sz="2200" b="1" spc="-15" dirty="0">
                <a:solidFill>
                  <a:srgbClr val="990033"/>
                </a:solidFill>
                <a:latin typeface="Palatino Linotype"/>
                <a:cs typeface="Palatino Linotype"/>
              </a:rPr>
              <a:t>c</a:t>
            </a:r>
            <a:r>
              <a:rPr sz="2200" b="1" spc="-5" dirty="0">
                <a:solidFill>
                  <a:srgbClr val="990033"/>
                </a:solidFill>
                <a:latin typeface="Palatino Linotype"/>
                <a:cs typeface="Palatino Linotype"/>
              </a:rPr>
              <a:t>a</a:t>
            </a:r>
            <a:r>
              <a:rPr sz="2200" b="1" spc="10" dirty="0">
                <a:solidFill>
                  <a:srgbClr val="990033"/>
                </a:solidFill>
                <a:latin typeface="Palatino Linotype"/>
                <a:cs typeface="Palatino Linotype"/>
              </a:rPr>
              <a:t>t</a:t>
            </a:r>
            <a:r>
              <a:rPr sz="2200" b="1" spc="-15" dirty="0">
                <a:solidFill>
                  <a:srgbClr val="990033"/>
                </a:solidFill>
                <a:latin typeface="Palatino Linotype"/>
                <a:cs typeface="Palatino Linotype"/>
              </a:rPr>
              <a:t>i</a:t>
            </a:r>
            <a:r>
              <a:rPr sz="2200" b="1" dirty="0">
                <a:solidFill>
                  <a:srgbClr val="990033"/>
                </a:solidFill>
                <a:latin typeface="Palatino Linotype"/>
                <a:cs typeface="Palatino Linotype"/>
              </a:rPr>
              <a:t>o</a:t>
            </a:r>
            <a:r>
              <a:rPr sz="2200" b="1" spc="-5" dirty="0">
                <a:solidFill>
                  <a:srgbClr val="990033"/>
                </a:solidFill>
                <a:latin typeface="Palatino Linotype"/>
                <a:cs typeface="Palatino Linotype"/>
              </a:rPr>
              <a:t>n</a:t>
            </a:r>
            <a:r>
              <a:rPr sz="2200" b="1" dirty="0">
                <a:solidFill>
                  <a:srgbClr val="990033"/>
                </a:solidFill>
                <a:latin typeface="Palatino Linotype"/>
                <a:cs typeface="Palatino Linotype"/>
              </a:rPr>
              <a:t>	</a:t>
            </a:r>
            <a:r>
              <a:rPr sz="2200" b="1" spc="-15" dirty="0">
                <a:solidFill>
                  <a:srgbClr val="990033"/>
                </a:solidFill>
                <a:latin typeface="Palatino Linotype"/>
                <a:cs typeface="Palatino Linotype"/>
              </a:rPr>
              <a:t>N</a:t>
            </a:r>
            <a:r>
              <a:rPr sz="2200" b="1" dirty="0">
                <a:solidFill>
                  <a:srgbClr val="990033"/>
                </a:solidFill>
                <a:latin typeface="Palatino Linotype"/>
                <a:cs typeface="Palatino Linotype"/>
              </a:rPr>
              <a:t>o</a:t>
            </a:r>
            <a:r>
              <a:rPr sz="2200" b="1" spc="-5" dirty="0">
                <a:solidFill>
                  <a:srgbClr val="990033"/>
                </a:solidFill>
                <a:latin typeface="Palatino Linotype"/>
                <a:cs typeface="Palatino Linotype"/>
              </a:rPr>
              <a:t>.</a:t>
            </a:r>
            <a:r>
              <a:rPr sz="2200" b="1" dirty="0">
                <a:solidFill>
                  <a:srgbClr val="990033"/>
                </a:solidFill>
                <a:latin typeface="Palatino Linotype"/>
                <a:cs typeface="Palatino Linotype"/>
              </a:rPr>
              <a:t>	</a:t>
            </a:r>
            <a:r>
              <a:rPr sz="2200" b="1" spc="-5" dirty="0">
                <a:solidFill>
                  <a:srgbClr val="990033"/>
                </a:solidFill>
                <a:latin typeface="Palatino Linotype"/>
                <a:cs typeface="Palatino Linotype"/>
              </a:rPr>
              <a:t>5</a:t>
            </a:r>
            <a:r>
              <a:rPr sz="2200" b="1" spc="-15" dirty="0">
                <a:solidFill>
                  <a:srgbClr val="990033"/>
                </a:solidFill>
                <a:latin typeface="Palatino Linotype"/>
                <a:cs typeface="Palatino Linotype"/>
              </a:rPr>
              <a:t>(</a:t>
            </a:r>
            <a:r>
              <a:rPr sz="2200" b="1" spc="30" dirty="0">
                <a:solidFill>
                  <a:srgbClr val="990033"/>
                </a:solidFill>
                <a:latin typeface="Palatino Linotype"/>
                <a:cs typeface="Palatino Linotype"/>
              </a:rPr>
              <a:t>R</a:t>
            </a:r>
            <a:r>
              <a:rPr sz="2200" b="1" spc="-5" dirty="0">
                <a:solidFill>
                  <a:srgbClr val="990033"/>
                </a:solidFill>
                <a:latin typeface="Palatino Linotype"/>
                <a:cs typeface="Palatino Linotype"/>
              </a:rPr>
              <a:t>)</a:t>
            </a:r>
            <a:r>
              <a:rPr sz="2200" b="1" dirty="0">
                <a:solidFill>
                  <a:srgbClr val="990033"/>
                </a:solidFill>
                <a:latin typeface="Palatino Linotype"/>
                <a:cs typeface="Palatino Linotype"/>
              </a:rPr>
              <a:t>	</a:t>
            </a:r>
            <a:r>
              <a:rPr sz="2200" b="1" spc="-5" dirty="0">
                <a:solidFill>
                  <a:srgbClr val="990033"/>
                </a:solidFill>
                <a:latin typeface="Palatino Linotype"/>
                <a:cs typeface="Palatino Linotype"/>
              </a:rPr>
              <a:t>–  Deposit</a:t>
            </a:r>
            <a:r>
              <a:rPr sz="2200" b="1" spc="5" dirty="0">
                <a:solidFill>
                  <a:srgbClr val="990033"/>
                </a:solidFill>
                <a:latin typeface="Palatino Linotype"/>
                <a:cs typeface="Palatino Linotype"/>
              </a:rPr>
              <a:t> </a:t>
            </a:r>
            <a:r>
              <a:rPr sz="2200" b="1" spc="-5" dirty="0">
                <a:solidFill>
                  <a:srgbClr val="990033"/>
                </a:solidFill>
                <a:latin typeface="Palatino Linotype"/>
                <a:cs typeface="Palatino Linotype"/>
              </a:rPr>
              <a:t>regulations</a:t>
            </a:r>
            <a:endParaRPr sz="2200" dirty="0">
              <a:latin typeface="Palatino Linotype"/>
              <a:cs typeface="Palatino Linotype"/>
            </a:endParaRPr>
          </a:p>
          <a:p>
            <a:pPr marL="476842" marR="5080" indent="-13969">
              <a:lnSpc>
                <a:spcPts val="2380"/>
              </a:lnSpc>
              <a:spcBef>
                <a:spcPts val="520"/>
              </a:spcBef>
              <a:tabLst>
                <a:tab pos="1538288" algn="l"/>
                <a:tab pos="2614613" algn="l"/>
                <a:tab pos="3449638" algn="l"/>
                <a:tab pos="5281613" algn="l"/>
                <a:tab pos="6096000" algn="l"/>
                <a:tab pos="8253413" algn="l"/>
              </a:tabLst>
            </a:pPr>
            <a:r>
              <a:rPr sz="2200" i="1" spc="-10" dirty="0">
                <a:solidFill>
                  <a:srgbClr val="990033"/>
                </a:solidFill>
                <a:latin typeface="Palatino Linotype"/>
                <a:cs typeface="Palatino Linotype"/>
              </a:rPr>
              <a:t>NRE</a:t>
            </a:r>
            <a:r>
              <a:rPr sz="2200" i="1" spc="155" dirty="0">
                <a:solidFill>
                  <a:srgbClr val="990033"/>
                </a:solidFill>
                <a:latin typeface="Palatino Linotype"/>
                <a:cs typeface="Palatino Linotype"/>
              </a:rPr>
              <a:t> </a:t>
            </a:r>
            <a:r>
              <a:rPr sz="2200" i="1" dirty="0">
                <a:solidFill>
                  <a:srgbClr val="990033"/>
                </a:solidFill>
                <a:latin typeface="Palatino Linotype"/>
                <a:cs typeface="Palatino Linotype"/>
              </a:rPr>
              <a:t>accounts</a:t>
            </a:r>
            <a:r>
              <a:rPr sz="2200" i="1" spc="135" dirty="0">
                <a:solidFill>
                  <a:srgbClr val="990033"/>
                </a:solidFill>
                <a:latin typeface="Palatino Linotype"/>
                <a:cs typeface="Palatino Linotype"/>
              </a:rPr>
              <a:t> </a:t>
            </a:r>
            <a:r>
              <a:rPr sz="2200" i="1" spc="-5" dirty="0">
                <a:solidFill>
                  <a:srgbClr val="990033"/>
                </a:solidFill>
                <a:latin typeface="Palatino Linotype"/>
                <a:cs typeface="Palatino Linotype"/>
              </a:rPr>
              <a:t>should</a:t>
            </a:r>
            <a:r>
              <a:rPr sz="2200" i="1" spc="135" dirty="0">
                <a:solidFill>
                  <a:srgbClr val="990033"/>
                </a:solidFill>
                <a:latin typeface="Palatino Linotype"/>
                <a:cs typeface="Palatino Linotype"/>
              </a:rPr>
              <a:t> </a:t>
            </a:r>
            <a:r>
              <a:rPr sz="2200" i="1" spc="-10" dirty="0">
                <a:solidFill>
                  <a:srgbClr val="990033"/>
                </a:solidFill>
                <a:latin typeface="Palatino Linotype"/>
                <a:cs typeface="Palatino Linotype"/>
              </a:rPr>
              <a:t>be</a:t>
            </a:r>
            <a:r>
              <a:rPr sz="2200" i="1" spc="155" dirty="0">
                <a:solidFill>
                  <a:srgbClr val="990033"/>
                </a:solidFill>
                <a:latin typeface="Palatino Linotype"/>
                <a:cs typeface="Palatino Linotype"/>
              </a:rPr>
              <a:t> </a:t>
            </a:r>
            <a:r>
              <a:rPr sz="2200" i="1" spc="-10" dirty="0">
                <a:solidFill>
                  <a:srgbClr val="990033"/>
                </a:solidFill>
                <a:latin typeface="Palatino Linotype"/>
                <a:cs typeface="Palatino Linotype"/>
              </a:rPr>
              <a:t>re-designated</a:t>
            </a:r>
            <a:r>
              <a:rPr sz="2200" i="1" spc="155" dirty="0">
                <a:solidFill>
                  <a:srgbClr val="990033"/>
                </a:solidFill>
                <a:latin typeface="Palatino Linotype"/>
                <a:cs typeface="Palatino Linotype"/>
              </a:rPr>
              <a:t> </a:t>
            </a:r>
            <a:r>
              <a:rPr sz="2200" i="1" spc="-10" dirty="0">
                <a:solidFill>
                  <a:srgbClr val="990033"/>
                </a:solidFill>
                <a:latin typeface="Palatino Linotype"/>
                <a:cs typeface="Palatino Linotype"/>
              </a:rPr>
              <a:t>as</a:t>
            </a:r>
            <a:r>
              <a:rPr sz="2200" i="1" spc="155" dirty="0">
                <a:solidFill>
                  <a:srgbClr val="990033"/>
                </a:solidFill>
                <a:latin typeface="Palatino Linotype"/>
                <a:cs typeface="Palatino Linotype"/>
              </a:rPr>
              <a:t> </a:t>
            </a:r>
            <a:r>
              <a:rPr sz="2200" i="1" spc="-5" dirty="0">
                <a:solidFill>
                  <a:srgbClr val="990033"/>
                </a:solidFill>
                <a:latin typeface="Palatino Linotype"/>
                <a:cs typeface="Palatino Linotype"/>
              </a:rPr>
              <a:t>resident</a:t>
            </a:r>
            <a:r>
              <a:rPr sz="2200" i="1" spc="130" dirty="0">
                <a:solidFill>
                  <a:srgbClr val="990033"/>
                </a:solidFill>
                <a:latin typeface="Palatino Linotype"/>
                <a:cs typeface="Palatino Linotype"/>
              </a:rPr>
              <a:t> </a:t>
            </a:r>
            <a:r>
              <a:rPr sz="2200" i="1" spc="-5" dirty="0">
                <a:solidFill>
                  <a:srgbClr val="990033"/>
                </a:solidFill>
                <a:latin typeface="Palatino Linotype"/>
                <a:cs typeface="Palatino Linotype"/>
              </a:rPr>
              <a:t>accounts</a:t>
            </a:r>
            <a:r>
              <a:rPr sz="2200" i="1" spc="155" dirty="0">
                <a:solidFill>
                  <a:srgbClr val="990033"/>
                </a:solidFill>
                <a:latin typeface="Palatino Linotype"/>
                <a:cs typeface="Palatino Linotype"/>
              </a:rPr>
              <a:t> </a:t>
            </a:r>
            <a:r>
              <a:rPr sz="2200" i="1" spc="-10" dirty="0">
                <a:solidFill>
                  <a:srgbClr val="990033"/>
                </a:solidFill>
                <a:latin typeface="Palatino Linotype"/>
                <a:cs typeface="Palatino Linotype"/>
              </a:rPr>
              <a:t>or</a:t>
            </a:r>
            <a:r>
              <a:rPr sz="2200" i="1" spc="155" dirty="0">
                <a:solidFill>
                  <a:srgbClr val="990033"/>
                </a:solidFill>
                <a:latin typeface="Palatino Linotype"/>
                <a:cs typeface="Palatino Linotype"/>
              </a:rPr>
              <a:t> </a:t>
            </a:r>
            <a:r>
              <a:rPr sz="2200" i="1" spc="-5" dirty="0">
                <a:solidFill>
                  <a:srgbClr val="990033"/>
                </a:solidFill>
                <a:latin typeface="Palatino Linotype"/>
                <a:cs typeface="Palatino Linotype"/>
              </a:rPr>
              <a:t>funds </a:t>
            </a:r>
            <a:r>
              <a:rPr sz="2200" i="1" spc="-535" dirty="0">
                <a:solidFill>
                  <a:srgbClr val="990033"/>
                </a:solidFill>
                <a:latin typeface="Palatino Linotype"/>
                <a:cs typeface="Palatino Linotype"/>
              </a:rPr>
              <a:t> </a:t>
            </a:r>
            <a:r>
              <a:rPr sz="2200" i="1" spc="-5" dirty="0">
                <a:solidFill>
                  <a:srgbClr val="990033"/>
                </a:solidFill>
                <a:latin typeface="Palatino Linotype"/>
                <a:cs typeface="Palatino Linotype"/>
              </a:rPr>
              <a:t>held</a:t>
            </a:r>
            <a:r>
              <a:rPr lang="en-US" sz="2200" i="1" dirty="0">
                <a:solidFill>
                  <a:srgbClr val="990033"/>
                </a:solidFill>
                <a:latin typeface="Palatino Linotype"/>
                <a:cs typeface="Palatino Linotype"/>
              </a:rPr>
              <a:t> </a:t>
            </a:r>
            <a:r>
              <a:rPr sz="2200" i="1" spc="-25" dirty="0">
                <a:solidFill>
                  <a:srgbClr val="990033"/>
                </a:solidFill>
                <a:latin typeface="Palatino Linotype"/>
                <a:cs typeface="Palatino Linotype"/>
              </a:rPr>
              <a:t>m</a:t>
            </a:r>
            <a:r>
              <a:rPr sz="2200" i="1" spc="5" dirty="0">
                <a:solidFill>
                  <a:srgbClr val="990033"/>
                </a:solidFill>
                <a:latin typeface="Palatino Linotype"/>
                <a:cs typeface="Palatino Linotype"/>
              </a:rPr>
              <a:t>a</a:t>
            </a:r>
            <a:r>
              <a:rPr sz="2200" i="1" spc="-5" dirty="0">
                <a:solidFill>
                  <a:srgbClr val="990033"/>
                </a:solidFill>
                <a:latin typeface="Palatino Linotype"/>
                <a:cs typeface="Palatino Linotype"/>
              </a:rPr>
              <a:t>y</a:t>
            </a:r>
            <a:r>
              <a:rPr lang="en-US" sz="2200" i="1" spc="-5" dirty="0">
                <a:solidFill>
                  <a:srgbClr val="990033"/>
                </a:solidFill>
                <a:latin typeface="Palatino Linotype"/>
                <a:cs typeface="Palatino Linotype"/>
              </a:rPr>
              <a:t> </a:t>
            </a:r>
            <a:r>
              <a:rPr sz="2200" i="1" spc="-15" dirty="0">
                <a:solidFill>
                  <a:srgbClr val="990033"/>
                </a:solidFill>
                <a:latin typeface="Palatino Linotype"/>
                <a:cs typeface="Palatino Linotype"/>
              </a:rPr>
              <a:t>b</a:t>
            </a:r>
            <a:r>
              <a:rPr sz="2200" i="1" spc="-5" dirty="0">
                <a:solidFill>
                  <a:srgbClr val="990033"/>
                </a:solidFill>
                <a:latin typeface="Palatino Linotype"/>
                <a:cs typeface="Palatino Linotype"/>
              </a:rPr>
              <a:t>e</a:t>
            </a:r>
            <a:r>
              <a:rPr lang="en-US" sz="2200" i="1" dirty="0">
                <a:solidFill>
                  <a:srgbClr val="990033"/>
                </a:solidFill>
                <a:latin typeface="Palatino Linotype"/>
                <a:cs typeface="Palatino Linotype"/>
              </a:rPr>
              <a:t> </a:t>
            </a:r>
            <a:r>
              <a:rPr sz="2200" i="1" spc="-15" dirty="0">
                <a:solidFill>
                  <a:srgbClr val="990033"/>
                </a:solidFill>
                <a:latin typeface="Palatino Linotype"/>
                <a:cs typeface="Palatino Linotype"/>
              </a:rPr>
              <a:t>t</a:t>
            </a:r>
            <a:r>
              <a:rPr sz="2200" i="1" spc="-5" dirty="0">
                <a:solidFill>
                  <a:srgbClr val="990033"/>
                </a:solidFill>
                <a:latin typeface="Palatino Linotype"/>
                <a:cs typeface="Palatino Linotype"/>
              </a:rPr>
              <a:t>r</a:t>
            </a:r>
            <a:r>
              <a:rPr sz="2200" i="1" spc="-15" dirty="0">
                <a:solidFill>
                  <a:srgbClr val="990033"/>
                </a:solidFill>
                <a:latin typeface="Palatino Linotype"/>
                <a:cs typeface="Palatino Linotype"/>
              </a:rPr>
              <a:t>a</a:t>
            </a:r>
            <a:r>
              <a:rPr sz="2200" i="1" dirty="0">
                <a:solidFill>
                  <a:srgbClr val="990033"/>
                </a:solidFill>
                <a:latin typeface="Palatino Linotype"/>
                <a:cs typeface="Palatino Linotype"/>
              </a:rPr>
              <a:t>n</a:t>
            </a:r>
            <a:r>
              <a:rPr sz="2200" i="1" spc="-5" dirty="0">
                <a:solidFill>
                  <a:srgbClr val="990033"/>
                </a:solidFill>
                <a:latin typeface="Palatino Linotype"/>
                <a:cs typeface="Palatino Linotype"/>
              </a:rPr>
              <a:t>s</a:t>
            </a:r>
            <a:r>
              <a:rPr sz="2200" i="1" spc="-25" dirty="0">
                <a:solidFill>
                  <a:srgbClr val="990033"/>
                </a:solidFill>
                <a:latin typeface="Palatino Linotype"/>
                <a:cs typeface="Palatino Linotype"/>
              </a:rPr>
              <a:t>f</a:t>
            </a:r>
            <a:r>
              <a:rPr sz="2200" i="1" spc="-5" dirty="0">
                <a:solidFill>
                  <a:srgbClr val="990033"/>
                </a:solidFill>
                <a:latin typeface="Palatino Linotype"/>
                <a:cs typeface="Palatino Linotype"/>
              </a:rPr>
              <a:t>erred</a:t>
            </a:r>
            <a:r>
              <a:rPr sz="2200" i="1" dirty="0">
                <a:solidFill>
                  <a:srgbClr val="990033"/>
                </a:solidFill>
                <a:latin typeface="Palatino Linotype"/>
                <a:cs typeface="Palatino Linotype"/>
              </a:rPr>
              <a:t>	</a:t>
            </a:r>
            <a:r>
              <a:rPr sz="2200" i="1" spc="-15" dirty="0">
                <a:solidFill>
                  <a:srgbClr val="990033"/>
                </a:solidFill>
                <a:latin typeface="Palatino Linotype"/>
                <a:cs typeface="Palatino Linotype"/>
              </a:rPr>
              <a:t>t</a:t>
            </a:r>
            <a:r>
              <a:rPr lang="en-US" sz="2200" i="1" spc="-5" dirty="0">
                <a:solidFill>
                  <a:srgbClr val="990033"/>
                </a:solidFill>
                <a:latin typeface="Palatino Linotype"/>
                <a:cs typeface="Palatino Linotype"/>
              </a:rPr>
              <a:t>o </a:t>
            </a:r>
            <a:r>
              <a:rPr sz="2200" i="1" spc="-25" dirty="0">
                <a:solidFill>
                  <a:srgbClr val="990033"/>
                </a:solidFill>
                <a:latin typeface="Palatino Linotype"/>
                <a:cs typeface="Palatino Linotype"/>
              </a:rPr>
              <a:t>R</a:t>
            </a:r>
            <a:r>
              <a:rPr sz="2200" i="1" dirty="0">
                <a:solidFill>
                  <a:srgbClr val="990033"/>
                </a:solidFill>
                <a:latin typeface="Palatino Linotype"/>
                <a:cs typeface="Palatino Linotype"/>
              </a:rPr>
              <a:t>F</a:t>
            </a:r>
            <a:r>
              <a:rPr sz="2200" i="1" spc="-5" dirty="0">
                <a:solidFill>
                  <a:srgbClr val="990033"/>
                </a:solidFill>
                <a:latin typeface="Palatino Linotype"/>
                <a:cs typeface="Palatino Linotype"/>
              </a:rPr>
              <a:t>C</a:t>
            </a:r>
            <a:r>
              <a:rPr sz="2200" i="1" dirty="0">
                <a:solidFill>
                  <a:srgbClr val="990033"/>
                </a:solidFill>
                <a:latin typeface="Palatino Linotype"/>
                <a:cs typeface="Palatino Linotype"/>
              </a:rPr>
              <a:t>	</a:t>
            </a:r>
            <a:r>
              <a:rPr sz="2200" i="1" spc="10" dirty="0">
                <a:solidFill>
                  <a:srgbClr val="990033"/>
                </a:solidFill>
                <a:latin typeface="Palatino Linotype"/>
                <a:cs typeface="Palatino Linotype"/>
              </a:rPr>
              <a:t>A</a:t>
            </a:r>
            <a:r>
              <a:rPr sz="2200" i="1" dirty="0">
                <a:solidFill>
                  <a:srgbClr val="990033"/>
                </a:solidFill>
                <a:latin typeface="Palatino Linotype"/>
                <a:cs typeface="Palatino Linotype"/>
              </a:rPr>
              <a:t>cc</a:t>
            </a:r>
            <a:r>
              <a:rPr sz="2200" i="1" spc="-15" dirty="0">
                <a:solidFill>
                  <a:srgbClr val="990033"/>
                </a:solidFill>
                <a:latin typeface="Palatino Linotype"/>
                <a:cs typeface="Palatino Linotype"/>
              </a:rPr>
              <a:t>o</a:t>
            </a:r>
            <a:r>
              <a:rPr sz="2200" i="1" dirty="0">
                <a:solidFill>
                  <a:srgbClr val="990033"/>
                </a:solidFill>
                <a:latin typeface="Palatino Linotype"/>
                <a:cs typeface="Palatino Linotype"/>
              </a:rPr>
              <a:t>u</a:t>
            </a:r>
            <a:r>
              <a:rPr sz="2200" i="1" spc="-21" dirty="0">
                <a:solidFill>
                  <a:srgbClr val="990033"/>
                </a:solidFill>
                <a:latin typeface="Palatino Linotype"/>
                <a:cs typeface="Palatino Linotype"/>
              </a:rPr>
              <a:t>n</a:t>
            </a:r>
            <a:r>
              <a:rPr sz="2200" i="1" spc="10" dirty="0">
                <a:solidFill>
                  <a:srgbClr val="990033"/>
                </a:solidFill>
                <a:latin typeface="Palatino Linotype"/>
                <a:cs typeface="Palatino Linotype"/>
              </a:rPr>
              <a:t>t</a:t>
            </a:r>
            <a:r>
              <a:rPr sz="2200" i="1" spc="-5" dirty="0">
                <a:solidFill>
                  <a:srgbClr val="990033"/>
                </a:solidFill>
                <a:latin typeface="Palatino Linotype"/>
                <a:cs typeface="Palatino Linotype"/>
              </a:rPr>
              <a:t>s</a:t>
            </a:r>
            <a:r>
              <a:rPr lang="en-US" sz="2200" i="1" spc="-5" dirty="0">
                <a:solidFill>
                  <a:srgbClr val="990033"/>
                </a:solidFill>
                <a:latin typeface="Palatino Linotype"/>
                <a:cs typeface="Palatino Linotype"/>
              </a:rPr>
              <a:t> </a:t>
            </a:r>
            <a:r>
              <a:rPr sz="2200" i="1" spc="-5" dirty="0">
                <a:solidFill>
                  <a:srgbClr val="990033"/>
                </a:solidFill>
                <a:latin typeface="Palatino Linotype"/>
                <a:cs typeface="Palatino Linotype"/>
              </a:rPr>
              <a:t>………</a:t>
            </a:r>
            <a:r>
              <a:rPr sz="2200" i="1" spc="15" dirty="0">
                <a:solidFill>
                  <a:srgbClr val="990033"/>
                </a:solidFill>
                <a:latin typeface="Palatino Linotype"/>
                <a:cs typeface="Palatino Linotype"/>
              </a:rPr>
              <a:t>…</a:t>
            </a:r>
            <a:r>
              <a:rPr sz="2200" i="1" spc="-5" dirty="0">
                <a:solidFill>
                  <a:srgbClr val="990033"/>
                </a:solidFill>
                <a:latin typeface="Palatino Linotype"/>
                <a:cs typeface="Palatino Linotype"/>
              </a:rPr>
              <a:t>……</a:t>
            </a:r>
            <a:r>
              <a:rPr sz="2200" b="1" i="1" spc="10" dirty="0">
                <a:solidFill>
                  <a:srgbClr val="990033"/>
                </a:solidFill>
                <a:latin typeface="Palatino Linotype"/>
                <a:cs typeface="Palatino Linotype"/>
              </a:rPr>
              <a:t>im</a:t>
            </a:r>
            <a:r>
              <a:rPr sz="2200" b="1" i="1" spc="-15" dirty="0">
                <a:solidFill>
                  <a:srgbClr val="990033"/>
                </a:solidFill>
                <a:latin typeface="Palatino Linotype"/>
                <a:cs typeface="Palatino Linotype"/>
              </a:rPr>
              <a:t>me</a:t>
            </a:r>
            <a:r>
              <a:rPr sz="2200" b="1" i="1" dirty="0">
                <a:solidFill>
                  <a:srgbClr val="990033"/>
                </a:solidFill>
                <a:latin typeface="Palatino Linotype"/>
                <a:cs typeface="Palatino Linotype"/>
              </a:rPr>
              <a:t>d</a:t>
            </a:r>
            <a:r>
              <a:rPr sz="2200" b="1" i="1" spc="-15" dirty="0">
                <a:solidFill>
                  <a:srgbClr val="990033"/>
                </a:solidFill>
                <a:latin typeface="Palatino Linotype"/>
                <a:cs typeface="Palatino Linotype"/>
              </a:rPr>
              <a:t>i</a:t>
            </a:r>
            <a:r>
              <a:rPr sz="2200" b="1" i="1" dirty="0">
                <a:solidFill>
                  <a:srgbClr val="990033"/>
                </a:solidFill>
                <a:latin typeface="Palatino Linotype"/>
                <a:cs typeface="Palatino Linotype"/>
              </a:rPr>
              <a:t>a</a:t>
            </a:r>
            <a:r>
              <a:rPr sz="2200" b="1" i="1" spc="15" dirty="0">
                <a:solidFill>
                  <a:srgbClr val="990033"/>
                </a:solidFill>
                <a:latin typeface="Palatino Linotype"/>
                <a:cs typeface="Palatino Linotype"/>
              </a:rPr>
              <a:t>t</a:t>
            </a:r>
            <a:r>
              <a:rPr sz="2200" b="1" i="1" spc="-15" dirty="0">
                <a:solidFill>
                  <a:srgbClr val="990033"/>
                </a:solidFill>
                <a:latin typeface="Palatino Linotype"/>
                <a:cs typeface="Palatino Linotype"/>
              </a:rPr>
              <a:t>el</a:t>
            </a:r>
            <a:r>
              <a:rPr sz="2200" b="1" i="1" spc="-5" dirty="0">
                <a:solidFill>
                  <a:srgbClr val="990033"/>
                </a:solidFill>
                <a:latin typeface="Palatino Linotype"/>
                <a:cs typeface="Palatino Linotype"/>
              </a:rPr>
              <a:t>y</a:t>
            </a:r>
            <a:endParaRPr lang="en-US" sz="2200" b="1" i="1" dirty="0">
              <a:solidFill>
                <a:srgbClr val="990033"/>
              </a:solidFill>
              <a:latin typeface="Palatino Linotype"/>
              <a:cs typeface="Palatino Linotype"/>
            </a:endParaRPr>
          </a:p>
          <a:p>
            <a:pPr marL="476842" marR="5080" indent="-13969">
              <a:lnSpc>
                <a:spcPts val="2380"/>
              </a:lnSpc>
              <a:spcBef>
                <a:spcPts val="520"/>
              </a:spcBef>
              <a:tabLst>
                <a:tab pos="1539738" algn="l"/>
                <a:tab pos="2615967" algn="l"/>
                <a:tab pos="3449648" algn="l"/>
                <a:tab pos="5282096" algn="l"/>
                <a:tab pos="6096094" algn="l"/>
                <a:tab pos="7217404" algn="l"/>
              </a:tabLst>
            </a:pPr>
            <a:r>
              <a:rPr lang="en-IN" sz="2200" b="1" i="1" dirty="0">
                <a:solidFill>
                  <a:srgbClr val="990033"/>
                </a:solidFill>
                <a:latin typeface="Palatino Linotype"/>
                <a:cs typeface="Palatino Linotype"/>
              </a:rPr>
              <a:t>u</a:t>
            </a:r>
            <a:r>
              <a:rPr sz="2200" b="1" i="1" dirty="0" err="1">
                <a:solidFill>
                  <a:srgbClr val="990033"/>
                </a:solidFill>
                <a:latin typeface="Palatino Linotype"/>
                <a:cs typeface="Palatino Linotype"/>
              </a:rPr>
              <a:t>po</a:t>
            </a:r>
            <a:r>
              <a:rPr sz="2200" b="1" i="1" spc="-5" dirty="0" err="1">
                <a:solidFill>
                  <a:srgbClr val="990033"/>
                </a:solidFill>
                <a:latin typeface="Palatino Linotype"/>
                <a:cs typeface="Palatino Linotype"/>
              </a:rPr>
              <a:t>n</a:t>
            </a:r>
            <a:r>
              <a:rPr lang="en-US" sz="2200" b="1" i="1" spc="-5" dirty="0">
                <a:solidFill>
                  <a:srgbClr val="990033"/>
                </a:solidFill>
                <a:latin typeface="Palatino Linotype"/>
                <a:cs typeface="Palatino Linotype"/>
              </a:rPr>
              <a:t> </a:t>
            </a:r>
            <a:r>
              <a:rPr sz="2200" b="1" i="1" spc="-5" dirty="0">
                <a:solidFill>
                  <a:srgbClr val="990033"/>
                </a:solidFill>
                <a:latin typeface="Palatino Linotype"/>
                <a:cs typeface="Palatino Linotype"/>
              </a:rPr>
              <a:t>r</a:t>
            </a:r>
            <a:r>
              <a:rPr sz="2200" b="1" i="1" spc="5" dirty="0">
                <a:solidFill>
                  <a:srgbClr val="990033"/>
                </a:solidFill>
                <a:latin typeface="Palatino Linotype"/>
                <a:cs typeface="Palatino Linotype"/>
              </a:rPr>
              <a:t>e</a:t>
            </a:r>
            <a:r>
              <a:rPr sz="2200" b="1" i="1" spc="-5" dirty="0">
                <a:solidFill>
                  <a:srgbClr val="990033"/>
                </a:solidFill>
                <a:latin typeface="Palatino Linotype"/>
                <a:cs typeface="Palatino Linotype"/>
              </a:rPr>
              <a:t>t</a:t>
            </a:r>
            <a:r>
              <a:rPr sz="2200" b="1" i="1" dirty="0">
                <a:solidFill>
                  <a:srgbClr val="990033"/>
                </a:solidFill>
                <a:latin typeface="Palatino Linotype"/>
                <a:cs typeface="Palatino Linotype"/>
              </a:rPr>
              <a:t>u</a:t>
            </a:r>
            <a:r>
              <a:rPr sz="2200" b="1" i="1" spc="-30" dirty="0">
                <a:solidFill>
                  <a:srgbClr val="990033"/>
                </a:solidFill>
                <a:latin typeface="Palatino Linotype"/>
                <a:cs typeface="Palatino Linotype"/>
              </a:rPr>
              <a:t>r</a:t>
            </a:r>
            <a:r>
              <a:rPr sz="2200" b="1" i="1" spc="-5" dirty="0">
                <a:solidFill>
                  <a:srgbClr val="990033"/>
                </a:solidFill>
                <a:latin typeface="Palatino Linotype"/>
                <a:cs typeface="Palatino Linotype"/>
              </a:rPr>
              <a:t>n</a:t>
            </a:r>
            <a:r>
              <a:rPr lang="en-US" sz="2200" b="1" i="1" spc="-5" dirty="0">
                <a:solidFill>
                  <a:srgbClr val="990033"/>
                </a:solidFill>
                <a:latin typeface="Palatino Linotype"/>
                <a:cs typeface="Palatino Linotype"/>
              </a:rPr>
              <a:t> </a:t>
            </a:r>
            <a:r>
              <a:rPr sz="2200" b="1" i="1" spc="-30" dirty="0">
                <a:solidFill>
                  <a:srgbClr val="990033"/>
                </a:solidFill>
                <a:latin typeface="Palatino Linotype"/>
                <a:cs typeface="Palatino Linotype"/>
              </a:rPr>
              <a:t>t</a:t>
            </a:r>
            <a:r>
              <a:rPr sz="2200" b="1" i="1" spc="-5" dirty="0">
                <a:solidFill>
                  <a:srgbClr val="990033"/>
                </a:solidFill>
                <a:latin typeface="Palatino Linotype"/>
                <a:cs typeface="Palatino Linotype"/>
              </a:rPr>
              <a:t>o</a:t>
            </a:r>
            <a:r>
              <a:rPr lang="en-US" sz="2200" b="1" i="1" dirty="0">
                <a:solidFill>
                  <a:srgbClr val="990033"/>
                </a:solidFill>
                <a:latin typeface="Palatino Linotype"/>
                <a:cs typeface="Palatino Linotype"/>
              </a:rPr>
              <a:t> </a:t>
            </a:r>
            <a:r>
              <a:rPr sz="2200" b="1" i="1" spc="-5" dirty="0">
                <a:solidFill>
                  <a:srgbClr val="990033"/>
                </a:solidFill>
                <a:latin typeface="Palatino Linotype"/>
                <a:cs typeface="Palatino Linotype"/>
              </a:rPr>
              <a:t>I</a:t>
            </a:r>
            <a:r>
              <a:rPr sz="2200" b="1" i="1" spc="-21" dirty="0">
                <a:solidFill>
                  <a:srgbClr val="990033"/>
                </a:solidFill>
                <a:latin typeface="Palatino Linotype"/>
                <a:cs typeface="Palatino Linotype"/>
              </a:rPr>
              <a:t>n</a:t>
            </a:r>
            <a:r>
              <a:rPr sz="2200" b="1" i="1" dirty="0">
                <a:solidFill>
                  <a:srgbClr val="990033"/>
                </a:solidFill>
                <a:latin typeface="Palatino Linotype"/>
                <a:cs typeface="Palatino Linotype"/>
              </a:rPr>
              <a:t>d</a:t>
            </a:r>
            <a:r>
              <a:rPr sz="2200" b="1" i="1" spc="-15" dirty="0">
                <a:solidFill>
                  <a:srgbClr val="990033"/>
                </a:solidFill>
                <a:latin typeface="Palatino Linotype"/>
                <a:cs typeface="Palatino Linotype"/>
              </a:rPr>
              <a:t>i</a:t>
            </a:r>
            <a:r>
              <a:rPr sz="2200" b="1" i="1" spc="-5" dirty="0">
                <a:solidFill>
                  <a:srgbClr val="990033"/>
                </a:solidFill>
                <a:latin typeface="Palatino Linotype"/>
                <a:cs typeface="Palatino Linotype"/>
              </a:rPr>
              <a:t>a</a:t>
            </a:r>
            <a:r>
              <a:rPr lang="en-US" sz="2200" b="1" i="1" dirty="0">
                <a:solidFill>
                  <a:srgbClr val="990033"/>
                </a:solidFill>
                <a:latin typeface="Palatino Linotype"/>
                <a:cs typeface="Palatino Linotype"/>
              </a:rPr>
              <a:t> </a:t>
            </a:r>
            <a:r>
              <a:rPr sz="2200" i="1" spc="-5" dirty="0">
                <a:solidFill>
                  <a:srgbClr val="990033"/>
                </a:solidFill>
                <a:latin typeface="Palatino Linotype"/>
                <a:cs typeface="Palatino Linotype"/>
              </a:rPr>
              <a:t>f</a:t>
            </a:r>
            <a:r>
              <a:rPr sz="2200" i="1" spc="-15" dirty="0">
                <a:solidFill>
                  <a:srgbClr val="990033"/>
                </a:solidFill>
                <a:latin typeface="Palatino Linotype"/>
                <a:cs typeface="Palatino Linotype"/>
              </a:rPr>
              <a:t>o</a:t>
            </a:r>
            <a:r>
              <a:rPr sz="2200" i="1" spc="-5" dirty="0">
                <a:solidFill>
                  <a:srgbClr val="990033"/>
                </a:solidFill>
                <a:latin typeface="Palatino Linotype"/>
                <a:cs typeface="Palatino Linotype"/>
              </a:rPr>
              <a:t>r</a:t>
            </a:r>
            <a:r>
              <a:rPr lang="en-US" sz="2200" i="1" dirty="0">
                <a:solidFill>
                  <a:srgbClr val="990033"/>
                </a:solidFill>
                <a:latin typeface="Palatino Linotype"/>
                <a:cs typeface="Palatino Linotype"/>
              </a:rPr>
              <a:t> </a:t>
            </a:r>
            <a:r>
              <a:rPr sz="2200" i="1" spc="10" dirty="0">
                <a:solidFill>
                  <a:srgbClr val="990033"/>
                </a:solidFill>
                <a:latin typeface="Palatino Linotype"/>
                <a:cs typeface="Palatino Linotype"/>
              </a:rPr>
              <a:t>t</a:t>
            </a:r>
            <a:r>
              <a:rPr sz="2200" i="1" spc="5" dirty="0">
                <a:solidFill>
                  <a:srgbClr val="990033"/>
                </a:solidFill>
                <a:latin typeface="Palatino Linotype"/>
                <a:cs typeface="Palatino Linotype"/>
              </a:rPr>
              <a:t>a</a:t>
            </a:r>
            <a:r>
              <a:rPr sz="2200" i="1" spc="-15" dirty="0">
                <a:solidFill>
                  <a:srgbClr val="990033"/>
                </a:solidFill>
                <a:latin typeface="Palatino Linotype"/>
                <a:cs typeface="Palatino Linotype"/>
              </a:rPr>
              <a:t>k</a:t>
            </a:r>
            <a:r>
              <a:rPr sz="2200" i="1" spc="-5" dirty="0">
                <a:solidFill>
                  <a:srgbClr val="990033"/>
                </a:solidFill>
                <a:latin typeface="Palatino Linotype"/>
                <a:cs typeface="Palatino Linotype"/>
              </a:rPr>
              <a:t>i</a:t>
            </a:r>
            <a:r>
              <a:rPr sz="2200" i="1" dirty="0">
                <a:solidFill>
                  <a:srgbClr val="990033"/>
                </a:solidFill>
                <a:latin typeface="Palatino Linotype"/>
                <a:cs typeface="Palatino Linotype"/>
              </a:rPr>
              <a:t>n</a:t>
            </a:r>
            <a:r>
              <a:rPr sz="2200" i="1" spc="-5" dirty="0">
                <a:solidFill>
                  <a:srgbClr val="990033"/>
                </a:solidFill>
                <a:latin typeface="Palatino Linotype"/>
                <a:cs typeface="Palatino Linotype"/>
              </a:rPr>
              <a:t>g</a:t>
            </a:r>
            <a:r>
              <a:rPr lang="en-US" sz="2200" i="1" spc="-5" dirty="0">
                <a:solidFill>
                  <a:srgbClr val="990033"/>
                </a:solidFill>
                <a:latin typeface="Palatino Linotype"/>
                <a:cs typeface="Palatino Linotype"/>
              </a:rPr>
              <a:t> </a:t>
            </a:r>
            <a:r>
              <a:rPr sz="2200" i="1" dirty="0">
                <a:solidFill>
                  <a:srgbClr val="990033"/>
                </a:solidFill>
                <a:latin typeface="Palatino Linotype"/>
                <a:cs typeface="Palatino Linotype"/>
              </a:rPr>
              <a:t>u</a:t>
            </a:r>
            <a:r>
              <a:rPr sz="2200" i="1" spc="-5" dirty="0">
                <a:solidFill>
                  <a:srgbClr val="990033"/>
                </a:solidFill>
                <a:latin typeface="Palatino Linotype"/>
                <a:cs typeface="Palatino Linotype"/>
              </a:rPr>
              <a:t>p</a:t>
            </a:r>
            <a:r>
              <a:rPr lang="en-US" sz="2200" i="1" spc="-5" dirty="0">
                <a:solidFill>
                  <a:srgbClr val="990033"/>
                </a:solidFill>
                <a:latin typeface="Palatino Linotype"/>
                <a:cs typeface="Palatino Linotype"/>
              </a:rPr>
              <a:t> </a:t>
            </a:r>
            <a:r>
              <a:rPr sz="2200" i="1" spc="-5" dirty="0">
                <a:solidFill>
                  <a:srgbClr val="990033"/>
                </a:solidFill>
                <a:latin typeface="Palatino Linotype"/>
                <a:cs typeface="Palatino Linotype"/>
              </a:rPr>
              <a:t>employment	</a:t>
            </a:r>
            <a:r>
              <a:rPr sz="2200" i="1" spc="-10" dirty="0">
                <a:solidFill>
                  <a:srgbClr val="990033"/>
                </a:solidFill>
                <a:latin typeface="Palatino Linotype"/>
                <a:cs typeface="Palatino Linotype"/>
              </a:rPr>
              <a:t>or</a:t>
            </a:r>
            <a:r>
              <a:rPr lang="en-US" sz="2200" i="1" spc="-10" dirty="0">
                <a:solidFill>
                  <a:srgbClr val="990033"/>
                </a:solidFill>
                <a:latin typeface="Palatino Linotype"/>
                <a:cs typeface="Palatino Linotype"/>
              </a:rPr>
              <a:t> </a:t>
            </a:r>
            <a:r>
              <a:rPr sz="2200" i="1" spc="-5" dirty="0">
                <a:solidFill>
                  <a:srgbClr val="990033"/>
                </a:solidFill>
                <a:latin typeface="Palatino Linotype"/>
                <a:cs typeface="Palatino Linotype"/>
              </a:rPr>
              <a:t>for</a:t>
            </a:r>
            <a:r>
              <a:rPr lang="en-US" sz="2200" i="1" spc="-5" dirty="0">
                <a:solidFill>
                  <a:srgbClr val="990033"/>
                </a:solidFill>
                <a:latin typeface="Palatino Linotype"/>
                <a:cs typeface="Palatino Linotype"/>
              </a:rPr>
              <a:t> </a:t>
            </a:r>
            <a:r>
              <a:rPr sz="2200" i="1" spc="-5" dirty="0">
                <a:solidFill>
                  <a:srgbClr val="990033"/>
                </a:solidFill>
                <a:latin typeface="Palatino Linotype"/>
                <a:cs typeface="Palatino Linotype"/>
              </a:rPr>
              <a:t>carrying</a:t>
            </a:r>
            <a:r>
              <a:rPr lang="en-US" sz="2200" i="1" spc="-5" dirty="0">
                <a:solidFill>
                  <a:srgbClr val="990033"/>
                </a:solidFill>
                <a:latin typeface="Palatino Linotype"/>
                <a:cs typeface="Palatino Linotype"/>
              </a:rPr>
              <a:t> </a:t>
            </a:r>
            <a:r>
              <a:rPr sz="2200" i="1" spc="-10" dirty="0">
                <a:solidFill>
                  <a:srgbClr val="990033"/>
                </a:solidFill>
                <a:latin typeface="Palatino Linotype"/>
                <a:cs typeface="Palatino Linotype"/>
              </a:rPr>
              <a:t>on</a:t>
            </a:r>
            <a:r>
              <a:rPr lang="en-US" sz="2200" i="1" spc="-10" dirty="0">
                <a:solidFill>
                  <a:srgbClr val="990033"/>
                </a:solidFill>
                <a:latin typeface="Palatino Linotype"/>
                <a:cs typeface="Palatino Linotype"/>
              </a:rPr>
              <a:t> </a:t>
            </a:r>
            <a:r>
              <a:rPr sz="2200" i="1" spc="-5" dirty="0">
                <a:solidFill>
                  <a:srgbClr val="990033"/>
                </a:solidFill>
                <a:latin typeface="Palatino Linotype"/>
                <a:cs typeface="Palatino Linotype"/>
              </a:rPr>
              <a:t>business</a:t>
            </a:r>
            <a:r>
              <a:rPr lang="en-US" sz="2200" i="1" spc="-5" dirty="0">
                <a:solidFill>
                  <a:srgbClr val="990033"/>
                </a:solidFill>
                <a:latin typeface="Palatino Linotype"/>
                <a:cs typeface="Palatino Linotype"/>
              </a:rPr>
              <a:t> </a:t>
            </a:r>
            <a:r>
              <a:rPr sz="2200" i="1" spc="-10" dirty="0">
                <a:solidFill>
                  <a:srgbClr val="990033"/>
                </a:solidFill>
                <a:latin typeface="Palatino Linotype"/>
                <a:cs typeface="Palatino Linotype"/>
              </a:rPr>
              <a:t>or</a:t>
            </a:r>
            <a:r>
              <a:rPr lang="en-US" sz="2200" i="1" spc="-10" dirty="0">
                <a:solidFill>
                  <a:srgbClr val="990033"/>
                </a:solidFill>
                <a:latin typeface="Palatino Linotype"/>
                <a:cs typeface="Palatino Linotype"/>
              </a:rPr>
              <a:t> </a:t>
            </a:r>
            <a:r>
              <a:rPr sz="2200" i="1" spc="-5" dirty="0">
                <a:solidFill>
                  <a:srgbClr val="990033"/>
                </a:solidFill>
                <a:latin typeface="Palatino Linotype"/>
                <a:cs typeface="Palatino Linotype"/>
              </a:rPr>
              <a:t>for</a:t>
            </a:r>
            <a:r>
              <a:rPr lang="en-US" sz="2200" i="1" spc="-5" dirty="0">
                <a:solidFill>
                  <a:srgbClr val="990033"/>
                </a:solidFill>
                <a:latin typeface="Palatino Linotype"/>
                <a:cs typeface="Palatino Linotype"/>
              </a:rPr>
              <a:t> </a:t>
            </a:r>
            <a:r>
              <a:rPr sz="2200" i="1" spc="-15" dirty="0">
                <a:solidFill>
                  <a:srgbClr val="990033"/>
                </a:solidFill>
                <a:latin typeface="Palatino Linotype"/>
                <a:cs typeface="Palatino Linotype"/>
              </a:rPr>
              <a:t>any	</a:t>
            </a:r>
            <a:r>
              <a:rPr lang="en-US" sz="2200" i="1" spc="-15" dirty="0">
                <a:solidFill>
                  <a:srgbClr val="990033"/>
                </a:solidFill>
                <a:latin typeface="Palatino Linotype"/>
                <a:cs typeface="Palatino Linotype"/>
              </a:rPr>
              <a:t> </a:t>
            </a:r>
            <a:r>
              <a:rPr sz="2200" i="1" spc="-5" dirty="0">
                <a:solidFill>
                  <a:srgbClr val="990033"/>
                </a:solidFill>
                <a:latin typeface="Palatino Linotype"/>
                <a:cs typeface="Palatino Linotype"/>
              </a:rPr>
              <a:t>other</a:t>
            </a:r>
            <a:r>
              <a:rPr sz="2200" i="1" spc="395" dirty="0">
                <a:solidFill>
                  <a:srgbClr val="990033"/>
                </a:solidFill>
                <a:latin typeface="Palatino Linotype"/>
                <a:cs typeface="Palatino Linotype"/>
              </a:rPr>
              <a:t> </a:t>
            </a:r>
            <a:r>
              <a:rPr sz="2200" i="1" spc="-10" dirty="0">
                <a:solidFill>
                  <a:srgbClr val="990033"/>
                </a:solidFill>
                <a:latin typeface="Palatino Linotype"/>
                <a:cs typeface="Palatino Linotype"/>
              </a:rPr>
              <a:t>purpose </a:t>
            </a:r>
            <a:r>
              <a:rPr sz="2200" i="1" spc="-535" dirty="0">
                <a:solidFill>
                  <a:srgbClr val="990033"/>
                </a:solidFill>
                <a:latin typeface="Palatino Linotype"/>
                <a:cs typeface="Palatino Linotype"/>
              </a:rPr>
              <a:t> </a:t>
            </a:r>
            <a:r>
              <a:rPr sz="2200" i="1" spc="-5" dirty="0">
                <a:solidFill>
                  <a:srgbClr val="990033"/>
                </a:solidFill>
                <a:latin typeface="Palatino Linotype"/>
                <a:cs typeface="Palatino Linotype"/>
              </a:rPr>
              <a:t>indicating intention</a:t>
            </a:r>
            <a:r>
              <a:rPr sz="2200" i="1" spc="5" dirty="0">
                <a:solidFill>
                  <a:srgbClr val="990033"/>
                </a:solidFill>
                <a:latin typeface="Palatino Linotype"/>
                <a:cs typeface="Palatino Linotype"/>
              </a:rPr>
              <a:t> to</a:t>
            </a:r>
            <a:r>
              <a:rPr sz="2200" i="1" spc="-10" dirty="0">
                <a:solidFill>
                  <a:srgbClr val="990033"/>
                </a:solidFill>
                <a:latin typeface="Palatino Linotype"/>
                <a:cs typeface="Palatino Linotype"/>
              </a:rPr>
              <a:t> </a:t>
            </a:r>
            <a:r>
              <a:rPr sz="2200" i="1" spc="-5" dirty="0">
                <a:solidFill>
                  <a:srgbClr val="990033"/>
                </a:solidFill>
                <a:latin typeface="Palatino Linotype"/>
                <a:cs typeface="Palatino Linotype"/>
              </a:rPr>
              <a:t>stay in</a:t>
            </a:r>
            <a:r>
              <a:rPr sz="2200" i="1" spc="5" dirty="0">
                <a:solidFill>
                  <a:srgbClr val="990033"/>
                </a:solidFill>
                <a:latin typeface="Palatino Linotype"/>
                <a:cs typeface="Palatino Linotype"/>
              </a:rPr>
              <a:t> </a:t>
            </a:r>
            <a:r>
              <a:rPr sz="2200" i="1" spc="-5" dirty="0">
                <a:solidFill>
                  <a:srgbClr val="990033"/>
                </a:solidFill>
                <a:latin typeface="Palatino Linotype"/>
                <a:cs typeface="Palatino Linotype"/>
              </a:rPr>
              <a:t>India…………..</a:t>
            </a:r>
            <a:endParaRPr sz="2200" dirty="0">
              <a:latin typeface="Palatino Linotype"/>
              <a:cs typeface="Palatino Linotype"/>
            </a:endParaRPr>
          </a:p>
          <a:p>
            <a:pPr marL="476842" marR="9525" indent="-13969">
              <a:lnSpc>
                <a:spcPts val="2380"/>
              </a:lnSpc>
              <a:spcBef>
                <a:spcPts val="520"/>
              </a:spcBef>
            </a:pPr>
            <a:r>
              <a:rPr sz="2200" b="1" spc="-10" dirty="0">
                <a:solidFill>
                  <a:srgbClr val="990033"/>
                </a:solidFill>
                <a:latin typeface="Palatino Linotype"/>
                <a:cs typeface="Palatino Linotype"/>
              </a:rPr>
              <a:t>Above</a:t>
            </a:r>
            <a:r>
              <a:rPr sz="2200" b="1" spc="214" dirty="0">
                <a:solidFill>
                  <a:srgbClr val="990033"/>
                </a:solidFill>
                <a:latin typeface="Palatino Linotype"/>
                <a:cs typeface="Palatino Linotype"/>
              </a:rPr>
              <a:t> </a:t>
            </a:r>
            <a:r>
              <a:rPr sz="2200" b="1" spc="-5" dirty="0">
                <a:solidFill>
                  <a:srgbClr val="990033"/>
                </a:solidFill>
                <a:latin typeface="Palatino Linotype"/>
                <a:cs typeface="Palatino Linotype"/>
              </a:rPr>
              <a:t>para</a:t>
            </a:r>
            <a:r>
              <a:rPr sz="2200" b="1" spc="195" dirty="0">
                <a:solidFill>
                  <a:srgbClr val="990033"/>
                </a:solidFill>
                <a:latin typeface="Palatino Linotype"/>
                <a:cs typeface="Palatino Linotype"/>
              </a:rPr>
              <a:t> </a:t>
            </a:r>
            <a:r>
              <a:rPr sz="2200" b="1" dirty="0">
                <a:solidFill>
                  <a:srgbClr val="990033"/>
                </a:solidFill>
                <a:latin typeface="Palatino Linotype"/>
                <a:cs typeface="Palatino Linotype"/>
              </a:rPr>
              <a:t>does</a:t>
            </a:r>
            <a:r>
              <a:rPr sz="2200" b="1" spc="185" dirty="0">
                <a:solidFill>
                  <a:srgbClr val="990033"/>
                </a:solidFill>
                <a:latin typeface="Palatino Linotype"/>
                <a:cs typeface="Palatino Linotype"/>
              </a:rPr>
              <a:t> </a:t>
            </a:r>
            <a:r>
              <a:rPr sz="2200" b="1" spc="-5" dirty="0">
                <a:solidFill>
                  <a:srgbClr val="990033"/>
                </a:solidFill>
                <a:latin typeface="Palatino Linotype"/>
                <a:cs typeface="Palatino Linotype"/>
              </a:rPr>
              <a:t>give</a:t>
            </a:r>
            <a:r>
              <a:rPr sz="2200" b="1" spc="195" dirty="0">
                <a:solidFill>
                  <a:srgbClr val="990033"/>
                </a:solidFill>
                <a:latin typeface="Palatino Linotype"/>
                <a:cs typeface="Palatino Linotype"/>
              </a:rPr>
              <a:t> </a:t>
            </a:r>
            <a:r>
              <a:rPr sz="2200" b="1" spc="5" dirty="0">
                <a:solidFill>
                  <a:srgbClr val="990033"/>
                </a:solidFill>
                <a:latin typeface="Palatino Linotype"/>
                <a:cs typeface="Palatino Linotype"/>
              </a:rPr>
              <a:t>an</a:t>
            </a:r>
            <a:r>
              <a:rPr sz="2200" b="1" spc="191" dirty="0">
                <a:solidFill>
                  <a:srgbClr val="990033"/>
                </a:solidFill>
                <a:latin typeface="Palatino Linotype"/>
                <a:cs typeface="Palatino Linotype"/>
              </a:rPr>
              <a:t> </a:t>
            </a:r>
            <a:r>
              <a:rPr sz="2200" b="1" dirty="0">
                <a:solidFill>
                  <a:srgbClr val="990033"/>
                </a:solidFill>
                <a:latin typeface="Palatino Linotype"/>
                <a:cs typeface="Palatino Linotype"/>
              </a:rPr>
              <a:t>indication</a:t>
            </a:r>
            <a:r>
              <a:rPr sz="2200" b="1" spc="191" dirty="0">
                <a:solidFill>
                  <a:srgbClr val="990033"/>
                </a:solidFill>
                <a:latin typeface="Palatino Linotype"/>
                <a:cs typeface="Palatino Linotype"/>
              </a:rPr>
              <a:t> </a:t>
            </a:r>
            <a:r>
              <a:rPr sz="2200" b="1" spc="5" dirty="0">
                <a:solidFill>
                  <a:srgbClr val="990033"/>
                </a:solidFill>
                <a:latin typeface="Palatino Linotype"/>
                <a:cs typeface="Palatino Linotype"/>
              </a:rPr>
              <a:t>that</a:t>
            </a:r>
            <a:r>
              <a:rPr sz="2200" b="1" spc="191" dirty="0">
                <a:solidFill>
                  <a:srgbClr val="990033"/>
                </a:solidFill>
                <a:latin typeface="Palatino Linotype"/>
                <a:cs typeface="Palatino Linotype"/>
              </a:rPr>
              <a:t> </a:t>
            </a:r>
            <a:r>
              <a:rPr sz="2200" b="1" dirty="0">
                <a:solidFill>
                  <a:srgbClr val="990033"/>
                </a:solidFill>
                <a:latin typeface="Palatino Linotype"/>
                <a:cs typeface="Palatino Linotype"/>
              </a:rPr>
              <a:t>physical</a:t>
            </a:r>
            <a:r>
              <a:rPr sz="2200" b="1" spc="210" dirty="0">
                <a:solidFill>
                  <a:srgbClr val="990033"/>
                </a:solidFill>
                <a:latin typeface="Palatino Linotype"/>
                <a:cs typeface="Palatino Linotype"/>
              </a:rPr>
              <a:t> </a:t>
            </a:r>
            <a:r>
              <a:rPr sz="2200" b="1" spc="-5" dirty="0">
                <a:solidFill>
                  <a:srgbClr val="990033"/>
                </a:solidFill>
                <a:latin typeface="Palatino Linotype"/>
                <a:cs typeface="Palatino Linotype"/>
              </a:rPr>
              <a:t>stay</a:t>
            </a:r>
            <a:r>
              <a:rPr sz="2200" b="1" spc="204" dirty="0">
                <a:solidFill>
                  <a:srgbClr val="990033"/>
                </a:solidFill>
                <a:latin typeface="Palatino Linotype"/>
                <a:cs typeface="Palatino Linotype"/>
              </a:rPr>
              <a:t> </a:t>
            </a:r>
            <a:r>
              <a:rPr sz="2200" b="1" spc="-10" dirty="0">
                <a:solidFill>
                  <a:srgbClr val="990033"/>
                </a:solidFill>
                <a:latin typeface="Palatino Linotype"/>
                <a:cs typeface="Palatino Linotype"/>
              </a:rPr>
              <a:t>is</a:t>
            </a:r>
            <a:r>
              <a:rPr sz="2200" b="1" spc="210" dirty="0">
                <a:solidFill>
                  <a:srgbClr val="990033"/>
                </a:solidFill>
                <a:latin typeface="Palatino Linotype"/>
                <a:cs typeface="Palatino Linotype"/>
              </a:rPr>
              <a:t> </a:t>
            </a:r>
            <a:r>
              <a:rPr sz="2200" b="1" spc="-5" dirty="0">
                <a:solidFill>
                  <a:srgbClr val="990033"/>
                </a:solidFill>
                <a:latin typeface="Palatino Linotype"/>
                <a:cs typeface="Palatino Linotype"/>
              </a:rPr>
              <a:t>not </a:t>
            </a:r>
            <a:r>
              <a:rPr sz="2200" b="1" spc="-535" dirty="0">
                <a:solidFill>
                  <a:srgbClr val="990033"/>
                </a:solidFill>
                <a:latin typeface="Palatino Linotype"/>
                <a:cs typeface="Palatino Linotype"/>
              </a:rPr>
              <a:t> </a:t>
            </a:r>
            <a:r>
              <a:rPr sz="2200" b="1" dirty="0">
                <a:solidFill>
                  <a:srgbClr val="990033"/>
                </a:solidFill>
                <a:latin typeface="Palatino Linotype"/>
                <a:cs typeface="Palatino Linotype"/>
              </a:rPr>
              <a:t>the</a:t>
            </a:r>
            <a:r>
              <a:rPr sz="2200" b="1" spc="-30" dirty="0">
                <a:solidFill>
                  <a:srgbClr val="990033"/>
                </a:solidFill>
                <a:latin typeface="Palatino Linotype"/>
                <a:cs typeface="Palatino Linotype"/>
              </a:rPr>
              <a:t> </a:t>
            </a:r>
            <a:r>
              <a:rPr sz="2200" b="1" spc="-5" dirty="0">
                <a:solidFill>
                  <a:srgbClr val="990033"/>
                </a:solidFill>
                <a:latin typeface="Palatino Linotype"/>
                <a:cs typeface="Palatino Linotype"/>
              </a:rPr>
              <a:t>guiding</a:t>
            </a:r>
            <a:r>
              <a:rPr sz="2200" b="1" spc="50" dirty="0">
                <a:solidFill>
                  <a:srgbClr val="990033"/>
                </a:solidFill>
                <a:latin typeface="Palatino Linotype"/>
                <a:cs typeface="Palatino Linotype"/>
              </a:rPr>
              <a:t> </a:t>
            </a:r>
            <a:r>
              <a:rPr sz="2200" b="1" spc="-5" dirty="0">
                <a:solidFill>
                  <a:srgbClr val="990033"/>
                </a:solidFill>
                <a:latin typeface="Palatino Linotype"/>
                <a:cs typeface="Palatino Linotype"/>
              </a:rPr>
              <a:t>factor.</a:t>
            </a:r>
            <a:endParaRPr sz="2200" dirty="0">
              <a:latin typeface="Palatino Linotype"/>
              <a:cs typeface="Palatino Linotype"/>
            </a:endParaRPr>
          </a:p>
          <a:p>
            <a:pPr>
              <a:spcBef>
                <a:spcPts val="50"/>
              </a:spcBef>
            </a:pPr>
            <a:endParaRPr sz="2500" dirty="0">
              <a:latin typeface="Palatino Linotype"/>
              <a:cs typeface="Palatino Linotype"/>
            </a:endParaRPr>
          </a:p>
          <a:p>
            <a:pPr marL="450850" marR="6350" lvl="1" indent="-450850" algn="just">
              <a:lnSpc>
                <a:spcPts val="2380"/>
              </a:lnSpc>
              <a:buFont typeface="Times New Roman"/>
              <a:buChar char="■"/>
            </a:pPr>
            <a:r>
              <a:rPr sz="2200" b="1" spc="-5" dirty="0">
                <a:solidFill>
                  <a:srgbClr val="990033"/>
                </a:solidFill>
                <a:latin typeface="Palatino Linotype"/>
                <a:cs typeface="Palatino Linotype"/>
              </a:rPr>
              <a:t>Visit </a:t>
            </a:r>
            <a:r>
              <a:rPr sz="2200" b="1" spc="5" dirty="0">
                <a:solidFill>
                  <a:srgbClr val="990033"/>
                </a:solidFill>
                <a:latin typeface="Palatino Linotype"/>
                <a:cs typeface="Palatino Linotype"/>
              </a:rPr>
              <a:t>to </a:t>
            </a:r>
            <a:r>
              <a:rPr sz="2200" b="1" dirty="0">
                <a:solidFill>
                  <a:srgbClr val="990033"/>
                </a:solidFill>
                <a:latin typeface="Palatino Linotype"/>
                <a:cs typeface="Palatino Linotype"/>
              </a:rPr>
              <a:t>India- </a:t>
            </a:r>
            <a:r>
              <a:rPr sz="2200" spc="40" dirty="0">
                <a:solidFill>
                  <a:srgbClr val="990033"/>
                </a:solidFill>
                <a:latin typeface="Cambria"/>
                <a:cs typeface="Cambria"/>
              </a:rPr>
              <a:t>Same </a:t>
            </a:r>
            <a:r>
              <a:rPr sz="2200" spc="21" dirty="0">
                <a:solidFill>
                  <a:srgbClr val="990033"/>
                </a:solidFill>
                <a:latin typeface="Cambria"/>
                <a:cs typeface="Cambria"/>
              </a:rPr>
              <a:t>para </a:t>
            </a:r>
            <a:r>
              <a:rPr sz="2200" spc="-15" dirty="0">
                <a:solidFill>
                  <a:srgbClr val="990033"/>
                </a:solidFill>
                <a:latin typeface="Cambria"/>
                <a:cs typeface="Cambria"/>
              </a:rPr>
              <a:t>states- </a:t>
            </a:r>
            <a:r>
              <a:rPr sz="2200" spc="15" dirty="0">
                <a:solidFill>
                  <a:srgbClr val="990033"/>
                </a:solidFill>
                <a:latin typeface="Cambria"/>
                <a:cs typeface="Cambria"/>
              </a:rPr>
              <a:t>where </a:t>
            </a:r>
            <a:r>
              <a:rPr sz="2200" spc="95" dirty="0">
                <a:solidFill>
                  <a:srgbClr val="990033"/>
                </a:solidFill>
                <a:latin typeface="Cambria"/>
                <a:cs typeface="Cambria"/>
              </a:rPr>
              <a:t>a/c </a:t>
            </a:r>
            <a:r>
              <a:rPr sz="2200" spc="30" dirty="0">
                <a:solidFill>
                  <a:srgbClr val="990033"/>
                </a:solidFill>
                <a:latin typeface="Cambria"/>
                <a:cs typeface="Cambria"/>
              </a:rPr>
              <a:t>holder </a:t>
            </a:r>
            <a:r>
              <a:rPr sz="2200" dirty="0">
                <a:solidFill>
                  <a:srgbClr val="990033"/>
                </a:solidFill>
                <a:latin typeface="Cambria"/>
                <a:cs typeface="Cambria"/>
              </a:rPr>
              <a:t>is </a:t>
            </a:r>
            <a:r>
              <a:rPr sz="2200" spc="40" dirty="0">
                <a:solidFill>
                  <a:srgbClr val="990033"/>
                </a:solidFill>
                <a:latin typeface="Cambria"/>
                <a:cs typeface="Cambria"/>
              </a:rPr>
              <a:t>on </a:t>
            </a:r>
            <a:r>
              <a:rPr sz="2200" spc="21" dirty="0">
                <a:solidFill>
                  <a:srgbClr val="990033"/>
                </a:solidFill>
                <a:latin typeface="Cambria"/>
                <a:cs typeface="Cambria"/>
              </a:rPr>
              <a:t>a </a:t>
            </a:r>
            <a:r>
              <a:rPr sz="2200" spc="25" dirty="0">
                <a:solidFill>
                  <a:srgbClr val="990033"/>
                </a:solidFill>
                <a:latin typeface="Cambria"/>
                <a:cs typeface="Cambria"/>
              </a:rPr>
              <a:t> </a:t>
            </a:r>
            <a:r>
              <a:rPr sz="2200" dirty="0">
                <a:solidFill>
                  <a:srgbClr val="990033"/>
                </a:solidFill>
                <a:latin typeface="Cambria"/>
                <a:cs typeface="Cambria"/>
              </a:rPr>
              <a:t>short </a:t>
            </a:r>
            <a:r>
              <a:rPr sz="2200" spc="25" dirty="0">
                <a:solidFill>
                  <a:srgbClr val="990033"/>
                </a:solidFill>
                <a:latin typeface="Cambria"/>
                <a:cs typeface="Cambria"/>
              </a:rPr>
              <a:t>visit </a:t>
            </a:r>
            <a:r>
              <a:rPr sz="2200" spc="-10" dirty="0">
                <a:solidFill>
                  <a:srgbClr val="990033"/>
                </a:solidFill>
                <a:latin typeface="Cambria"/>
                <a:cs typeface="Cambria"/>
              </a:rPr>
              <a:t>to </a:t>
            </a:r>
            <a:r>
              <a:rPr sz="2200" spc="44" dirty="0">
                <a:solidFill>
                  <a:srgbClr val="990033"/>
                </a:solidFill>
                <a:latin typeface="Cambria"/>
                <a:cs typeface="Cambria"/>
              </a:rPr>
              <a:t>India </a:t>
            </a:r>
            <a:r>
              <a:rPr sz="2200" spc="-5" dirty="0">
                <a:solidFill>
                  <a:srgbClr val="990033"/>
                </a:solidFill>
                <a:latin typeface="Cambria"/>
                <a:cs typeface="Cambria"/>
              </a:rPr>
              <a:t>the </a:t>
            </a:r>
            <a:r>
              <a:rPr sz="2200" spc="95" dirty="0">
                <a:solidFill>
                  <a:srgbClr val="990033"/>
                </a:solidFill>
                <a:latin typeface="Cambria"/>
                <a:cs typeface="Cambria"/>
              </a:rPr>
              <a:t>a/c </a:t>
            </a:r>
            <a:r>
              <a:rPr sz="2200" spc="80" dirty="0">
                <a:solidFill>
                  <a:srgbClr val="990033"/>
                </a:solidFill>
                <a:latin typeface="Cambria"/>
                <a:cs typeface="Cambria"/>
              </a:rPr>
              <a:t>may </a:t>
            </a:r>
            <a:r>
              <a:rPr sz="2200" spc="21" dirty="0">
                <a:solidFill>
                  <a:srgbClr val="990033"/>
                </a:solidFill>
                <a:latin typeface="Cambria"/>
                <a:cs typeface="Cambria"/>
              </a:rPr>
              <a:t>continue </a:t>
            </a:r>
            <a:r>
              <a:rPr sz="2200" dirty="0">
                <a:solidFill>
                  <a:srgbClr val="990033"/>
                </a:solidFill>
                <a:latin typeface="Cambria"/>
                <a:cs typeface="Cambria"/>
              </a:rPr>
              <a:t>as </a:t>
            </a:r>
            <a:r>
              <a:rPr sz="2200" spc="155" dirty="0">
                <a:solidFill>
                  <a:srgbClr val="990033"/>
                </a:solidFill>
                <a:latin typeface="Cambria"/>
                <a:cs typeface="Cambria"/>
              </a:rPr>
              <a:t>NRE </a:t>
            </a:r>
            <a:r>
              <a:rPr sz="2200" spc="35" dirty="0">
                <a:solidFill>
                  <a:srgbClr val="990033"/>
                </a:solidFill>
                <a:latin typeface="Cambria"/>
                <a:cs typeface="Cambria"/>
              </a:rPr>
              <a:t>even </a:t>
            </a:r>
            <a:r>
              <a:rPr sz="2200" spc="65" dirty="0">
                <a:solidFill>
                  <a:srgbClr val="990033"/>
                </a:solidFill>
                <a:latin typeface="Cambria"/>
                <a:cs typeface="Cambria"/>
              </a:rPr>
              <a:t>during </a:t>
            </a:r>
            <a:r>
              <a:rPr sz="2200" spc="70" dirty="0">
                <a:solidFill>
                  <a:srgbClr val="990033"/>
                </a:solidFill>
                <a:latin typeface="Cambria"/>
                <a:cs typeface="Cambria"/>
              </a:rPr>
              <a:t> </a:t>
            </a:r>
            <a:r>
              <a:rPr sz="2200" spc="21" dirty="0">
                <a:solidFill>
                  <a:srgbClr val="990033"/>
                </a:solidFill>
                <a:latin typeface="Cambria"/>
                <a:cs typeface="Cambria"/>
              </a:rPr>
              <a:t>his</a:t>
            </a:r>
            <a:r>
              <a:rPr sz="2200" spc="50" dirty="0">
                <a:solidFill>
                  <a:srgbClr val="990033"/>
                </a:solidFill>
                <a:latin typeface="Cambria"/>
                <a:cs typeface="Cambria"/>
              </a:rPr>
              <a:t> </a:t>
            </a:r>
            <a:r>
              <a:rPr sz="2200" spc="25" dirty="0">
                <a:solidFill>
                  <a:srgbClr val="990033"/>
                </a:solidFill>
                <a:latin typeface="Cambria"/>
                <a:cs typeface="Cambria"/>
              </a:rPr>
              <a:t>stay</a:t>
            </a:r>
            <a:r>
              <a:rPr sz="2200" spc="50" dirty="0">
                <a:solidFill>
                  <a:srgbClr val="990033"/>
                </a:solidFill>
                <a:latin typeface="Cambria"/>
                <a:cs typeface="Cambria"/>
              </a:rPr>
              <a:t> </a:t>
            </a:r>
            <a:r>
              <a:rPr sz="2200" spc="35" dirty="0">
                <a:solidFill>
                  <a:srgbClr val="990033"/>
                </a:solidFill>
                <a:latin typeface="Cambria"/>
                <a:cs typeface="Cambria"/>
              </a:rPr>
              <a:t>in</a:t>
            </a:r>
            <a:r>
              <a:rPr sz="2200" spc="80" dirty="0">
                <a:solidFill>
                  <a:srgbClr val="990033"/>
                </a:solidFill>
                <a:latin typeface="Cambria"/>
                <a:cs typeface="Cambria"/>
              </a:rPr>
              <a:t> </a:t>
            </a:r>
            <a:r>
              <a:rPr sz="2200" spc="55" dirty="0">
                <a:solidFill>
                  <a:srgbClr val="990033"/>
                </a:solidFill>
                <a:latin typeface="Cambria"/>
                <a:cs typeface="Cambria"/>
              </a:rPr>
              <a:t>India.</a:t>
            </a:r>
            <a:endParaRPr sz="2200" dirty="0">
              <a:latin typeface="Cambria"/>
              <a:cs typeface="Cambri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05152" y="636605"/>
            <a:ext cx="9070519" cy="1146907"/>
          </a:xfrm>
          <a:prstGeom prst="rect">
            <a:avLst/>
          </a:prstGeom>
        </p:spPr>
        <p:txBody>
          <a:bodyPr vert="horz" wrap="square" lIns="0" tIns="160455" rIns="0" bIns="0" rtlCol="0">
            <a:spAutoFit/>
          </a:bodyPr>
          <a:lstStyle/>
          <a:p>
            <a:pPr marR="5080">
              <a:spcBef>
                <a:spcPts val="100"/>
              </a:spcBef>
            </a:pPr>
            <a:r>
              <a:rPr sz="3200" dirty="0"/>
              <a:t>Residential</a:t>
            </a:r>
            <a:r>
              <a:rPr sz="3200" spc="-80" dirty="0"/>
              <a:t> </a:t>
            </a:r>
            <a:r>
              <a:rPr sz="3200" dirty="0"/>
              <a:t>Status</a:t>
            </a:r>
            <a:r>
              <a:rPr sz="3200" spc="-21" dirty="0"/>
              <a:t> </a:t>
            </a:r>
            <a:r>
              <a:rPr sz="3200" spc="-5" dirty="0"/>
              <a:t>under</a:t>
            </a:r>
            <a:r>
              <a:rPr sz="3200" spc="-35" dirty="0"/>
              <a:t> </a:t>
            </a:r>
            <a:r>
              <a:rPr sz="3200" spc="5" dirty="0"/>
              <a:t>FEMA</a:t>
            </a:r>
            <a:r>
              <a:rPr sz="3200" spc="-30" dirty="0"/>
              <a:t> </a:t>
            </a:r>
            <a:r>
              <a:rPr sz="3200" dirty="0"/>
              <a:t>– </a:t>
            </a:r>
            <a:r>
              <a:rPr sz="3200" spc="-785" dirty="0"/>
              <a:t> </a:t>
            </a:r>
            <a:r>
              <a:rPr sz="3200" dirty="0"/>
              <a:t>Indian</a:t>
            </a:r>
            <a:r>
              <a:rPr sz="3200" spc="-80" dirty="0"/>
              <a:t> </a:t>
            </a:r>
            <a:r>
              <a:rPr sz="3200" dirty="0"/>
              <a:t>Students</a:t>
            </a:r>
            <a:r>
              <a:rPr sz="3200" spc="-55" dirty="0"/>
              <a:t> </a:t>
            </a:r>
            <a:r>
              <a:rPr sz="3200" dirty="0"/>
              <a:t>Studying</a:t>
            </a:r>
            <a:r>
              <a:rPr sz="3200" spc="-65" dirty="0"/>
              <a:t> </a:t>
            </a:r>
            <a:r>
              <a:rPr sz="3200" dirty="0"/>
              <a:t>Abroad</a:t>
            </a:r>
          </a:p>
        </p:txBody>
      </p:sp>
      <p:sp>
        <p:nvSpPr>
          <p:cNvPr id="6" name="object 6"/>
          <p:cNvSpPr txBox="1"/>
          <p:nvPr/>
        </p:nvSpPr>
        <p:spPr>
          <a:xfrm>
            <a:off x="927100" y="3233201"/>
            <a:ext cx="8534400" cy="1096447"/>
          </a:xfrm>
          <a:prstGeom prst="rect">
            <a:avLst/>
          </a:prstGeom>
        </p:spPr>
        <p:txBody>
          <a:bodyPr vert="horz" wrap="square" lIns="0" tIns="80003" rIns="0" bIns="0" rtlCol="0">
            <a:spAutoFit/>
          </a:bodyPr>
          <a:lstStyle/>
          <a:p>
            <a:pPr marL="12064" algn="just">
              <a:spcBef>
                <a:spcPts val="630"/>
              </a:spcBef>
              <a:tabLst>
                <a:tab pos="482557" algn="l"/>
              </a:tabLst>
            </a:pPr>
            <a:r>
              <a:rPr lang="en-US" sz="2200" dirty="0">
                <a:latin typeface="Cambria"/>
                <a:cs typeface="Cambria"/>
              </a:rPr>
              <a:t>Mr. A had resident in India until the financial year 2023-24. He left India on 1</a:t>
            </a:r>
            <a:r>
              <a:rPr lang="en-US" sz="2200" baseline="30000" dirty="0">
                <a:latin typeface="Cambria"/>
                <a:cs typeface="Cambria"/>
              </a:rPr>
              <a:t>st</a:t>
            </a:r>
            <a:r>
              <a:rPr lang="en-US" sz="2200" dirty="0">
                <a:latin typeface="Cambria"/>
                <a:cs typeface="Cambria"/>
              </a:rPr>
              <a:t> January 2024 for United States for higher studies for 3 years. What would be his residential status?</a:t>
            </a:r>
            <a:endParaRPr sz="2200" dirty="0">
              <a:latin typeface="Cambria"/>
              <a:cs typeface="Cambri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7EFBC-E33A-48C6-843D-1CC12584FFFA}"/>
              </a:ext>
            </a:extLst>
          </p:cNvPr>
          <p:cNvSpPr>
            <a:spLocks noGrp="1"/>
          </p:cNvSpPr>
          <p:nvPr>
            <p:ph type="title"/>
          </p:nvPr>
        </p:nvSpPr>
        <p:spPr/>
        <p:txBody>
          <a:bodyPr/>
          <a:lstStyle/>
          <a:p>
            <a:r>
              <a:rPr lang="en-US" dirty="0"/>
              <a:t>RBI </a:t>
            </a:r>
            <a:r>
              <a:rPr lang="en-US" dirty="0" err="1"/>
              <a:t>Clarrification</a:t>
            </a:r>
            <a:endParaRPr lang="en-IN" dirty="0"/>
          </a:p>
        </p:txBody>
      </p:sp>
      <p:sp>
        <p:nvSpPr>
          <p:cNvPr id="5" name="object 6">
            <a:extLst>
              <a:ext uri="{FF2B5EF4-FFF2-40B4-BE49-F238E27FC236}">
                <a16:creationId xmlns:a16="http://schemas.microsoft.com/office/drawing/2014/main" id="{29F8C7AB-479E-4C0A-9761-C1B9E119146F}"/>
              </a:ext>
            </a:extLst>
          </p:cNvPr>
          <p:cNvSpPr txBox="1">
            <a:spLocks noGrp="1"/>
          </p:cNvSpPr>
          <p:nvPr>
            <p:ph idx="1"/>
          </p:nvPr>
        </p:nvSpPr>
        <p:spPr>
          <a:xfrm>
            <a:off x="534988" y="2481263"/>
            <a:ext cx="9623425" cy="4768850"/>
          </a:xfrm>
          <a:prstGeom prst="rect">
            <a:avLst/>
          </a:prstGeom>
        </p:spPr>
        <p:txBody>
          <a:bodyPr vert="horz" wrap="square" lIns="0" tIns="80003" rIns="0" bIns="0" rtlCol="0">
            <a:spAutoFit/>
          </a:bodyPr>
          <a:lstStyle/>
          <a:p>
            <a:pPr marL="481922" indent="-469858" algn="just">
              <a:spcBef>
                <a:spcPts val="630"/>
              </a:spcBef>
              <a:buFont typeface="Times New Roman"/>
              <a:buChar char="■"/>
              <a:tabLst>
                <a:tab pos="482557" algn="l"/>
              </a:tabLst>
            </a:pPr>
            <a:r>
              <a:rPr sz="2200" spc="149" dirty="0">
                <a:solidFill>
                  <a:srgbClr val="990033"/>
                </a:solidFill>
                <a:latin typeface="Cambria"/>
                <a:cs typeface="Cambria"/>
              </a:rPr>
              <a:t>A.P.</a:t>
            </a:r>
            <a:r>
              <a:rPr sz="2200" spc="60" dirty="0">
                <a:solidFill>
                  <a:srgbClr val="990033"/>
                </a:solidFill>
                <a:latin typeface="Cambria"/>
                <a:cs typeface="Cambria"/>
              </a:rPr>
              <a:t> </a:t>
            </a:r>
            <a:r>
              <a:rPr sz="2200" spc="65" dirty="0">
                <a:solidFill>
                  <a:srgbClr val="990033"/>
                </a:solidFill>
                <a:latin typeface="Cambria"/>
                <a:cs typeface="Cambria"/>
              </a:rPr>
              <a:t>(DIR </a:t>
            </a:r>
            <a:r>
              <a:rPr sz="2200" spc="-21" dirty="0">
                <a:solidFill>
                  <a:srgbClr val="990033"/>
                </a:solidFill>
                <a:latin typeface="Cambria"/>
                <a:cs typeface="Cambria"/>
              </a:rPr>
              <a:t>Series)</a:t>
            </a:r>
            <a:r>
              <a:rPr sz="2200" spc="75" dirty="0">
                <a:solidFill>
                  <a:srgbClr val="990033"/>
                </a:solidFill>
                <a:latin typeface="Cambria"/>
                <a:cs typeface="Cambria"/>
              </a:rPr>
              <a:t> </a:t>
            </a:r>
            <a:r>
              <a:rPr sz="2200" spc="50" dirty="0">
                <a:solidFill>
                  <a:srgbClr val="990033"/>
                </a:solidFill>
                <a:latin typeface="Cambria"/>
                <a:cs typeface="Cambria"/>
              </a:rPr>
              <a:t>Circular</a:t>
            </a:r>
            <a:r>
              <a:rPr sz="2200" spc="95" dirty="0">
                <a:solidFill>
                  <a:srgbClr val="990033"/>
                </a:solidFill>
                <a:latin typeface="Cambria"/>
                <a:cs typeface="Cambria"/>
              </a:rPr>
              <a:t> </a:t>
            </a:r>
            <a:r>
              <a:rPr sz="2200" spc="149" dirty="0">
                <a:solidFill>
                  <a:srgbClr val="990033"/>
                </a:solidFill>
                <a:latin typeface="Cambria"/>
                <a:cs typeface="Cambria"/>
              </a:rPr>
              <a:t>No.</a:t>
            </a:r>
            <a:r>
              <a:rPr sz="2200" spc="44" dirty="0">
                <a:solidFill>
                  <a:srgbClr val="990033"/>
                </a:solidFill>
                <a:latin typeface="Cambria"/>
                <a:cs typeface="Cambria"/>
              </a:rPr>
              <a:t> </a:t>
            </a:r>
            <a:r>
              <a:rPr sz="2200" spc="-114" dirty="0">
                <a:solidFill>
                  <a:srgbClr val="990033"/>
                </a:solidFill>
                <a:latin typeface="Cambria"/>
                <a:cs typeface="Cambria"/>
              </a:rPr>
              <a:t>45</a:t>
            </a:r>
            <a:r>
              <a:rPr sz="2200" spc="60" dirty="0">
                <a:solidFill>
                  <a:srgbClr val="990033"/>
                </a:solidFill>
                <a:latin typeface="Cambria"/>
                <a:cs typeface="Cambria"/>
              </a:rPr>
              <a:t> </a:t>
            </a:r>
            <a:r>
              <a:rPr sz="2200" spc="40" dirty="0">
                <a:solidFill>
                  <a:srgbClr val="990033"/>
                </a:solidFill>
                <a:latin typeface="Cambria"/>
                <a:cs typeface="Cambria"/>
              </a:rPr>
              <a:t>dated</a:t>
            </a:r>
            <a:r>
              <a:rPr sz="2200" spc="60" dirty="0">
                <a:solidFill>
                  <a:srgbClr val="990033"/>
                </a:solidFill>
                <a:latin typeface="Cambria"/>
                <a:cs typeface="Cambria"/>
              </a:rPr>
              <a:t> </a:t>
            </a:r>
            <a:r>
              <a:rPr sz="2200" spc="30" dirty="0">
                <a:solidFill>
                  <a:srgbClr val="990033"/>
                </a:solidFill>
                <a:latin typeface="Cambria"/>
                <a:cs typeface="Cambria"/>
              </a:rPr>
              <a:t>December</a:t>
            </a:r>
            <a:r>
              <a:rPr sz="2200" spc="50" dirty="0">
                <a:solidFill>
                  <a:srgbClr val="990033"/>
                </a:solidFill>
                <a:latin typeface="Cambria"/>
                <a:cs typeface="Cambria"/>
              </a:rPr>
              <a:t> </a:t>
            </a:r>
            <a:r>
              <a:rPr sz="2200" spc="-15" dirty="0">
                <a:solidFill>
                  <a:srgbClr val="990033"/>
                </a:solidFill>
                <a:latin typeface="Cambria"/>
                <a:cs typeface="Cambria"/>
              </a:rPr>
              <a:t>8,</a:t>
            </a:r>
            <a:r>
              <a:rPr sz="2200" spc="60" dirty="0">
                <a:solidFill>
                  <a:srgbClr val="990033"/>
                </a:solidFill>
                <a:latin typeface="Cambria"/>
                <a:cs typeface="Cambria"/>
              </a:rPr>
              <a:t> </a:t>
            </a:r>
            <a:r>
              <a:rPr sz="2200" spc="-120" dirty="0">
                <a:solidFill>
                  <a:srgbClr val="990033"/>
                </a:solidFill>
                <a:latin typeface="Cambria"/>
                <a:cs typeface="Cambria"/>
              </a:rPr>
              <a:t>2003</a:t>
            </a:r>
            <a:endParaRPr sz="2200" dirty="0">
              <a:latin typeface="Cambria"/>
              <a:cs typeface="Cambria"/>
            </a:endParaRPr>
          </a:p>
          <a:p>
            <a:pPr marL="1000037" marR="5080" lvl="1" indent="-538433" algn="just">
              <a:spcBef>
                <a:spcPts val="525"/>
              </a:spcBef>
              <a:buFont typeface="Times New Roman"/>
              <a:buChar char="➢"/>
              <a:tabLst>
                <a:tab pos="1000671" algn="l"/>
              </a:tabLst>
            </a:pPr>
            <a:r>
              <a:rPr sz="2200" spc="50" dirty="0">
                <a:solidFill>
                  <a:srgbClr val="990033"/>
                </a:solidFill>
                <a:latin typeface="Cambria"/>
                <a:cs typeface="Cambria"/>
              </a:rPr>
              <a:t>While </a:t>
            </a:r>
            <a:r>
              <a:rPr sz="2200" spc="44" dirty="0">
                <a:solidFill>
                  <a:srgbClr val="990033"/>
                </a:solidFill>
                <a:latin typeface="Cambria"/>
                <a:cs typeface="Cambria"/>
              </a:rPr>
              <a:t>taking </a:t>
            </a:r>
            <a:r>
              <a:rPr sz="2200" spc="95" dirty="0">
                <a:solidFill>
                  <a:srgbClr val="990033"/>
                </a:solidFill>
                <a:latin typeface="Cambria"/>
                <a:cs typeface="Cambria"/>
              </a:rPr>
              <a:t>up </a:t>
            </a:r>
            <a:r>
              <a:rPr sz="2200" spc="30" dirty="0">
                <a:solidFill>
                  <a:srgbClr val="990033"/>
                </a:solidFill>
                <a:latin typeface="Cambria"/>
                <a:cs typeface="Cambria"/>
              </a:rPr>
              <a:t>studies, </a:t>
            </a:r>
            <a:r>
              <a:rPr sz="2200" spc="15" dirty="0">
                <a:solidFill>
                  <a:srgbClr val="990033"/>
                </a:solidFill>
                <a:latin typeface="Cambria"/>
                <a:cs typeface="Cambria"/>
              </a:rPr>
              <a:t>students </a:t>
            </a:r>
            <a:r>
              <a:rPr sz="2200" spc="75" dirty="0">
                <a:solidFill>
                  <a:srgbClr val="990033"/>
                </a:solidFill>
                <a:latin typeface="Cambria"/>
                <a:cs typeface="Cambria"/>
              </a:rPr>
              <a:t>may </a:t>
            </a:r>
            <a:r>
              <a:rPr sz="2200" spc="50" dirty="0">
                <a:solidFill>
                  <a:srgbClr val="990033"/>
                </a:solidFill>
                <a:latin typeface="Cambria"/>
                <a:cs typeface="Cambria"/>
              </a:rPr>
              <a:t>have </a:t>
            </a:r>
            <a:r>
              <a:rPr sz="2200" spc="-10" dirty="0">
                <a:solidFill>
                  <a:srgbClr val="990033"/>
                </a:solidFill>
                <a:latin typeface="Cambria"/>
                <a:cs typeface="Cambria"/>
              </a:rPr>
              <a:t>to </a:t>
            </a:r>
            <a:r>
              <a:rPr sz="2200" spc="5" dirty="0">
                <a:solidFill>
                  <a:srgbClr val="990033"/>
                </a:solidFill>
                <a:latin typeface="Cambria"/>
                <a:cs typeface="Cambria"/>
              </a:rPr>
              <a:t>take </a:t>
            </a:r>
            <a:r>
              <a:rPr sz="2200" spc="110" dirty="0">
                <a:solidFill>
                  <a:srgbClr val="990033"/>
                </a:solidFill>
                <a:latin typeface="Cambria"/>
                <a:cs typeface="Cambria"/>
              </a:rPr>
              <a:t>up </a:t>
            </a:r>
            <a:r>
              <a:rPr sz="2200" spc="114" dirty="0">
                <a:solidFill>
                  <a:srgbClr val="990033"/>
                </a:solidFill>
                <a:latin typeface="Cambria"/>
                <a:cs typeface="Cambria"/>
              </a:rPr>
              <a:t> </a:t>
            </a:r>
            <a:r>
              <a:rPr sz="2200" spc="-15" dirty="0">
                <a:solidFill>
                  <a:srgbClr val="990033"/>
                </a:solidFill>
                <a:latin typeface="Cambria"/>
                <a:cs typeface="Cambria"/>
              </a:rPr>
              <a:t>job</a:t>
            </a:r>
            <a:r>
              <a:rPr sz="2200" spc="-10" dirty="0">
                <a:solidFill>
                  <a:srgbClr val="990033"/>
                </a:solidFill>
                <a:latin typeface="Cambria"/>
                <a:cs typeface="Cambria"/>
              </a:rPr>
              <a:t> </a:t>
            </a:r>
            <a:r>
              <a:rPr sz="2200" spc="-5" dirty="0">
                <a:solidFill>
                  <a:srgbClr val="990033"/>
                </a:solidFill>
                <a:latin typeface="Cambria"/>
                <a:cs typeface="Cambria"/>
              </a:rPr>
              <a:t>or</a:t>
            </a:r>
            <a:r>
              <a:rPr sz="2200" dirty="0">
                <a:solidFill>
                  <a:srgbClr val="990033"/>
                </a:solidFill>
                <a:latin typeface="Cambria"/>
                <a:cs typeface="Cambria"/>
              </a:rPr>
              <a:t> </a:t>
            </a:r>
            <a:r>
              <a:rPr sz="2200" spc="5" dirty="0">
                <a:solidFill>
                  <a:srgbClr val="990033"/>
                </a:solidFill>
                <a:latin typeface="Cambria"/>
                <a:cs typeface="Cambria"/>
              </a:rPr>
              <a:t>seek</a:t>
            </a:r>
            <a:r>
              <a:rPr sz="2200" spc="10" dirty="0">
                <a:solidFill>
                  <a:srgbClr val="990033"/>
                </a:solidFill>
                <a:latin typeface="Cambria"/>
                <a:cs typeface="Cambria"/>
              </a:rPr>
              <a:t> </a:t>
            </a:r>
            <a:r>
              <a:rPr sz="2200" spc="21" dirty="0">
                <a:solidFill>
                  <a:srgbClr val="990033"/>
                </a:solidFill>
                <a:latin typeface="Cambria"/>
                <a:cs typeface="Cambria"/>
              </a:rPr>
              <a:t>scholarships </a:t>
            </a:r>
            <a:r>
              <a:rPr sz="2200" dirty="0">
                <a:solidFill>
                  <a:srgbClr val="990033"/>
                </a:solidFill>
                <a:latin typeface="Cambria"/>
                <a:cs typeface="Cambria"/>
              </a:rPr>
              <a:t>to</a:t>
            </a:r>
            <a:r>
              <a:rPr sz="2200" spc="480" dirty="0">
                <a:solidFill>
                  <a:srgbClr val="990033"/>
                </a:solidFill>
                <a:latin typeface="Cambria"/>
                <a:cs typeface="Cambria"/>
              </a:rPr>
              <a:t> </a:t>
            </a:r>
            <a:r>
              <a:rPr sz="2200" spc="40" dirty="0">
                <a:solidFill>
                  <a:srgbClr val="990033"/>
                </a:solidFill>
                <a:latin typeface="Cambria"/>
                <a:cs typeface="Cambria"/>
              </a:rPr>
              <a:t>supplement </a:t>
            </a:r>
            <a:r>
              <a:rPr sz="2200" spc="-5" dirty="0">
                <a:solidFill>
                  <a:srgbClr val="990033"/>
                </a:solidFill>
                <a:latin typeface="Cambria"/>
                <a:cs typeface="Cambria"/>
              </a:rPr>
              <a:t>their</a:t>
            </a:r>
            <a:r>
              <a:rPr sz="2200" spc="475" dirty="0">
                <a:solidFill>
                  <a:srgbClr val="990033"/>
                </a:solidFill>
                <a:latin typeface="Cambria"/>
                <a:cs typeface="Cambria"/>
              </a:rPr>
              <a:t> </a:t>
            </a:r>
            <a:r>
              <a:rPr sz="2200" spc="35" dirty="0">
                <a:solidFill>
                  <a:srgbClr val="990033"/>
                </a:solidFill>
                <a:latin typeface="Cambria"/>
                <a:cs typeface="Cambria"/>
              </a:rPr>
              <a:t>income. </a:t>
            </a:r>
            <a:r>
              <a:rPr sz="2200" spc="40" dirty="0">
                <a:solidFill>
                  <a:srgbClr val="990033"/>
                </a:solidFill>
                <a:latin typeface="Cambria"/>
                <a:cs typeface="Cambria"/>
              </a:rPr>
              <a:t> </a:t>
            </a:r>
            <a:r>
              <a:rPr sz="2200" spc="160" dirty="0">
                <a:solidFill>
                  <a:srgbClr val="990033"/>
                </a:solidFill>
                <a:latin typeface="Cambria"/>
                <a:cs typeface="Cambria"/>
              </a:rPr>
              <a:t>As </a:t>
            </a:r>
            <a:r>
              <a:rPr sz="2200" spc="21" dirty="0">
                <a:solidFill>
                  <a:srgbClr val="990033"/>
                </a:solidFill>
                <a:latin typeface="Cambria"/>
                <a:cs typeface="Cambria"/>
              </a:rPr>
              <a:t>a</a:t>
            </a:r>
            <a:r>
              <a:rPr sz="2200" spc="25" dirty="0">
                <a:solidFill>
                  <a:srgbClr val="990033"/>
                </a:solidFill>
                <a:latin typeface="Cambria"/>
                <a:cs typeface="Cambria"/>
              </a:rPr>
              <a:t> </a:t>
            </a:r>
            <a:r>
              <a:rPr sz="2200" dirty="0">
                <a:solidFill>
                  <a:srgbClr val="990033"/>
                </a:solidFill>
                <a:latin typeface="Cambria"/>
                <a:cs typeface="Cambria"/>
              </a:rPr>
              <a:t>result</a:t>
            </a:r>
            <a:r>
              <a:rPr sz="2200" spc="5" dirty="0">
                <a:solidFill>
                  <a:srgbClr val="990033"/>
                </a:solidFill>
                <a:latin typeface="Cambria"/>
                <a:cs typeface="Cambria"/>
              </a:rPr>
              <a:t> </a:t>
            </a:r>
            <a:r>
              <a:rPr sz="2200" spc="-5" dirty="0">
                <a:solidFill>
                  <a:srgbClr val="990033"/>
                </a:solidFill>
                <a:latin typeface="Cambria"/>
                <a:cs typeface="Cambria"/>
              </a:rPr>
              <a:t>their</a:t>
            </a:r>
            <a:r>
              <a:rPr sz="2200" dirty="0">
                <a:solidFill>
                  <a:srgbClr val="990033"/>
                </a:solidFill>
                <a:latin typeface="Cambria"/>
                <a:cs typeface="Cambria"/>
              </a:rPr>
              <a:t> </a:t>
            </a:r>
            <a:r>
              <a:rPr sz="2200" spc="25" dirty="0">
                <a:solidFill>
                  <a:srgbClr val="990033"/>
                </a:solidFill>
                <a:latin typeface="Cambria"/>
                <a:cs typeface="Cambria"/>
              </a:rPr>
              <a:t>stay</a:t>
            </a:r>
            <a:r>
              <a:rPr sz="2200" spc="30" dirty="0">
                <a:solidFill>
                  <a:srgbClr val="990033"/>
                </a:solidFill>
                <a:latin typeface="Cambria"/>
                <a:cs typeface="Cambria"/>
              </a:rPr>
              <a:t> </a:t>
            </a:r>
            <a:r>
              <a:rPr sz="2200" spc="21" dirty="0">
                <a:solidFill>
                  <a:srgbClr val="990033"/>
                </a:solidFill>
                <a:latin typeface="Cambria"/>
                <a:cs typeface="Cambria"/>
              </a:rPr>
              <a:t>gets</a:t>
            </a:r>
            <a:r>
              <a:rPr sz="2200" spc="25" dirty="0">
                <a:solidFill>
                  <a:srgbClr val="990033"/>
                </a:solidFill>
                <a:latin typeface="Cambria"/>
                <a:cs typeface="Cambria"/>
              </a:rPr>
              <a:t> </a:t>
            </a:r>
            <a:r>
              <a:rPr sz="2200" spc="44" dirty="0">
                <a:solidFill>
                  <a:srgbClr val="990033"/>
                </a:solidFill>
                <a:latin typeface="Cambria"/>
                <a:cs typeface="Cambria"/>
              </a:rPr>
              <a:t>prolonged</a:t>
            </a:r>
            <a:r>
              <a:rPr sz="2200" spc="50" dirty="0">
                <a:solidFill>
                  <a:srgbClr val="990033"/>
                </a:solidFill>
                <a:latin typeface="Cambria"/>
                <a:cs typeface="Cambria"/>
              </a:rPr>
              <a:t> </a:t>
            </a:r>
            <a:r>
              <a:rPr sz="2200" spc="25" dirty="0">
                <a:solidFill>
                  <a:srgbClr val="990033"/>
                </a:solidFill>
                <a:latin typeface="Cambria"/>
                <a:cs typeface="Cambria"/>
              </a:rPr>
              <a:t>than</a:t>
            </a:r>
            <a:r>
              <a:rPr sz="2200" spc="30" dirty="0">
                <a:solidFill>
                  <a:srgbClr val="990033"/>
                </a:solidFill>
                <a:latin typeface="Cambria"/>
                <a:cs typeface="Cambria"/>
              </a:rPr>
              <a:t> </a:t>
            </a:r>
            <a:r>
              <a:rPr sz="2200" spc="44" dirty="0">
                <a:solidFill>
                  <a:srgbClr val="990033"/>
                </a:solidFill>
                <a:latin typeface="Cambria"/>
                <a:cs typeface="Cambria"/>
              </a:rPr>
              <a:t>what</a:t>
            </a:r>
            <a:r>
              <a:rPr sz="2200" spc="50" dirty="0">
                <a:solidFill>
                  <a:srgbClr val="990033"/>
                </a:solidFill>
                <a:latin typeface="Cambria"/>
                <a:cs typeface="Cambria"/>
              </a:rPr>
              <a:t> </a:t>
            </a:r>
            <a:r>
              <a:rPr sz="2200" dirty="0">
                <a:solidFill>
                  <a:srgbClr val="990033"/>
                </a:solidFill>
                <a:latin typeface="Cambria"/>
                <a:cs typeface="Cambria"/>
              </a:rPr>
              <a:t>is </a:t>
            </a:r>
            <a:r>
              <a:rPr sz="2200" spc="5" dirty="0">
                <a:solidFill>
                  <a:srgbClr val="990033"/>
                </a:solidFill>
                <a:latin typeface="Cambria"/>
                <a:cs typeface="Cambria"/>
              </a:rPr>
              <a:t> </a:t>
            </a:r>
            <a:r>
              <a:rPr sz="2200" spc="35" dirty="0">
                <a:solidFill>
                  <a:srgbClr val="990033"/>
                </a:solidFill>
                <a:latin typeface="Cambria"/>
                <a:cs typeface="Cambria"/>
              </a:rPr>
              <a:t>intended</a:t>
            </a:r>
            <a:r>
              <a:rPr sz="2200" spc="30" dirty="0">
                <a:solidFill>
                  <a:srgbClr val="990033"/>
                </a:solidFill>
                <a:latin typeface="Cambria"/>
                <a:cs typeface="Cambria"/>
              </a:rPr>
              <a:t> </a:t>
            </a:r>
            <a:r>
              <a:rPr sz="2200" spc="44" dirty="0">
                <a:solidFill>
                  <a:srgbClr val="990033"/>
                </a:solidFill>
                <a:latin typeface="Cambria"/>
                <a:cs typeface="Cambria"/>
              </a:rPr>
              <a:t>while</a:t>
            </a:r>
            <a:r>
              <a:rPr sz="2200" spc="60" dirty="0">
                <a:solidFill>
                  <a:srgbClr val="990033"/>
                </a:solidFill>
                <a:latin typeface="Cambria"/>
                <a:cs typeface="Cambria"/>
              </a:rPr>
              <a:t> </a:t>
            </a:r>
            <a:r>
              <a:rPr sz="2200" spc="50" dirty="0">
                <a:solidFill>
                  <a:srgbClr val="990033"/>
                </a:solidFill>
                <a:latin typeface="Cambria"/>
                <a:cs typeface="Cambria"/>
              </a:rPr>
              <a:t>leaving</a:t>
            </a:r>
            <a:r>
              <a:rPr sz="2200" spc="55" dirty="0">
                <a:solidFill>
                  <a:srgbClr val="990033"/>
                </a:solidFill>
                <a:latin typeface="Cambria"/>
                <a:cs typeface="Cambria"/>
              </a:rPr>
              <a:t> India.</a:t>
            </a:r>
            <a:endParaRPr sz="2200" dirty="0">
              <a:latin typeface="Cambria"/>
              <a:cs typeface="Cambria"/>
            </a:endParaRPr>
          </a:p>
          <a:p>
            <a:pPr marL="1000037" marR="6350" lvl="1" indent="-538433" algn="just">
              <a:spcBef>
                <a:spcPts val="530"/>
              </a:spcBef>
              <a:buFont typeface="Times New Roman"/>
              <a:buChar char="➢"/>
              <a:tabLst>
                <a:tab pos="1000671" algn="l"/>
              </a:tabLst>
            </a:pPr>
            <a:r>
              <a:rPr sz="2200" spc="50" dirty="0">
                <a:solidFill>
                  <a:srgbClr val="990033"/>
                </a:solidFill>
                <a:latin typeface="Cambria"/>
                <a:cs typeface="Cambria"/>
              </a:rPr>
              <a:t>They </a:t>
            </a:r>
            <a:r>
              <a:rPr sz="2200" spc="-21" dirty="0">
                <a:solidFill>
                  <a:srgbClr val="990033"/>
                </a:solidFill>
                <a:latin typeface="Cambria"/>
                <a:cs typeface="Cambria"/>
              </a:rPr>
              <a:t>are</a:t>
            </a:r>
            <a:r>
              <a:rPr sz="2200" spc="-15" dirty="0">
                <a:solidFill>
                  <a:srgbClr val="990033"/>
                </a:solidFill>
                <a:latin typeface="Cambria"/>
                <a:cs typeface="Cambria"/>
              </a:rPr>
              <a:t> </a:t>
            </a:r>
            <a:r>
              <a:rPr sz="2200" spc="15" dirty="0">
                <a:solidFill>
                  <a:srgbClr val="990033"/>
                </a:solidFill>
                <a:latin typeface="Cambria"/>
                <a:cs typeface="Cambria"/>
              </a:rPr>
              <a:t>not </a:t>
            </a:r>
            <a:r>
              <a:rPr sz="2200" spc="35" dirty="0">
                <a:solidFill>
                  <a:srgbClr val="990033"/>
                </a:solidFill>
                <a:latin typeface="Cambria"/>
                <a:cs typeface="Cambria"/>
              </a:rPr>
              <a:t>dependent </a:t>
            </a:r>
            <a:r>
              <a:rPr sz="2200" spc="15" dirty="0">
                <a:solidFill>
                  <a:srgbClr val="990033"/>
                </a:solidFill>
                <a:latin typeface="Cambria"/>
                <a:cs typeface="Cambria"/>
              </a:rPr>
              <a:t>for </a:t>
            </a:r>
            <a:r>
              <a:rPr sz="2200" spc="21" dirty="0">
                <a:solidFill>
                  <a:srgbClr val="990033"/>
                </a:solidFill>
                <a:latin typeface="Cambria"/>
                <a:cs typeface="Cambria"/>
              </a:rPr>
              <a:t>a </a:t>
            </a:r>
            <a:r>
              <a:rPr sz="2200" spc="44" dirty="0">
                <a:solidFill>
                  <a:srgbClr val="990033"/>
                </a:solidFill>
                <a:latin typeface="Cambria"/>
                <a:cs typeface="Cambria"/>
              </a:rPr>
              <a:t>dominant </a:t>
            </a:r>
            <a:r>
              <a:rPr sz="2200" spc="10" dirty="0">
                <a:solidFill>
                  <a:srgbClr val="990033"/>
                </a:solidFill>
                <a:latin typeface="Cambria"/>
                <a:cs typeface="Cambria"/>
              </a:rPr>
              <a:t>part </a:t>
            </a:r>
            <a:r>
              <a:rPr sz="2200" spc="50" dirty="0">
                <a:solidFill>
                  <a:srgbClr val="990033"/>
                </a:solidFill>
                <a:latin typeface="Cambria"/>
                <a:cs typeface="Cambria"/>
              </a:rPr>
              <a:t>of </a:t>
            </a:r>
            <a:r>
              <a:rPr sz="2200" spc="-5" dirty="0">
                <a:solidFill>
                  <a:srgbClr val="990033"/>
                </a:solidFill>
                <a:latin typeface="Cambria"/>
                <a:cs typeface="Cambria"/>
              </a:rPr>
              <a:t>their </a:t>
            </a:r>
            <a:r>
              <a:rPr sz="2200" dirty="0">
                <a:solidFill>
                  <a:srgbClr val="990033"/>
                </a:solidFill>
                <a:latin typeface="Cambria"/>
                <a:cs typeface="Cambria"/>
              </a:rPr>
              <a:t> </a:t>
            </a:r>
            <a:r>
              <a:rPr sz="2200" spc="15" dirty="0">
                <a:solidFill>
                  <a:srgbClr val="990033"/>
                </a:solidFill>
                <a:latin typeface="Cambria"/>
                <a:cs typeface="Cambria"/>
              </a:rPr>
              <a:t>expenses</a:t>
            </a:r>
            <a:r>
              <a:rPr sz="2200" spc="21" dirty="0">
                <a:solidFill>
                  <a:srgbClr val="990033"/>
                </a:solidFill>
                <a:latin typeface="Cambria"/>
                <a:cs typeface="Cambria"/>
              </a:rPr>
              <a:t> </a:t>
            </a:r>
            <a:r>
              <a:rPr sz="2200" spc="30" dirty="0">
                <a:solidFill>
                  <a:srgbClr val="990033"/>
                </a:solidFill>
                <a:latin typeface="Cambria"/>
                <a:cs typeface="Cambria"/>
              </a:rPr>
              <a:t>on</a:t>
            </a:r>
            <a:r>
              <a:rPr sz="2200" spc="35" dirty="0">
                <a:solidFill>
                  <a:srgbClr val="990033"/>
                </a:solidFill>
                <a:latin typeface="Cambria"/>
                <a:cs typeface="Cambria"/>
              </a:rPr>
              <a:t> </a:t>
            </a:r>
            <a:r>
              <a:rPr sz="2200" dirty="0">
                <a:solidFill>
                  <a:srgbClr val="990033"/>
                </a:solidFill>
                <a:latin typeface="Cambria"/>
                <a:cs typeface="Cambria"/>
              </a:rPr>
              <a:t>remittances</a:t>
            </a:r>
            <a:r>
              <a:rPr sz="2200" spc="5" dirty="0">
                <a:solidFill>
                  <a:srgbClr val="990033"/>
                </a:solidFill>
                <a:latin typeface="Cambria"/>
                <a:cs typeface="Cambria"/>
              </a:rPr>
              <a:t> </a:t>
            </a:r>
            <a:r>
              <a:rPr sz="2200" spc="40" dirty="0">
                <a:solidFill>
                  <a:srgbClr val="990033"/>
                </a:solidFill>
                <a:latin typeface="Cambria"/>
                <a:cs typeface="Cambria"/>
              </a:rPr>
              <a:t>from</a:t>
            </a:r>
            <a:r>
              <a:rPr sz="2200" spc="44" dirty="0">
                <a:solidFill>
                  <a:srgbClr val="990033"/>
                </a:solidFill>
                <a:latin typeface="Cambria"/>
                <a:cs typeface="Cambria"/>
              </a:rPr>
              <a:t> </a:t>
            </a:r>
            <a:r>
              <a:rPr sz="2200" dirty="0">
                <a:solidFill>
                  <a:srgbClr val="990033"/>
                </a:solidFill>
                <a:latin typeface="Cambria"/>
                <a:cs typeface="Cambria"/>
              </a:rPr>
              <a:t>their</a:t>
            </a:r>
            <a:r>
              <a:rPr sz="2200" spc="5" dirty="0">
                <a:solidFill>
                  <a:srgbClr val="990033"/>
                </a:solidFill>
                <a:latin typeface="Cambria"/>
                <a:cs typeface="Cambria"/>
              </a:rPr>
              <a:t> </a:t>
            </a:r>
            <a:r>
              <a:rPr sz="2200" spc="40" dirty="0">
                <a:solidFill>
                  <a:srgbClr val="990033"/>
                </a:solidFill>
                <a:latin typeface="Cambria"/>
                <a:cs typeface="Cambria"/>
              </a:rPr>
              <a:t>households  </a:t>
            </a:r>
            <a:r>
              <a:rPr sz="2200" spc="35" dirty="0">
                <a:solidFill>
                  <a:srgbClr val="990033"/>
                </a:solidFill>
                <a:latin typeface="Cambria"/>
                <a:cs typeface="Cambria"/>
              </a:rPr>
              <a:t>in </a:t>
            </a:r>
            <a:r>
              <a:rPr sz="2200" spc="40" dirty="0">
                <a:solidFill>
                  <a:srgbClr val="990033"/>
                </a:solidFill>
                <a:latin typeface="Cambria"/>
                <a:cs typeface="Cambria"/>
              </a:rPr>
              <a:t> </a:t>
            </a:r>
            <a:r>
              <a:rPr sz="2200" spc="60" dirty="0">
                <a:solidFill>
                  <a:srgbClr val="990033"/>
                </a:solidFill>
                <a:latin typeface="Cambria"/>
                <a:cs typeface="Cambria"/>
              </a:rPr>
              <a:t>India.</a:t>
            </a:r>
            <a:endParaRPr sz="2200" dirty="0">
              <a:latin typeface="Cambria"/>
              <a:cs typeface="Cambria"/>
            </a:endParaRPr>
          </a:p>
          <a:p>
            <a:pPr marL="550496" marR="5080" indent="-1905" algn="just">
              <a:spcBef>
                <a:spcPts val="525"/>
              </a:spcBef>
            </a:pPr>
            <a:r>
              <a:rPr sz="2200" spc="65" dirty="0">
                <a:solidFill>
                  <a:srgbClr val="990033"/>
                </a:solidFill>
                <a:latin typeface="Cambria"/>
                <a:cs typeface="Cambria"/>
              </a:rPr>
              <a:t>Hence,</a:t>
            </a:r>
            <a:r>
              <a:rPr sz="2200" spc="70" dirty="0">
                <a:solidFill>
                  <a:srgbClr val="990033"/>
                </a:solidFill>
                <a:latin typeface="Cambria"/>
                <a:cs typeface="Cambria"/>
              </a:rPr>
              <a:t> </a:t>
            </a:r>
            <a:r>
              <a:rPr sz="2200" spc="-10" dirty="0">
                <a:solidFill>
                  <a:srgbClr val="990033"/>
                </a:solidFill>
                <a:latin typeface="Cambria"/>
                <a:cs typeface="Cambria"/>
              </a:rPr>
              <a:t>their</a:t>
            </a:r>
            <a:r>
              <a:rPr sz="2200" spc="-5" dirty="0">
                <a:solidFill>
                  <a:srgbClr val="990033"/>
                </a:solidFill>
                <a:latin typeface="Cambria"/>
                <a:cs typeface="Cambria"/>
              </a:rPr>
              <a:t> </a:t>
            </a:r>
            <a:r>
              <a:rPr sz="2200" spc="25" dirty="0">
                <a:solidFill>
                  <a:srgbClr val="990033"/>
                </a:solidFill>
                <a:latin typeface="Cambria"/>
                <a:cs typeface="Cambria"/>
              </a:rPr>
              <a:t>stay</a:t>
            </a:r>
            <a:r>
              <a:rPr sz="2200" spc="30" dirty="0">
                <a:solidFill>
                  <a:srgbClr val="990033"/>
                </a:solidFill>
                <a:latin typeface="Cambria"/>
                <a:cs typeface="Cambria"/>
              </a:rPr>
              <a:t> </a:t>
            </a:r>
            <a:r>
              <a:rPr sz="2200" spc="55" dirty="0">
                <a:solidFill>
                  <a:srgbClr val="990033"/>
                </a:solidFill>
                <a:latin typeface="Cambria"/>
                <a:cs typeface="Cambria"/>
              </a:rPr>
              <a:t>will</a:t>
            </a:r>
            <a:r>
              <a:rPr sz="2200" spc="60" dirty="0">
                <a:solidFill>
                  <a:srgbClr val="990033"/>
                </a:solidFill>
                <a:latin typeface="Cambria"/>
                <a:cs typeface="Cambria"/>
              </a:rPr>
              <a:t> </a:t>
            </a:r>
            <a:r>
              <a:rPr sz="2200" spc="-15" dirty="0">
                <a:solidFill>
                  <a:srgbClr val="990033"/>
                </a:solidFill>
                <a:latin typeface="Cambria"/>
                <a:cs typeface="Cambria"/>
              </a:rPr>
              <a:t>be</a:t>
            </a:r>
            <a:r>
              <a:rPr sz="2200" spc="-10" dirty="0">
                <a:solidFill>
                  <a:srgbClr val="990033"/>
                </a:solidFill>
                <a:latin typeface="Cambria"/>
                <a:cs typeface="Cambria"/>
              </a:rPr>
              <a:t> </a:t>
            </a:r>
            <a:r>
              <a:rPr sz="2200" spc="15" dirty="0">
                <a:solidFill>
                  <a:srgbClr val="990033"/>
                </a:solidFill>
                <a:latin typeface="Cambria"/>
                <a:cs typeface="Cambria"/>
              </a:rPr>
              <a:t>for</a:t>
            </a:r>
            <a:r>
              <a:rPr sz="2200" spc="21" dirty="0">
                <a:solidFill>
                  <a:srgbClr val="990033"/>
                </a:solidFill>
                <a:latin typeface="Cambria"/>
                <a:cs typeface="Cambria"/>
              </a:rPr>
              <a:t> </a:t>
            </a:r>
            <a:r>
              <a:rPr sz="2200" spc="10" dirty="0">
                <a:solidFill>
                  <a:srgbClr val="990033"/>
                </a:solidFill>
                <a:latin typeface="Cambria"/>
                <a:cs typeface="Cambria"/>
              </a:rPr>
              <a:t>more</a:t>
            </a:r>
            <a:r>
              <a:rPr sz="2200" spc="15" dirty="0">
                <a:solidFill>
                  <a:srgbClr val="990033"/>
                </a:solidFill>
                <a:latin typeface="Cambria"/>
                <a:cs typeface="Cambria"/>
              </a:rPr>
              <a:t> </a:t>
            </a:r>
            <a:r>
              <a:rPr sz="2200" spc="25" dirty="0">
                <a:solidFill>
                  <a:srgbClr val="990033"/>
                </a:solidFill>
                <a:latin typeface="Cambria"/>
                <a:cs typeface="Cambria"/>
              </a:rPr>
              <a:t>than</a:t>
            </a:r>
            <a:r>
              <a:rPr sz="2200" spc="30" dirty="0">
                <a:solidFill>
                  <a:srgbClr val="990033"/>
                </a:solidFill>
                <a:latin typeface="Cambria"/>
                <a:cs typeface="Cambria"/>
              </a:rPr>
              <a:t> </a:t>
            </a:r>
            <a:r>
              <a:rPr sz="2200" spc="-125" dirty="0">
                <a:solidFill>
                  <a:srgbClr val="990033"/>
                </a:solidFill>
                <a:latin typeface="Cambria"/>
                <a:cs typeface="Cambria"/>
              </a:rPr>
              <a:t>182</a:t>
            </a:r>
            <a:r>
              <a:rPr sz="2200" spc="-120" dirty="0">
                <a:solidFill>
                  <a:srgbClr val="990033"/>
                </a:solidFill>
                <a:latin typeface="Cambria"/>
                <a:cs typeface="Cambria"/>
              </a:rPr>
              <a:t> </a:t>
            </a:r>
            <a:r>
              <a:rPr sz="2200" spc="60" dirty="0">
                <a:solidFill>
                  <a:srgbClr val="990033"/>
                </a:solidFill>
                <a:latin typeface="Cambria"/>
                <a:cs typeface="Cambria"/>
              </a:rPr>
              <a:t>days</a:t>
            </a:r>
            <a:r>
              <a:rPr sz="2200" spc="65" dirty="0">
                <a:solidFill>
                  <a:srgbClr val="990033"/>
                </a:solidFill>
                <a:latin typeface="Cambria"/>
                <a:cs typeface="Cambria"/>
              </a:rPr>
              <a:t> </a:t>
            </a:r>
            <a:r>
              <a:rPr sz="2200" spc="70" dirty="0">
                <a:solidFill>
                  <a:srgbClr val="990033"/>
                </a:solidFill>
                <a:latin typeface="Cambria"/>
                <a:cs typeface="Cambria"/>
              </a:rPr>
              <a:t>and </a:t>
            </a:r>
            <a:r>
              <a:rPr sz="2200" spc="75" dirty="0">
                <a:solidFill>
                  <a:srgbClr val="990033"/>
                </a:solidFill>
                <a:latin typeface="Cambria"/>
                <a:cs typeface="Cambria"/>
              </a:rPr>
              <a:t> </a:t>
            </a:r>
            <a:r>
              <a:rPr sz="2200" spc="15" dirty="0">
                <a:solidFill>
                  <a:srgbClr val="990033"/>
                </a:solidFill>
                <a:latin typeface="Cambria"/>
                <a:cs typeface="Cambria"/>
              </a:rPr>
              <a:t>intention </a:t>
            </a:r>
            <a:r>
              <a:rPr sz="2200" spc="50" dirty="0">
                <a:solidFill>
                  <a:srgbClr val="990033"/>
                </a:solidFill>
                <a:latin typeface="Cambria"/>
                <a:cs typeface="Cambria"/>
              </a:rPr>
              <a:t>will </a:t>
            </a:r>
            <a:r>
              <a:rPr sz="2200" spc="21" dirty="0">
                <a:solidFill>
                  <a:srgbClr val="990033"/>
                </a:solidFill>
                <a:latin typeface="Cambria"/>
                <a:cs typeface="Cambria"/>
              </a:rPr>
              <a:t>also </a:t>
            </a:r>
            <a:r>
              <a:rPr sz="2200" spc="-5" dirty="0">
                <a:solidFill>
                  <a:srgbClr val="990033"/>
                </a:solidFill>
                <a:latin typeface="Cambria"/>
                <a:cs typeface="Cambria"/>
              </a:rPr>
              <a:t>be </a:t>
            </a:r>
            <a:r>
              <a:rPr sz="2200" dirty="0">
                <a:solidFill>
                  <a:srgbClr val="990033"/>
                </a:solidFill>
                <a:latin typeface="Cambria"/>
                <a:cs typeface="Cambria"/>
              </a:rPr>
              <a:t>to </a:t>
            </a:r>
            <a:r>
              <a:rPr sz="2200" spc="21" dirty="0">
                <a:solidFill>
                  <a:srgbClr val="990033"/>
                </a:solidFill>
                <a:latin typeface="Cambria"/>
                <a:cs typeface="Cambria"/>
              </a:rPr>
              <a:t>stay </a:t>
            </a:r>
            <a:r>
              <a:rPr sz="2200" spc="30" dirty="0">
                <a:solidFill>
                  <a:srgbClr val="990033"/>
                </a:solidFill>
                <a:latin typeface="Cambria"/>
                <a:cs typeface="Cambria"/>
              </a:rPr>
              <a:t>outside </a:t>
            </a:r>
            <a:r>
              <a:rPr sz="2200" spc="44" dirty="0">
                <a:solidFill>
                  <a:srgbClr val="990033"/>
                </a:solidFill>
                <a:latin typeface="Cambria"/>
                <a:cs typeface="Cambria"/>
              </a:rPr>
              <a:t>India </a:t>
            </a:r>
            <a:r>
              <a:rPr sz="2200" spc="15" dirty="0">
                <a:solidFill>
                  <a:srgbClr val="990033"/>
                </a:solidFill>
                <a:latin typeface="Cambria"/>
                <a:cs typeface="Cambria"/>
              </a:rPr>
              <a:t>for uncertain </a:t>
            </a:r>
            <a:r>
              <a:rPr sz="2200" spc="21" dirty="0">
                <a:solidFill>
                  <a:srgbClr val="990033"/>
                </a:solidFill>
                <a:latin typeface="Cambria"/>
                <a:cs typeface="Cambria"/>
              </a:rPr>
              <a:t> </a:t>
            </a:r>
            <a:r>
              <a:rPr sz="2200" spc="40" dirty="0">
                <a:solidFill>
                  <a:srgbClr val="990033"/>
                </a:solidFill>
                <a:latin typeface="Cambria"/>
                <a:cs typeface="Cambria"/>
              </a:rPr>
              <a:t>period. </a:t>
            </a:r>
            <a:r>
              <a:rPr sz="2200" spc="55" dirty="0">
                <a:solidFill>
                  <a:srgbClr val="990033"/>
                </a:solidFill>
                <a:latin typeface="Cambria"/>
                <a:cs typeface="Cambria"/>
              </a:rPr>
              <a:t>Thus </a:t>
            </a:r>
            <a:r>
              <a:rPr sz="2200" spc="30" dirty="0">
                <a:solidFill>
                  <a:srgbClr val="990033"/>
                </a:solidFill>
                <a:latin typeface="Cambria"/>
                <a:cs typeface="Cambria"/>
              </a:rPr>
              <a:t>they </a:t>
            </a:r>
            <a:r>
              <a:rPr sz="2200" b="1" dirty="0">
                <a:solidFill>
                  <a:srgbClr val="990033"/>
                </a:solidFill>
                <a:latin typeface="Palatino Linotype"/>
                <a:cs typeface="Palatino Linotype"/>
              </a:rPr>
              <a:t>can </a:t>
            </a:r>
            <a:r>
              <a:rPr sz="2200" b="1" spc="5" dirty="0">
                <a:solidFill>
                  <a:srgbClr val="990033"/>
                </a:solidFill>
                <a:latin typeface="Palatino Linotype"/>
                <a:cs typeface="Palatino Linotype"/>
              </a:rPr>
              <a:t>be </a:t>
            </a:r>
            <a:r>
              <a:rPr sz="2200" b="1" spc="-5" dirty="0">
                <a:solidFill>
                  <a:srgbClr val="990033"/>
                </a:solidFill>
                <a:latin typeface="Palatino Linotype"/>
                <a:cs typeface="Palatino Linotype"/>
              </a:rPr>
              <a:t>treated </a:t>
            </a:r>
            <a:r>
              <a:rPr sz="2200" dirty="0">
                <a:solidFill>
                  <a:srgbClr val="990033"/>
                </a:solidFill>
                <a:latin typeface="Cambria"/>
                <a:cs typeface="Cambria"/>
              </a:rPr>
              <a:t>as </a:t>
            </a:r>
            <a:r>
              <a:rPr sz="2200" spc="125" dirty="0">
                <a:solidFill>
                  <a:srgbClr val="990033"/>
                </a:solidFill>
                <a:latin typeface="Cambria"/>
                <a:cs typeface="Cambria"/>
              </a:rPr>
              <a:t>Non </a:t>
            </a:r>
            <a:r>
              <a:rPr sz="2200" spc="25" dirty="0">
                <a:solidFill>
                  <a:srgbClr val="990033"/>
                </a:solidFill>
                <a:latin typeface="Cambria"/>
                <a:cs typeface="Cambria"/>
              </a:rPr>
              <a:t>Resident </a:t>
            </a:r>
            <a:r>
              <a:rPr sz="2200" spc="40" dirty="0">
                <a:solidFill>
                  <a:srgbClr val="990033"/>
                </a:solidFill>
                <a:latin typeface="Cambria"/>
                <a:cs typeface="Cambria"/>
              </a:rPr>
              <a:t>Indians </a:t>
            </a:r>
            <a:r>
              <a:rPr sz="2200" spc="44" dirty="0">
                <a:solidFill>
                  <a:srgbClr val="990033"/>
                </a:solidFill>
                <a:latin typeface="Cambria"/>
                <a:cs typeface="Cambria"/>
              </a:rPr>
              <a:t> </a:t>
            </a:r>
            <a:r>
              <a:rPr sz="2200" spc="50" dirty="0">
                <a:solidFill>
                  <a:srgbClr val="990033"/>
                </a:solidFill>
                <a:latin typeface="Cambria"/>
                <a:cs typeface="Cambria"/>
              </a:rPr>
              <a:t>(NRI).</a:t>
            </a:r>
            <a:endParaRPr sz="2200" dirty="0">
              <a:latin typeface="Cambria"/>
              <a:cs typeface="Cambria"/>
            </a:endParaRPr>
          </a:p>
        </p:txBody>
      </p:sp>
    </p:spTree>
    <p:extLst>
      <p:ext uri="{BB962C8B-B14F-4D97-AF65-F5344CB8AC3E}">
        <p14:creationId xmlns:p14="http://schemas.microsoft.com/office/powerpoint/2010/main" val="32463558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05152" y="882826"/>
            <a:ext cx="9070519" cy="654464"/>
          </a:xfrm>
          <a:prstGeom prst="rect">
            <a:avLst/>
          </a:prstGeom>
        </p:spPr>
        <p:txBody>
          <a:bodyPr vert="horz" wrap="square" lIns="0" tIns="160455" rIns="0" bIns="0" rtlCol="0">
            <a:spAutoFit/>
          </a:bodyPr>
          <a:lstStyle/>
          <a:p>
            <a:pPr marR="5080">
              <a:spcBef>
                <a:spcPts val="100"/>
              </a:spcBef>
            </a:pPr>
            <a:r>
              <a:rPr sz="3200" dirty="0"/>
              <a:t>Accounts</a:t>
            </a:r>
            <a:r>
              <a:rPr sz="3200" spc="-80" dirty="0"/>
              <a:t> </a:t>
            </a:r>
            <a:r>
              <a:rPr sz="3200" spc="-5" dirty="0"/>
              <a:t>for</a:t>
            </a:r>
            <a:r>
              <a:rPr sz="3200" spc="-30" dirty="0"/>
              <a:t> </a:t>
            </a:r>
            <a:r>
              <a:rPr sz="3200" dirty="0"/>
              <a:t>Indian </a:t>
            </a:r>
            <a:r>
              <a:rPr sz="3200" spc="-785" dirty="0"/>
              <a:t> </a:t>
            </a:r>
            <a:r>
              <a:rPr sz="3200" dirty="0"/>
              <a:t>Students</a:t>
            </a:r>
            <a:r>
              <a:rPr sz="3200" spc="-70" dirty="0"/>
              <a:t> </a:t>
            </a:r>
            <a:r>
              <a:rPr sz="3200" spc="-5" dirty="0"/>
              <a:t>Studying</a:t>
            </a:r>
            <a:r>
              <a:rPr sz="3200" spc="-75" dirty="0"/>
              <a:t> </a:t>
            </a:r>
            <a:r>
              <a:rPr sz="3200" dirty="0"/>
              <a:t>Abroad</a:t>
            </a:r>
          </a:p>
        </p:txBody>
      </p:sp>
      <p:sp>
        <p:nvSpPr>
          <p:cNvPr id="6" name="object 6"/>
          <p:cNvSpPr txBox="1"/>
          <p:nvPr/>
        </p:nvSpPr>
        <p:spPr>
          <a:xfrm>
            <a:off x="927100" y="2048558"/>
            <a:ext cx="8686800" cy="2578904"/>
          </a:xfrm>
          <a:prstGeom prst="rect">
            <a:avLst/>
          </a:prstGeom>
        </p:spPr>
        <p:txBody>
          <a:bodyPr vert="horz" wrap="square" lIns="0" tIns="80003" rIns="0" bIns="0" rtlCol="0">
            <a:spAutoFit/>
          </a:bodyPr>
          <a:lstStyle/>
          <a:p>
            <a:pPr marL="481922" indent="-469858" algn="just">
              <a:spcBef>
                <a:spcPts val="630"/>
              </a:spcBef>
              <a:buFont typeface="Times New Roman"/>
              <a:buChar char="■"/>
              <a:tabLst>
                <a:tab pos="482557" algn="l"/>
              </a:tabLst>
            </a:pPr>
            <a:r>
              <a:rPr sz="2200" spc="40" dirty="0">
                <a:solidFill>
                  <a:srgbClr val="990033"/>
                </a:solidFill>
                <a:latin typeface="Cambria"/>
                <a:cs typeface="Cambria"/>
              </a:rPr>
              <a:t>Regulation</a:t>
            </a:r>
            <a:r>
              <a:rPr sz="2200" spc="55" dirty="0">
                <a:solidFill>
                  <a:srgbClr val="990033"/>
                </a:solidFill>
                <a:latin typeface="Cambria"/>
                <a:cs typeface="Cambria"/>
              </a:rPr>
              <a:t> </a:t>
            </a:r>
            <a:r>
              <a:rPr sz="2200" spc="-95" dirty="0">
                <a:solidFill>
                  <a:srgbClr val="990033"/>
                </a:solidFill>
                <a:latin typeface="Cambria"/>
                <a:cs typeface="Cambria"/>
              </a:rPr>
              <a:t>5(F)(6)</a:t>
            </a:r>
            <a:r>
              <a:rPr sz="2200" spc="75" dirty="0">
                <a:solidFill>
                  <a:srgbClr val="990033"/>
                </a:solidFill>
                <a:latin typeface="Cambria"/>
                <a:cs typeface="Cambria"/>
              </a:rPr>
              <a:t> </a:t>
            </a:r>
            <a:r>
              <a:rPr sz="2200" spc="50" dirty="0">
                <a:solidFill>
                  <a:srgbClr val="990033"/>
                </a:solidFill>
                <a:latin typeface="Cambria"/>
                <a:cs typeface="Cambria"/>
              </a:rPr>
              <a:t>of</a:t>
            </a:r>
            <a:r>
              <a:rPr sz="2200" spc="75" dirty="0">
                <a:solidFill>
                  <a:srgbClr val="990033"/>
                </a:solidFill>
                <a:latin typeface="Cambria"/>
                <a:cs typeface="Cambria"/>
              </a:rPr>
              <a:t> </a:t>
            </a:r>
            <a:r>
              <a:rPr sz="2200" spc="180" dirty="0">
                <a:solidFill>
                  <a:srgbClr val="990033"/>
                </a:solidFill>
                <a:latin typeface="Cambria"/>
                <a:cs typeface="Cambria"/>
              </a:rPr>
              <a:t>FEMA</a:t>
            </a:r>
            <a:r>
              <a:rPr sz="2200" spc="65" dirty="0">
                <a:solidFill>
                  <a:srgbClr val="990033"/>
                </a:solidFill>
                <a:latin typeface="Cambria"/>
                <a:cs typeface="Cambria"/>
              </a:rPr>
              <a:t> </a:t>
            </a:r>
            <a:r>
              <a:rPr sz="2200" spc="44" dirty="0">
                <a:solidFill>
                  <a:srgbClr val="990033"/>
                </a:solidFill>
                <a:latin typeface="Cambria"/>
                <a:cs typeface="Cambria"/>
              </a:rPr>
              <a:t>Notification</a:t>
            </a:r>
            <a:r>
              <a:rPr sz="2200" spc="60" dirty="0">
                <a:solidFill>
                  <a:srgbClr val="990033"/>
                </a:solidFill>
                <a:latin typeface="Cambria"/>
                <a:cs typeface="Cambria"/>
              </a:rPr>
              <a:t> </a:t>
            </a:r>
            <a:r>
              <a:rPr sz="2200" spc="145" dirty="0">
                <a:solidFill>
                  <a:srgbClr val="990033"/>
                </a:solidFill>
                <a:latin typeface="Cambria"/>
                <a:cs typeface="Cambria"/>
              </a:rPr>
              <a:t>No.</a:t>
            </a:r>
            <a:r>
              <a:rPr sz="2200" spc="86" dirty="0">
                <a:solidFill>
                  <a:srgbClr val="990033"/>
                </a:solidFill>
                <a:latin typeface="Cambria"/>
                <a:cs typeface="Cambria"/>
              </a:rPr>
              <a:t> </a:t>
            </a:r>
            <a:r>
              <a:rPr sz="2200" spc="-50" dirty="0">
                <a:solidFill>
                  <a:srgbClr val="990033"/>
                </a:solidFill>
                <a:latin typeface="Cambria"/>
                <a:cs typeface="Cambria"/>
              </a:rPr>
              <a:t>10R</a:t>
            </a:r>
            <a:endParaRPr sz="2200" dirty="0">
              <a:latin typeface="Cambria"/>
              <a:cs typeface="Cambria"/>
            </a:endParaRPr>
          </a:p>
          <a:p>
            <a:pPr marL="1000037" marR="5714" lvl="1" indent="-538433" algn="just">
              <a:spcBef>
                <a:spcPts val="525"/>
              </a:spcBef>
              <a:buFont typeface="Times New Roman"/>
              <a:buChar char="➢"/>
              <a:tabLst>
                <a:tab pos="1000671" algn="l"/>
              </a:tabLst>
            </a:pPr>
            <a:r>
              <a:rPr sz="2200" spc="44" dirty="0">
                <a:solidFill>
                  <a:srgbClr val="990033"/>
                </a:solidFill>
                <a:latin typeface="Cambria"/>
                <a:cs typeface="Cambria"/>
              </a:rPr>
              <a:t>Indian </a:t>
            </a:r>
            <a:r>
              <a:rPr sz="2200" spc="15" dirty="0">
                <a:solidFill>
                  <a:srgbClr val="990033"/>
                </a:solidFill>
                <a:latin typeface="Cambria"/>
                <a:cs typeface="Cambria"/>
              </a:rPr>
              <a:t>students </a:t>
            </a:r>
            <a:r>
              <a:rPr sz="2200" spc="60" dirty="0">
                <a:solidFill>
                  <a:srgbClr val="990033"/>
                </a:solidFill>
                <a:latin typeface="Cambria"/>
                <a:cs typeface="Cambria"/>
              </a:rPr>
              <a:t>studying </a:t>
            </a:r>
            <a:r>
              <a:rPr sz="2200" spc="25" dirty="0">
                <a:solidFill>
                  <a:srgbClr val="990033"/>
                </a:solidFill>
                <a:latin typeface="Cambria"/>
                <a:cs typeface="Cambria"/>
              </a:rPr>
              <a:t>abroad </a:t>
            </a:r>
            <a:r>
              <a:rPr sz="2200" spc="90" dirty="0">
                <a:solidFill>
                  <a:srgbClr val="990033"/>
                </a:solidFill>
                <a:latin typeface="Cambria"/>
                <a:cs typeface="Cambria"/>
              </a:rPr>
              <a:t>may </a:t>
            </a:r>
            <a:r>
              <a:rPr sz="2200" spc="44" dirty="0">
                <a:solidFill>
                  <a:srgbClr val="990033"/>
                </a:solidFill>
                <a:latin typeface="Cambria"/>
                <a:cs typeface="Cambria"/>
              </a:rPr>
              <a:t>open, </a:t>
            </a:r>
            <a:r>
              <a:rPr sz="2200" spc="55" dirty="0">
                <a:solidFill>
                  <a:srgbClr val="990033"/>
                </a:solidFill>
                <a:latin typeface="Cambria"/>
                <a:cs typeface="Cambria"/>
              </a:rPr>
              <a:t>hold </a:t>
            </a:r>
            <a:r>
              <a:rPr sz="2200" spc="60" dirty="0">
                <a:solidFill>
                  <a:srgbClr val="990033"/>
                </a:solidFill>
                <a:latin typeface="Cambria"/>
                <a:cs typeface="Cambria"/>
              </a:rPr>
              <a:t>and </a:t>
            </a:r>
            <a:r>
              <a:rPr sz="2200" spc="65" dirty="0">
                <a:solidFill>
                  <a:srgbClr val="990033"/>
                </a:solidFill>
                <a:latin typeface="Cambria"/>
                <a:cs typeface="Cambria"/>
              </a:rPr>
              <a:t> </a:t>
            </a:r>
            <a:r>
              <a:rPr sz="2200" spc="30" dirty="0">
                <a:solidFill>
                  <a:srgbClr val="990033"/>
                </a:solidFill>
                <a:latin typeface="Cambria"/>
                <a:cs typeface="Cambria"/>
              </a:rPr>
              <a:t>maintain foreign </a:t>
            </a:r>
            <a:r>
              <a:rPr sz="2200" spc="21" dirty="0">
                <a:solidFill>
                  <a:srgbClr val="990033"/>
                </a:solidFill>
                <a:latin typeface="Cambria"/>
                <a:cs typeface="Cambria"/>
              </a:rPr>
              <a:t>currency </a:t>
            </a:r>
            <a:r>
              <a:rPr sz="2200" spc="25" dirty="0">
                <a:solidFill>
                  <a:srgbClr val="990033"/>
                </a:solidFill>
                <a:latin typeface="Cambria"/>
                <a:cs typeface="Cambria"/>
              </a:rPr>
              <a:t>account </a:t>
            </a:r>
            <a:r>
              <a:rPr sz="2200" spc="44" dirty="0">
                <a:solidFill>
                  <a:srgbClr val="990033"/>
                </a:solidFill>
                <a:latin typeface="Cambria"/>
                <a:cs typeface="Cambria"/>
              </a:rPr>
              <a:t>with </a:t>
            </a:r>
            <a:r>
              <a:rPr sz="2200" spc="30" dirty="0">
                <a:solidFill>
                  <a:srgbClr val="990033"/>
                </a:solidFill>
                <a:latin typeface="Cambria"/>
                <a:cs typeface="Cambria"/>
              </a:rPr>
              <a:t>bank outside </a:t>
            </a:r>
            <a:r>
              <a:rPr sz="2200" spc="35" dirty="0">
                <a:solidFill>
                  <a:srgbClr val="990033"/>
                </a:solidFill>
                <a:latin typeface="Cambria"/>
                <a:cs typeface="Cambria"/>
              </a:rPr>
              <a:t> </a:t>
            </a:r>
            <a:r>
              <a:rPr sz="2200" spc="50" dirty="0">
                <a:solidFill>
                  <a:srgbClr val="990033"/>
                </a:solidFill>
                <a:latin typeface="Cambria"/>
                <a:cs typeface="Cambria"/>
              </a:rPr>
              <a:t>India</a:t>
            </a:r>
            <a:r>
              <a:rPr sz="2200" spc="40" dirty="0">
                <a:solidFill>
                  <a:srgbClr val="990033"/>
                </a:solidFill>
                <a:latin typeface="Cambria"/>
                <a:cs typeface="Cambria"/>
              </a:rPr>
              <a:t> </a:t>
            </a:r>
            <a:r>
              <a:rPr sz="2200" spc="60" dirty="0">
                <a:solidFill>
                  <a:srgbClr val="990033"/>
                </a:solidFill>
                <a:latin typeface="Cambria"/>
                <a:cs typeface="Cambria"/>
              </a:rPr>
              <a:t>during</a:t>
            </a:r>
            <a:r>
              <a:rPr sz="2200" spc="70" dirty="0">
                <a:solidFill>
                  <a:srgbClr val="990033"/>
                </a:solidFill>
                <a:latin typeface="Cambria"/>
                <a:cs typeface="Cambria"/>
              </a:rPr>
              <a:t> </a:t>
            </a:r>
            <a:r>
              <a:rPr sz="2200" dirty="0">
                <a:solidFill>
                  <a:srgbClr val="990033"/>
                </a:solidFill>
                <a:latin typeface="Cambria"/>
                <a:cs typeface="Cambria"/>
              </a:rPr>
              <a:t>their</a:t>
            </a:r>
            <a:r>
              <a:rPr sz="2200" spc="50" dirty="0">
                <a:solidFill>
                  <a:srgbClr val="990033"/>
                </a:solidFill>
                <a:latin typeface="Cambria"/>
                <a:cs typeface="Cambria"/>
              </a:rPr>
              <a:t> </a:t>
            </a:r>
            <a:r>
              <a:rPr sz="2200" spc="21" dirty="0">
                <a:solidFill>
                  <a:srgbClr val="990033"/>
                </a:solidFill>
                <a:latin typeface="Cambria"/>
                <a:cs typeface="Cambria"/>
              </a:rPr>
              <a:t>stay</a:t>
            </a:r>
            <a:r>
              <a:rPr sz="2200" spc="70" dirty="0">
                <a:solidFill>
                  <a:srgbClr val="990033"/>
                </a:solidFill>
                <a:latin typeface="Cambria"/>
                <a:cs typeface="Cambria"/>
              </a:rPr>
              <a:t> </a:t>
            </a:r>
            <a:r>
              <a:rPr sz="2200" spc="25" dirty="0">
                <a:solidFill>
                  <a:srgbClr val="990033"/>
                </a:solidFill>
                <a:latin typeface="Cambria"/>
                <a:cs typeface="Cambria"/>
              </a:rPr>
              <a:t>outside</a:t>
            </a:r>
            <a:r>
              <a:rPr sz="2200" spc="65" dirty="0">
                <a:solidFill>
                  <a:srgbClr val="990033"/>
                </a:solidFill>
                <a:latin typeface="Cambria"/>
                <a:cs typeface="Cambria"/>
              </a:rPr>
              <a:t> </a:t>
            </a:r>
            <a:r>
              <a:rPr sz="2200" spc="55" dirty="0">
                <a:solidFill>
                  <a:srgbClr val="990033"/>
                </a:solidFill>
                <a:latin typeface="Cambria"/>
                <a:cs typeface="Cambria"/>
              </a:rPr>
              <a:t>India.</a:t>
            </a:r>
            <a:endParaRPr sz="2200" dirty="0">
              <a:latin typeface="Cambria"/>
              <a:cs typeface="Cambria"/>
            </a:endParaRPr>
          </a:p>
          <a:p>
            <a:pPr marL="1000037" marR="5080" lvl="1" indent="-538433" algn="just">
              <a:spcBef>
                <a:spcPts val="530"/>
              </a:spcBef>
              <a:buFont typeface="Times New Roman"/>
              <a:buChar char="➢"/>
              <a:tabLst>
                <a:tab pos="1000671" algn="l"/>
              </a:tabLst>
            </a:pPr>
            <a:r>
              <a:rPr sz="2200" spc="170" dirty="0">
                <a:solidFill>
                  <a:srgbClr val="990033"/>
                </a:solidFill>
                <a:latin typeface="Cambria"/>
                <a:cs typeface="Cambria"/>
              </a:rPr>
              <a:t>On </a:t>
            </a:r>
            <a:r>
              <a:rPr sz="2200" dirty="0">
                <a:solidFill>
                  <a:srgbClr val="990033"/>
                </a:solidFill>
                <a:latin typeface="Cambria"/>
                <a:cs typeface="Cambria"/>
              </a:rPr>
              <a:t>return to </a:t>
            </a:r>
            <a:r>
              <a:rPr sz="2200" spc="55" dirty="0">
                <a:solidFill>
                  <a:srgbClr val="990033"/>
                </a:solidFill>
                <a:latin typeface="Cambria"/>
                <a:cs typeface="Cambria"/>
              </a:rPr>
              <a:t>India, </a:t>
            </a:r>
            <a:r>
              <a:rPr sz="2200" spc="-5" dirty="0">
                <a:solidFill>
                  <a:srgbClr val="990033"/>
                </a:solidFill>
                <a:latin typeface="Cambria"/>
                <a:cs typeface="Cambria"/>
              </a:rPr>
              <a:t>after </a:t>
            </a:r>
            <a:r>
              <a:rPr sz="2200" spc="30" dirty="0">
                <a:solidFill>
                  <a:srgbClr val="990033"/>
                </a:solidFill>
                <a:latin typeface="Cambria"/>
                <a:cs typeface="Cambria"/>
              </a:rPr>
              <a:t>completion </a:t>
            </a:r>
            <a:r>
              <a:rPr sz="2200" spc="50" dirty="0">
                <a:solidFill>
                  <a:srgbClr val="990033"/>
                </a:solidFill>
                <a:latin typeface="Cambria"/>
                <a:cs typeface="Cambria"/>
              </a:rPr>
              <a:t>of </a:t>
            </a:r>
            <a:r>
              <a:rPr sz="2200" spc="30" dirty="0">
                <a:solidFill>
                  <a:srgbClr val="990033"/>
                </a:solidFill>
                <a:latin typeface="Cambria"/>
                <a:cs typeface="Cambria"/>
              </a:rPr>
              <a:t>studies, </a:t>
            </a:r>
            <a:r>
              <a:rPr sz="2200" spc="35" dirty="0">
                <a:solidFill>
                  <a:srgbClr val="990033"/>
                </a:solidFill>
                <a:latin typeface="Cambria"/>
                <a:cs typeface="Cambria"/>
              </a:rPr>
              <a:t>such an </a:t>
            </a:r>
            <a:r>
              <a:rPr sz="2200" spc="40" dirty="0">
                <a:solidFill>
                  <a:srgbClr val="990033"/>
                </a:solidFill>
                <a:latin typeface="Cambria"/>
                <a:cs typeface="Cambria"/>
              </a:rPr>
              <a:t> </a:t>
            </a:r>
            <a:r>
              <a:rPr sz="2200" spc="25" dirty="0">
                <a:solidFill>
                  <a:srgbClr val="990033"/>
                </a:solidFill>
                <a:latin typeface="Cambria"/>
                <a:cs typeface="Cambria"/>
              </a:rPr>
              <a:t>account </a:t>
            </a:r>
            <a:r>
              <a:rPr sz="2200" spc="50" dirty="0">
                <a:solidFill>
                  <a:srgbClr val="990033"/>
                </a:solidFill>
                <a:latin typeface="Cambria"/>
                <a:cs typeface="Cambria"/>
              </a:rPr>
              <a:t>will </a:t>
            </a:r>
            <a:r>
              <a:rPr sz="2200" spc="44" dirty="0">
                <a:solidFill>
                  <a:srgbClr val="990033"/>
                </a:solidFill>
                <a:latin typeface="Cambria"/>
                <a:cs typeface="Cambria"/>
              </a:rPr>
              <a:t>deemed </a:t>
            </a:r>
            <a:r>
              <a:rPr sz="2200" dirty="0">
                <a:solidFill>
                  <a:srgbClr val="990033"/>
                </a:solidFill>
                <a:latin typeface="Cambria"/>
                <a:cs typeface="Cambria"/>
              </a:rPr>
              <a:t>to </a:t>
            </a:r>
            <a:r>
              <a:rPr sz="2200" spc="50" dirty="0">
                <a:solidFill>
                  <a:srgbClr val="990033"/>
                </a:solidFill>
                <a:latin typeface="Cambria"/>
                <a:cs typeface="Cambria"/>
              </a:rPr>
              <a:t>have </a:t>
            </a:r>
            <a:r>
              <a:rPr sz="2200" spc="-5" dirty="0">
                <a:solidFill>
                  <a:srgbClr val="990033"/>
                </a:solidFill>
                <a:latin typeface="Cambria"/>
                <a:cs typeface="Cambria"/>
              </a:rPr>
              <a:t>been </a:t>
            </a:r>
            <a:r>
              <a:rPr sz="2200" spc="40" dirty="0">
                <a:solidFill>
                  <a:srgbClr val="990033"/>
                </a:solidFill>
                <a:latin typeface="Cambria"/>
                <a:cs typeface="Cambria"/>
              </a:rPr>
              <a:t>opened </a:t>
            </a:r>
            <a:r>
              <a:rPr sz="2200" spc="35" dirty="0">
                <a:solidFill>
                  <a:srgbClr val="990033"/>
                </a:solidFill>
                <a:latin typeface="Cambria"/>
                <a:cs typeface="Cambria"/>
              </a:rPr>
              <a:t>under </a:t>
            </a:r>
            <a:r>
              <a:rPr sz="2200" dirty="0">
                <a:solidFill>
                  <a:srgbClr val="990033"/>
                </a:solidFill>
                <a:latin typeface="Cambria"/>
                <a:cs typeface="Cambria"/>
              </a:rPr>
              <a:t>the </a:t>
            </a:r>
            <a:r>
              <a:rPr sz="2200" spc="5" dirty="0">
                <a:solidFill>
                  <a:srgbClr val="990033"/>
                </a:solidFill>
                <a:latin typeface="Cambria"/>
                <a:cs typeface="Cambria"/>
              </a:rPr>
              <a:t> </a:t>
            </a:r>
            <a:r>
              <a:rPr sz="2200" spc="35" dirty="0">
                <a:solidFill>
                  <a:srgbClr val="990033"/>
                </a:solidFill>
                <a:latin typeface="Cambria"/>
                <a:cs typeface="Cambria"/>
              </a:rPr>
              <a:t>Liberalized</a:t>
            </a:r>
            <a:r>
              <a:rPr sz="2200" spc="55" dirty="0">
                <a:solidFill>
                  <a:srgbClr val="990033"/>
                </a:solidFill>
                <a:latin typeface="Cambria"/>
                <a:cs typeface="Cambria"/>
              </a:rPr>
              <a:t> </a:t>
            </a:r>
            <a:r>
              <a:rPr sz="2200" spc="21" dirty="0">
                <a:solidFill>
                  <a:srgbClr val="990033"/>
                </a:solidFill>
                <a:latin typeface="Cambria"/>
                <a:cs typeface="Cambria"/>
              </a:rPr>
              <a:t>Remittance</a:t>
            </a:r>
            <a:r>
              <a:rPr sz="2200" spc="40" dirty="0">
                <a:solidFill>
                  <a:srgbClr val="990033"/>
                </a:solidFill>
                <a:latin typeface="Cambria"/>
                <a:cs typeface="Cambria"/>
              </a:rPr>
              <a:t> </a:t>
            </a:r>
            <a:r>
              <a:rPr sz="2200" spc="30" dirty="0">
                <a:solidFill>
                  <a:srgbClr val="990033"/>
                </a:solidFill>
                <a:latin typeface="Cambria"/>
                <a:cs typeface="Cambria"/>
              </a:rPr>
              <a:t>Scheme</a:t>
            </a:r>
            <a:endParaRPr sz="2200" dirty="0">
              <a:latin typeface="Cambria"/>
              <a:cs typeface="Cambri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3919" y="733425"/>
            <a:ext cx="9982200" cy="813042"/>
          </a:xfrm>
          <a:prstGeom prst="rect">
            <a:avLst/>
          </a:prstGeom>
        </p:spPr>
        <p:txBody>
          <a:bodyPr vert="horz" wrap="square" lIns="0" tIns="12699" rIns="0" bIns="0" rtlCol="0">
            <a:spAutoFit/>
          </a:bodyPr>
          <a:lstStyle/>
          <a:p>
            <a:pPr marL="11113" marR="7619" indent="-11113">
              <a:spcBef>
                <a:spcPts val="100"/>
              </a:spcBef>
            </a:pPr>
            <a:r>
              <a:rPr sz="2600" dirty="0"/>
              <a:t>Physical</a:t>
            </a:r>
            <a:r>
              <a:rPr sz="2600" spc="-65" dirty="0"/>
              <a:t> </a:t>
            </a:r>
            <a:r>
              <a:rPr sz="2600" dirty="0"/>
              <a:t>Stay</a:t>
            </a:r>
            <a:r>
              <a:rPr sz="2600" spc="-21" dirty="0"/>
              <a:t> </a:t>
            </a:r>
            <a:r>
              <a:rPr sz="2600" dirty="0"/>
              <a:t>should</a:t>
            </a:r>
            <a:r>
              <a:rPr sz="2600" spc="-30" dirty="0"/>
              <a:t> </a:t>
            </a:r>
            <a:r>
              <a:rPr sz="2600" spc="-5" dirty="0"/>
              <a:t>be </a:t>
            </a:r>
            <a:r>
              <a:rPr sz="2600" dirty="0"/>
              <a:t>relevant</a:t>
            </a:r>
            <a:r>
              <a:rPr sz="2600" spc="-15" dirty="0"/>
              <a:t> </a:t>
            </a:r>
            <a:r>
              <a:rPr sz="2600" spc="-5" dirty="0"/>
              <a:t>only</a:t>
            </a:r>
            <a:r>
              <a:rPr sz="2600" spc="-15" dirty="0"/>
              <a:t> </a:t>
            </a:r>
            <a:r>
              <a:rPr sz="2600" spc="-5" dirty="0"/>
              <a:t>for </a:t>
            </a:r>
            <a:r>
              <a:rPr sz="2600" spc="-635" dirty="0"/>
              <a:t> </a:t>
            </a:r>
            <a:r>
              <a:rPr sz="2600" dirty="0"/>
              <a:t>acquisition</a:t>
            </a:r>
            <a:r>
              <a:rPr sz="2600" spc="-65" dirty="0"/>
              <a:t> </a:t>
            </a:r>
            <a:r>
              <a:rPr sz="2600" spc="-10" dirty="0"/>
              <a:t>of </a:t>
            </a:r>
            <a:r>
              <a:rPr sz="2600" dirty="0"/>
              <a:t>Immovable</a:t>
            </a:r>
            <a:r>
              <a:rPr sz="2600" spc="-35" dirty="0"/>
              <a:t> </a:t>
            </a:r>
            <a:r>
              <a:rPr sz="2600" dirty="0"/>
              <a:t>Property</a:t>
            </a:r>
            <a:r>
              <a:rPr sz="2600" spc="-25" dirty="0"/>
              <a:t> </a:t>
            </a:r>
            <a:r>
              <a:rPr sz="2600" spc="10" dirty="0"/>
              <a:t>by</a:t>
            </a:r>
            <a:r>
              <a:rPr sz="2600" spc="-25" dirty="0"/>
              <a:t> </a:t>
            </a:r>
            <a:r>
              <a:rPr sz="2600" dirty="0"/>
              <a:t>Foreign</a:t>
            </a:r>
            <a:r>
              <a:rPr lang="en-US" sz="2600" dirty="0"/>
              <a:t> </a:t>
            </a:r>
            <a:r>
              <a:rPr sz="2600" dirty="0"/>
              <a:t>Nationals</a:t>
            </a:r>
            <a:r>
              <a:rPr sz="2600" spc="-35" dirty="0"/>
              <a:t> </a:t>
            </a:r>
            <a:r>
              <a:rPr sz="2600" dirty="0"/>
              <a:t>other</a:t>
            </a:r>
            <a:r>
              <a:rPr sz="2600" spc="-70" dirty="0"/>
              <a:t> </a:t>
            </a:r>
            <a:r>
              <a:rPr sz="2600" dirty="0"/>
              <a:t>than</a:t>
            </a:r>
            <a:r>
              <a:rPr sz="2600" spc="-55" dirty="0"/>
              <a:t> </a:t>
            </a:r>
            <a:r>
              <a:rPr sz="2600" spc="5" dirty="0"/>
              <a:t>OCI</a:t>
            </a:r>
            <a:endParaRPr sz="2600" dirty="0"/>
          </a:p>
        </p:txBody>
      </p:sp>
      <p:sp>
        <p:nvSpPr>
          <p:cNvPr id="6" name="object 6"/>
          <p:cNvSpPr txBox="1"/>
          <p:nvPr/>
        </p:nvSpPr>
        <p:spPr>
          <a:xfrm>
            <a:off x="469900" y="1876425"/>
            <a:ext cx="9448800" cy="2705227"/>
          </a:xfrm>
          <a:prstGeom prst="rect">
            <a:avLst/>
          </a:prstGeom>
        </p:spPr>
        <p:txBody>
          <a:bodyPr vert="horz" wrap="square" lIns="0" tIns="12064" rIns="0" bIns="0" rtlCol="0">
            <a:spAutoFit/>
          </a:bodyPr>
          <a:lstStyle/>
          <a:p>
            <a:pPr marL="540336" indent="-464779">
              <a:lnSpc>
                <a:spcPts val="2510"/>
              </a:lnSpc>
              <a:spcBef>
                <a:spcPts val="95"/>
              </a:spcBef>
              <a:buFont typeface="Times New Roman"/>
              <a:buChar char="■"/>
              <a:tabLst>
                <a:tab pos="540336" algn="l"/>
                <a:tab pos="540972" algn="l"/>
              </a:tabLst>
            </a:pPr>
            <a:r>
              <a:rPr sz="2200" b="1" spc="-5" dirty="0">
                <a:solidFill>
                  <a:srgbClr val="990033"/>
                </a:solidFill>
                <a:latin typeface="Palatino Linotype"/>
                <a:cs typeface="Palatino Linotype"/>
              </a:rPr>
              <a:t>Press</a:t>
            </a:r>
            <a:r>
              <a:rPr sz="2200" b="1" spc="140" dirty="0">
                <a:solidFill>
                  <a:srgbClr val="990033"/>
                </a:solidFill>
                <a:latin typeface="Palatino Linotype"/>
                <a:cs typeface="Palatino Linotype"/>
              </a:rPr>
              <a:t> </a:t>
            </a:r>
            <a:r>
              <a:rPr sz="2200" b="1" dirty="0">
                <a:solidFill>
                  <a:srgbClr val="990033"/>
                </a:solidFill>
                <a:latin typeface="Palatino Linotype"/>
                <a:cs typeface="Palatino Linotype"/>
              </a:rPr>
              <a:t>Release</a:t>
            </a:r>
            <a:r>
              <a:rPr sz="2200" b="1" spc="170" dirty="0">
                <a:solidFill>
                  <a:srgbClr val="990033"/>
                </a:solidFill>
                <a:latin typeface="Palatino Linotype"/>
                <a:cs typeface="Palatino Linotype"/>
              </a:rPr>
              <a:t> </a:t>
            </a:r>
            <a:r>
              <a:rPr sz="2200" b="1" spc="-10" dirty="0">
                <a:solidFill>
                  <a:srgbClr val="990033"/>
                </a:solidFill>
                <a:latin typeface="Palatino Linotype"/>
                <a:cs typeface="Palatino Linotype"/>
              </a:rPr>
              <a:t>of</a:t>
            </a:r>
            <a:r>
              <a:rPr sz="2200" b="1" spc="149" dirty="0">
                <a:solidFill>
                  <a:srgbClr val="990033"/>
                </a:solidFill>
                <a:latin typeface="Palatino Linotype"/>
                <a:cs typeface="Palatino Linotype"/>
              </a:rPr>
              <a:t> </a:t>
            </a:r>
            <a:r>
              <a:rPr sz="2200" b="1" dirty="0">
                <a:solidFill>
                  <a:srgbClr val="990033"/>
                </a:solidFill>
                <a:latin typeface="Palatino Linotype"/>
                <a:cs typeface="Palatino Linotype"/>
              </a:rPr>
              <a:t>Ministry</a:t>
            </a:r>
            <a:r>
              <a:rPr sz="2200" b="1" spc="160" dirty="0">
                <a:solidFill>
                  <a:srgbClr val="990033"/>
                </a:solidFill>
                <a:latin typeface="Palatino Linotype"/>
                <a:cs typeface="Palatino Linotype"/>
              </a:rPr>
              <a:t> </a:t>
            </a:r>
            <a:r>
              <a:rPr sz="2200" b="1" dirty="0">
                <a:solidFill>
                  <a:srgbClr val="990033"/>
                </a:solidFill>
                <a:latin typeface="Palatino Linotype"/>
                <a:cs typeface="Palatino Linotype"/>
              </a:rPr>
              <a:t>of</a:t>
            </a:r>
            <a:r>
              <a:rPr sz="2200" b="1" spc="149" dirty="0">
                <a:solidFill>
                  <a:srgbClr val="990033"/>
                </a:solidFill>
                <a:latin typeface="Palatino Linotype"/>
                <a:cs typeface="Palatino Linotype"/>
              </a:rPr>
              <a:t> </a:t>
            </a:r>
            <a:r>
              <a:rPr sz="2200" b="1" dirty="0">
                <a:solidFill>
                  <a:srgbClr val="990033"/>
                </a:solidFill>
                <a:latin typeface="Palatino Linotype"/>
                <a:cs typeface="Palatino Linotype"/>
              </a:rPr>
              <a:t>Finance</a:t>
            </a:r>
            <a:r>
              <a:rPr sz="2200" b="1" spc="170" dirty="0">
                <a:solidFill>
                  <a:srgbClr val="990033"/>
                </a:solidFill>
                <a:latin typeface="Palatino Linotype"/>
                <a:cs typeface="Palatino Linotype"/>
              </a:rPr>
              <a:t> </a:t>
            </a:r>
            <a:r>
              <a:rPr sz="2200" b="1" dirty="0">
                <a:solidFill>
                  <a:srgbClr val="990033"/>
                </a:solidFill>
                <a:latin typeface="Palatino Linotype"/>
                <a:cs typeface="Palatino Linotype"/>
              </a:rPr>
              <a:t>dated</a:t>
            </a:r>
            <a:r>
              <a:rPr sz="2200" b="1" spc="170" dirty="0">
                <a:solidFill>
                  <a:srgbClr val="990033"/>
                </a:solidFill>
                <a:latin typeface="Palatino Linotype"/>
                <a:cs typeface="Palatino Linotype"/>
              </a:rPr>
              <a:t> </a:t>
            </a:r>
            <a:r>
              <a:rPr sz="2200" b="1" spc="-5" dirty="0">
                <a:solidFill>
                  <a:srgbClr val="990033"/>
                </a:solidFill>
                <a:latin typeface="Palatino Linotype"/>
                <a:cs typeface="Palatino Linotype"/>
              </a:rPr>
              <a:t>1</a:t>
            </a:r>
            <a:r>
              <a:rPr sz="2200" b="1" spc="-7" baseline="24904" dirty="0">
                <a:solidFill>
                  <a:srgbClr val="990033"/>
                </a:solidFill>
                <a:latin typeface="Palatino Linotype"/>
                <a:cs typeface="Palatino Linotype"/>
              </a:rPr>
              <a:t>st</a:t>
            </a:r>
            <a:r>
              <a:rPr sz="2200" b="1" spc="502" baseline="24904" dirty="0">
                <a:solidFill>
                  <a:srgbClr val="990033"/>
                </a:solidFill>
                <a:latin typeface="Palatino Linotype"/>
                <a:cs typeface="Palatino Linotype"/>
              </a:rPr>
              <a:t> </a:t>
            </a:r>
            <a:r>
              <a:rPr sz="2200" b="1" spc="-5" dirty="0">
                <a:solidFill>
                  <a:srgbClr val="990033"/>
                </a:solidFill>
                <a:latin typeface="Palatino Linotype"/>
                <a:cs typeface="Palatino Linotype"/>
              </a:rPr>
              <a:t>February</a:t>
            </a:r>
            <a:r>
              <a:rPr sz="2200" b="1" spc="180" dirty="0">
                <a:solidFill>
                  <a:srgbClr val="990033"/>
                </a:solidFill>
                <a:latin typeface="Palatino Linotype"/>
                <a:cs typeface="Palatino Linotype"/>
              </a:rPr>
              <a:t> </a:t>
            </a:r>
            <a:r>
              <a:rPr sz="2200" b="1" spc="-5" dirty="0">
                <a:solidFill>
                  <a:srgbClr val="990033"/>
                </a:solidFill>
                <a:latin typeface="Palatino Linotype"/>
                <a:cs typeface="Palatino Linotype"/>
              </a:rPr>
              <a:t>2009</a:t>
            </a:r>
            <a:endParaRPr sz="2200" dirty="0">
              <a:latin typeface="Palatino Linotype"/>
              <a:cs typeface="Palatino Linotype"/>
            </a:endParaRPr>
          </a:p>
          <a:p>
            <a:pPr marL="540336" marR="107305" algn="just">
              <a:lnSpc>
                <a:spcPts val="2380"/>
              </a:lnSpc>
              <a:spcBef>
                <a:spcPts val="165"/>
              </a:spcBef>
            </a:pPr>
            <a:r>
              <a:rPr sz="2200" spc="-5" dirty="0">
                <a:solidFill>
                  <a:srgbClr val="990033"/>
                </a:solidFill>
                <a:latin typeface="Cambria"/>
                <a:cs typeface="Cambria"/>
              </a:rPr>
              <a:t>– </a:t>
            </a:r>
            <a:r>
              <a:rPr sz="2200" spc="55" dirty="0">
                <a:solidFill>
                  <a:srgbClr val="990033"/>
                </a:solidFill>
                <a:latin typeface="Cambria"/>
                <a:cs typeface="Cambria"/>
              </a:rPr>
              <a:t>Government’s </a:t>
            </a:r>
            <a:r>
              <a:rPr sz="2200" spc="44" dirty="0">
                <a:solidFill>
                  <a:srgbClr val="990033"/>
                </a:solidFill>
                <a:latin typeface="Cambria"/>
                <a:cs typeface="Cambria"/>
              </a:rPr>
              <a:t>advice </a:t>
            </a:r>
            <a:r>
              <a:rPr sz="2200" spc="40" dirty="0">
                <a:solidFill>
                  <a:srgbClr val="990033"/>
                </a:solidFill>
                <a:latin typeface="Cambria"/>
                <a:cs typeface="Cambria"/>
              </a:rPr>
              <a:t>on </a:t>
            </a:r>
            <a:r>
              <a:rPr sz="2200" spc="35" dirty="0">
                <a:solidFill>
                  <a:srgbClr val="990033"/>
                </a:solidFill>
                <a:latin typeface="Cambria"/>
                <a:cs typeface="Cambria"/>
              </a:rPr>
              <a:t>acquiring </a:t>
            </a:r>
            <a:r>
              <a:rPr sz="2200" spc="55" dirty="0">
                <a:solidFill>
                  <a:srgbClr val="990033"/>
                </a:solidFill>
                <a:latin typeface="Cambria"/>
                <a:cs typeface="Cambria"/>
              </a:rPr>
              <a:t>land by </a:t>
            </a:r>
            <a:r>
              <a:rPr sz="2200" spc="10" dirty="0">
                <a:solidFill>
                  <a:srgbClr val="990033"/>
                </a:solidFill>
                <a:latin typeface="Cambria"/>
                <a:cs typeface="Cambria"/>
              </a:rPr>
              <a:t>persons resident </a:t>
            </a:r>
            <a:r>
              <a:rPr sz="2200" spc="15" dirty="0">
                <a:solidFill>
                  <a:srgbClr val="990033"/>
                </a:solidFill>
                <a:latin typeface="Cambria"/>
                <a:cs typeface="Cambria"/>
              </a:rPr>
              <a:t> </a:t>
            </a:r>
            <a:r>
              <a:rPr sz="2200" spc="25" dirty="0">
                <a:solidFill>
                  <a:srgbClr val="990033"/>
                </a:solidFill>
                <a:latin typeface="Cambria"/>
                <a:cs typeface="Cambria"/>
              </a:rPr>
              <a:t>outside</a:t>
            </a:r>
            <a:r>
              <a:rPr sz="2200" spc="60" dirty="0">
                <a:solidFill>
                  <a:srgbClr val="990033"/>
                </a:solidFill>
                <a:latin typeface="Cambria"/>
                <a:cs typeface="Cambria"/>
              </a:rPr>
              <a:t> </a:t>
            </a:r>
            <a:r>
              <a:rPr sz="2200" spc="44" dirty="0">
                <a:solidFill>
                  <a:srgbClr val="990033"/>
                </a:solidFill>
                <a:latin typeface="Cambria"/>
                <a:cs typeface="Cambria"/>
              </a:rPr>
              <a:t>India</a:t>
            </a:r>
            <a:endParaRPr sz="2200" dirty="0">
              <a:latin typeface="Cambria"/>
              <a:cs typeface="Cambria"/>
            </a:endParaRPr>
          </a:p>
          <a:p>
            <a:pPr marL="540336" marR="106671" indent="-464779" algn="just">
              <a:lnSpc>
                <a:spcPts val="2380"/>
              </a:lnSpc>
              <a:spcBef>
                <a:spcPts val="520"/>
              </a:spcBef>
              <a:buFont typeface="Times New Roman"/>
              <a:buChar char="■"/>
              <a:tabLst>
                <a:tab pos="540972" algn="l"/>
              </a:tabLst>
            </a:pPr>
            <a:r>
              <a:rPr sz="2200" spc="40" dirty="0">
                <a:solidFill>
                  <a:srgbClr val="990033"/>
                </a:solidFill>
                <a:latin typeface="Cambria"/>
                <a:cs typeface="Cambria"/>
              </a:rPr>
              <a:t>In </a:t>
            </a:r>
            <a:r>
              <a:rPr sz="2200" spc="-5" dirty="0">
                <a:solidFill>
                  <a:srgbClr val="990033"/>
                </a:solidFill>
                <a:latin typeface="Cambria"/>
                <a:cs typeface="Cambria"/>
              </a:rPr>
              <a:t>case </a:t>
            </a:r>
            <a:r>
              <a:rPr sz="2200" spc="40" dirty="0">
                <a:solidFill>
                  <a:srgbClr val="990033"/>
                </a:solidFill>
                <a:latin typeface="Cambria"/>
                <a:cs typeface="Cambria"/>
              </a:rPr>
              <a:t>of </a:t>
            </a:r>
            <a:r>
              <a:rPr sz="2200" spc="35" dirty="0">
                <a:solidFill>
                  <a:srgbClr val="990033"/>
                </a:solidFill>
                <a:latin typeface="Cambria"/>
                <a:cs typeface="Cambria"/>
              </a:rPr>
              <a:t>foreign </a:t>
            </a:r>
            <a:r>
              <a:rPr sz="2200" spc="25" dirty="0">
                <a:solidFill>
                  <a:srgbClr val="990033"/>
                </a:solidFill>
                <a:latin typeface="Cambria"/>
                <a:cs typeface="Cambria"/>
              </a:rPr>
              <a:t>nationals, </a:t>
            </a:r>
            <a:r>
              <a:rPr lang="en-IN" sz="2200" spc="30" dirty="0">
                <a:solidFill>
                  <a:srgbClr val="990033"/>
                </a:solidFill>
                <a:latin typeface="Cambria"/>
                <a:cs typeface="Cambria"/>
              </a:rPr>
              <a:t>condition of </a:t>
            </a:r>
            <a:r>
              <a:rPr sz="2200" spc="40" dirty="0">
                <a:solidFill>
                  <a:srgbClr val="990033"/>
                </a:solidFill>
                <a:latin typeface="Cambria"/>
                <a:cs typeface="Cambria"/>
              </a:rPr>
              <a:t>physical </a:t>
            </a:r>
            <a:r>
              <a:rPr sz="2200" spc="21" dirty="0">
                <a:solidFill>
                  <a:srgbClr val="990033"/>
                </a:solidFill>
                <a:latin typeface="Cambria"/>
                <a:cs typeface="Cambria"/>
              </a:rPr>
              <a:t>stay </a:t>
            </a:r>
            <a:r>
              <a:rPr sz="2200" spc="15" dirty="0">
                <a:solidFill>
                  <a:srgbClr val="990033"/>
                </a:solidFill>
                <a:latin typeface="Cambria"/>
                <a:cs typeface="Cambria"/>
              </a:rPr>
              <a:t>for </a:t>
            </a:r>
            <a:r>
              <a:rPr sz="2200" spc="21" dirty="0">
                <a:solidFill>
                  <a:srgbClr val="990033"/>
                </a:solidFill>
                <a:latin typeface="Cambria"/>
                <a:cs typeface="Cambria"/>
              </a:rPr>
              <a:t>more </a:t>
            </a:r>
            <a:r>
              <a:rPr sz="2200" spc="25" dirty="0">
                <a:solidFill>
                  <a:srgbClr val="990033"/>
                </a:solidFill>
                <a:latin typeface="Cambria"/>
                <a:cs typeface="Cambria"/>
              </a:rPr>
              <a:t> than </a:t>
            </a:r>
            <a:r>
              <a:rPr sz="2200" spc="-125" dirty="0">
                <a:solidFill>
                  <a:srgbClr val="990033"/>
                </a:solidFill>
                <a:latin typeface="Cambria"/>
                <a:cs typeface="Cambria"/>
              </a:rPr>
              <a:t>182 </a:t>
            </a:r>
            <a:r>
              <a:rPr sz="2200" spc="60" dirty="0">
                <a:solidFill>
                  <a:srgbClr val="990033"/>
                </a:solidFill>
                <a:latin typeface="Cambria"/>
                <a:cs typeface="Cambria"/>
              </a:rPr>
              <a:t>days </a:t>
            </a:r>
            <a:r>
              <a:rPr sz="2200" dirty="0">
                <a:solidFill>
                  <a:srgbClr val="990033"/>
                </a:solidFill>
                <a:latin typeface="Cambria"/>
                <a:cs typeface="Cambria"/>
              </a:rPr>
              <a:t>is </a:t>
            </a:r>
            <a:r>
              <a:rPr sz="2200" spc="40" dirty="0">
                <a:solidFill>
                  <a:srgbClr val="990033"/>
                </a:solidFill>
                <a:latin typeface="Cambria"/>
                <a:cs typeface="Cambria"/>
              </a:rPr>
              <a:t>mandatory </a:t>
            </a:r>
            <a:r>
              <a:rPr sz="2200" spc="15" dirty="0">
                <a:solidFill>
                  <a:srgbClr val="990033"/>
                </a:solidFill>
                <a:latin typeface="Cambria"/>
                <a:cs typeface="Cambria"/>
              </a:rPr>
              <a:t>for </a:t>
            </a:r>
            <a:r>
              <a:rPr sz="2200" spc="70" dirty="0">
                <a:solidFill>
                  <a:srgbClr val="990033"/>
                </a:solidFill>
                <a:latin typeface="Cambria"/>
                <a:cs typeface="Cambria"/>
              </a:rPr>
              <a:t>buying </a:t>
            </a:r>
            <a:r>
              <a:rPr sz="2200" spc="50" dirty="0">
                <a:solidFill>
                  <a:srgbClr val="990033"/>
                </a:solidFill>
                <a:latin typeface="Cambria"/>
                <a:cs typeface="Cambria"/>
              </a:rPr>
              <a:t>of </a:t>
            </a:r>
            <a:r>
              <a:rPr sz="2200" spc="44" dirty="0">
                <a:solidFill>
                  <a:srgbClr val="990033"/>
                </a:solidFill>
                <a:latin typeface="Cambria"/>
                <a:cs typeface="Cambria"/>
              </a:rPr>
              <a:t>Immovable </a:t>
            </a:r>
            <a:r>
              <a:rPr sz="2200" spc="21" dirty="0">
                <a:solidFill>
                  <a:srgbClr val="990033"/>
                </a:solidFill>
                <a:latin typeface="Cambria"/>
                <a:cs typeface="Cambria"/>
              </a:rPr>
              <a:t>Property </a:t>
            </a:r>
            <a:r>
              <a:rPr sz="2200" spc="25" dirty="0">
                <a:solidFill>
                  <a:srgbClr val="990033"/>
                </a:solidFill>
                <a:latin typeface="Cambria"/>
                <a:cs typeface="Cambria"/>
              </a:rPr>
              <a:t> </a:t>
            </a:r>
            <a:r>
              <a:rPr sz="2200" dirty="0">
                <a:solidFill>
                  <a:srgbClr val="990033"/>
                </a:solidFill>
                <a:latin typeface="Cambria"/>
                <a:cs typeface="Cambria"/>
              </a:rPr>
              <a:t>as</a:t>
            </a:r>
            <a:r>
              <a:rPr sz="2200" spc="60" dirty="0">
                <a:solidFill>
                  <a:srgbClr val="990033"/>
                </a:solidFill>
                <a:latin typeface="Cambria"/>
                <a:cs typeface="Cambria"/>
              </a:rPr>
              <a:t> </a:t>
            </a:r>
            <a:r>
              <a:rPr sz="2200" spc="35" dirty="0">
                <a:solidFill>
                  <a:srgbClr val="990033"/>
                </a:solidFill>
                <a:latin typeface="Cambria"/>
                <a:cs typeface="Cambria"/>
              </a:rPr>
              <a:t>Resident.</a:t>
            </a:r>
            <a:endParaRPr sz="2200" dirty="0">
              <a:latin typeface="Cambria"/>
              <a:cs typeface="Cambria"/>
            </a:endParaRPr>
          </a:p>
          <a:p>
            <a:pPr marL="540336" marR="106671" indent="-464779" algn="just">
              <a:lnSpc>
                <a:spcPts val="2380"/>
              </a:lnSpc>
              <a:spcBef>
                <a:spcPts val="515"/>
              </a:spcBef>
              <a:buFont typeface="Times New Roman"/>
              <a:buChar char="■"/>
              <a:tabLst>
                <a:tab pos="540972" algn="l"/>
              </a:tabLst>
            </a:pPr>
            <a:r>
              <a:rPr sz="2200" spc="114" dirty="0">
                <a:solidFill>
                  <a:srgbClr val="990033"/>
                </a:solidFill>
                <a:latin typeface="Cambria"/>
                <a:cs typeface="Cambria"/>
              </a:rPr>
              <a:t>Along</a:t>
            </a:r>
            <a:r>
              <a:rPr sz="2200" spc="120" dirty="0">
                <a:solidFill>
                  <a:srgbClr val="990033"/>
                </a:solidFill>
                <a:latin typeface="Cambria"/>
                <a:cs typeface="Cambria"/>
              </a:rPr>
              <a:t> </a:t>
            </a:r>
            <a:r>
              <a:rPr sz="2200" spc="44" dirty="0">
                <a:solidFill>
                  <a:srgbClr val="990033"/>
                </a:solidFill>
                <a:latin typeface="Cambria"/>
                <a:cs typeface="Cambria"/>
              </a:rPr>
              <a:t>with</a:t>
            </a:r>
            <a:r>
              <a:rPr sz="2200" spc="50" dirty="0">
                <a:solidFill>
                  <a:srgbClr val="990033"/>
                </a:solidFill>
                <a:latin typeface="Cambria"/>
                <a:cs typeface="Cambria"/>
              </a:rPr>
              <a:t> </a:t>
            </a:r>
            <a:r>
              <a:rPr sz="2200" spc="30" dirty="0">
                <a:solidFill>
                  <a:srgbClr val="990033"/>
                </a:solidFill>
                <a:latin typeface="Cambria"/>
                <a:cs typeface="Cambria"/>
              </a:rPr>
              <a:t>period</a:t>
            </a:r>
            <a:r>
              <a:rPr sz="2200" spc="35" dirty="0">
                <a:solidFill>
                  <a:srgbClr val="990033"/>
                </a:solidFill>
                <a:latin typeface="Cambria"/>
                <a:cs typeface="Cambria"/>
              </a:rPr>
              <a:t> </a:t>
            </a:r>
            <a:r>
              <a:rPr sz="2200" spc="50" dirty="0">
                <a:solidFill>
                  <a:srgbClr val="990033"/>
                </a:solidFill>
                <a:latin typeface="Cambria"/>
                <a:cs typeface="Cambria"/>
              </a:rPr>
              <a:t>of</a:t>
            </a:r>
            <a:r>
              <a:rPr sz="2200" spc="55" dirty="0">
                <a:solidFill>
                  <a:srgbClr val="990033"/>
                </a:solidFill>
                <a:latin typeface="Cambria"/>
                <a:cs typeface="Cambria"/>
              </a:rPr>
              <a:t> </a:t>
            </a:r>
            <a:r>
              <a:rPr sz="2200" spc="25" dirty="0">
                <a:solidFill>
                  <a:srgbClr val="990033"/>
                </a:solidFill>
                <a:latin typeface="Cambria"/>
                <a:cs typeface="Cambria"/>
              </a:rPr>
              <a:t>stay</a:t>
            </a:r>
            <a:r>
              <a:rPr sz="2200" spc="30" dirty="0">
                <a:solidFill>
                  <a:srgbClr val="990033"/>
                </a:solidFill>
                <a:latin typeface="Cambria"/>
                <a:cs typeface="Cambria"/>
              </a:rPr>
              <a:t> </a:t>
            </a:r>
            <a:r>
              <a:rPr sz="2200" spc="10" dirty="0">
                <a:solidFill>
                  <a:srgbClr val="990033"/>
                </a:solidFill>
                <a:latin typeface="Cambria"/>
                <a:cs typeface="Cambria"/>
              </a:rPr>
              <a:t>intention</a:t>
            </a:r>
            <a:r>
              <a:rPr sz="2200" spc="15" dirty="0">
                <a:solidFill>
                  <a:srgbClr val="990033"/>
                </a:solidFill>
                <a:latin typeface="Cambria"/>
                <a:cs typeface="Cambria"/>
              </a:rPr>
              <a:t> </a:t>
            </a:r>
            <a:r>
              <a:rPr sz="2200" spc="21" dirty="0">
                <a:solidFill>
                  <a:srgbClr val="990033"/>
                </a:solidFill>
                <a:latin typeface="Cambria"/>
                <a:cs typeface="Cambria"/>
              </a:rPr>
              <a:t>also</a:t>
            </a:r>
            <a:r>
              <a:rPr sz="2200" spc="25" dirty="0">
                <a:solidFill>
                  <a:srgbClr val="990033"/>
                </a:solidFill>
                <a:latin typeface="Cambria"/>
                <a:cs typeface="Cambria"/>
              </a:rPr>
              <a:t> </a:t>
            </a:r>
            <a:r>
              <a:rPr sz="2200" spc="21" dirty="0">
                <a:solidFill>
                  <a:srgbClr val="990033"/>
                </a:solidFill>
                <a:latin typeface="Cambria"/>
                <a:cs typeface="Cambria"/>
              </a:rPr>
              <a:t>needs</a:t>
            </a:r>
            <a:r>
              <a:rPr sz="2200" spc="25" dirty="0">
                <a:solidFill>
                  <a:srgbClr val="990033"/>
                </a:solidFill>
                <a:latin typeface="Cambria"/>
                <a:cs typeface="Cambria"/>
              </a:rPr>
              <a:t> </a:t>
            </a:r>
            <a:r>
              <a:rPr sz="2200" dirty="0">
                <a:solidFill>
                  <a:srgbClr val="990033"/>
                </a:solidFill>
                <a:latin typeface="Cambria"/>
                <a:cs typeface="Cambria"/>
              </a:rPr>
              <a:t>to</a:t>
            </a:r>
            <a:r>
              <a:rPr sz="2200" spc="484" dirty="0">
                <a:solidFill>
                  <a:srgbClr val="990033"/>
                </a:solidFill>
                <a:latin typeface="Cambria"/>
                <a:cs typeface="Cambria"/>
              </a:rPr>
              <a:t> </a:t>
            </a:r>
            <a:r>
              <a:rPr sz="2200" spc="-15" dirty="0">
                <a:solidFill>
                  <a:srgbClr val="990033"/>
                </a:solidFill>
                <a:latin typeface="Cambria"/>
                <a:cs typeface="Cambria"/>
              </a:rPr>
              <a:t>be </a:t>
            </a:r>
            <a:r>
              <a:rPr sz="2200" spc="-10" dirty="0">
                <a:solidFill>
                  <a:srgbClr val="990033"/>
                </a:solidFill>
                <a:latin typeface="Cambria"/>
                <a:cs typeface="Cambria"/>
              </a:rPr>
              <a:t> </a:t>
            </a:r>
            <a:r>
              <a:rPr sz="2200" spc="21" dirty="0">
                <a:solidFill>
                  <a:srgbClr val="990033"/>
                </a:solidFill>
                <a:latin typeface="Cambria"/>
                <a:cs typeface="Cambria"/>
              </a:rPr>
              <a:t>established.</a:t>
            </a:r>
            <a:endParaRPr sz="2200" dirty="0">
              <a:latin typeface="Cambria"/>
              <a:cs typeface="Cambria"/>
            </a:endParaRPr>
          </a:p>
          <a:p>
            <a:pPr marL="540336" marR="107940" indent="-464779" algn="just">
              <a:lnSpc>
                <a:spcPts val="2380"/>
              </a:lnSpc>
              <a:spcBef>
                <a:spcPts val="520"/>
              </a:spcBef>
              <a:buFont typeface="Times New Roman"/>
              <a:buChar char="■"/>
              <a:tabLst>
                <a:tab pos="540972" algn="l"/>
              </a:tabLst>
            </a:pPr>
            <a:r>
              <a:rPr sz="2200" spc="25" dirty="0">
                <a:solidFill>
                  <a:srgbClr val="990033"/>
                </a:solidFill>
                <a:latin typeface="Cambria"/>
                <a:cs typeface="Cambria"/>
              </a:rPr>
              <a:t>Travel</a:t>
            </a:r>
            <a:r>
              <a:rPr sz="2200" spc="30" dirty="0">
                <a:solidFill>
                  <a:srgbClr val="990033"/>
                </a:solidFill>
                <a:latin typeface="Cambria"/>
                <a:cs typeface="Cambria"/>
              </a:rPr>
              <a:t> </a:t>
            </a:r>
            <a:r>
              <a:rPr sz="2200" spc="5" dirty="0">
                <a:solidFill>
                  <a:srgbClr val="990033"/>
                </a:solidFill>
                <a:latin typeface="Cambria"/>
                <a:cs typeface="Cambria"/>
              </a:rPr>
              <a:t>related</a:t>
            </a:r>
            <a:r>
              <a:rPr sz="2200" spc="10" dirty="0">
                <a:solidFill>
                  <a:srgbClr val="990033"/>
                </a:solidFill>
                <a:latin typeface="Cambria"/>
                <a:cs typeface="Cambria"/>
              </a:rPr>
              <a:t> </a:t>
            </a:r>
            <a:r>
              <a:rPr sz="2200" spc="40" dirty="0">
                <a:solidFill>
                  <a:srgbClr val="990033"/>
                </a:solidFill>
                <a:latin typeface="Cambria"/>
                <a:cs typeface="Cambria"/>
              </a:rPr>
              <a:t>documents</a:t>
            </a:r>
            <a:r>
              <a:rPr sz="2200" spc="44" dirty="0">
                <a:solidFill>
                  <a:srgbClr val="990033"/>
                </a:solidFill>
                <a:latin typeface="Cambria"/>
                <a:cs typeface="Cambria"/>
              </a:rPr>
              <a:t> </a:t>
            </a:r>
            <a:r>
              <a:rPr sz="2200" spc="60" dirty="0">
                <a:solidFill>
                  <a:srgbClr val="990033"/>
                </a:solidFill>
                <a:latin typeface="Cambria"/>
                <a:cs typeface="Cambria"/>
              </a:rPr>
              <a:t>and</a:t>
            </a:r>
            <a:r>
              <a:rPr sz="2200" spc="65" dirty="0">
                <a:solidFill>
                  <a:srgbClr val="990033"/>
                </a:solidFill>
                <a:latin typeface="Cambria"/>
                <a:cs typeface="Cambria"/>
              </a:rPr>
              <a:t> </a:t>
            </a:r>
            <a:r>
              <a:rPr sz="2200" spc="10" dirty="0">
                <a:solidFill>
                  <a:srgbClr val="990033"/>
                </a:solidFill>
                <a:latin typeface="Cambria"/>
                <a:cs typeface="Cambria"/>
              </a:rPr>
              <a:t>nature</a:t>
            </a:r>
            <a:r>
              <a:rPr sz="2200" spc="15" dirty="0">
                <a:solidFill>
                  <a:srgbClr val="990033"/>
                </a:solidFill>
                <a:latin typeface="Cambria"/>
                <a:cs typeface="Cambria"/>
              </a:rPr>
              <a:t> </a:t>
            </a:r>
            <a:r>
              <a:rPr sz="2200" spc="40" dirty="0">
                <a:solidFill>
                  <a:srgbClr val="990033"/>
                </a:solidFill>
                <a:latin typeface="Cambria"/>
                <a:cs typeface="Cambria"/>
              </a:rPr>
              <a:t>of</a:t>
            </a:r>
            <a:r>
              <a:rPr sz="2200" spc="44" dirty="0">
                <a:solidFill>
                  <a:srgbClr val="990033"/>
                </a:solidFill>
                <a:latin typeface="Cambria"/>
                <a:cs typeface="Cambria"/>
              </a:rPr>
              <a:t> </a:t>
            </a:r>
            <a:r>
              <a:rPr sz="2200" b="1" spc="-5" dirty="0">
                <a:solidFill>
                  <a:srgbClr val="990033"/>
                </a:solidFill>
                <a:latin typeface="Palatino Linotype"/>
                <a:cs typeface="Palatino Linotype"/>
              </a:rPr>
              <a:t>Visa</a:t>
            </a:r>
            <a:r>
              <a:rPr sz="2200" b="1" dirty="0">
                <a:solidFill>
                  <a:srgbClr val="990033"/>
                </a:solidFill>
                <a:latin typeface="Palatino Linotype"/>
                <a:cs typeface="Palatino Linotype"/>
              </a:rPr>
              <a:t> </a:t>
            </a:r>
            <a:r>
              <a:rPr sz="2200" b="1" spc="-10" dirty="0">
                <a:solidFill>
                  <a:srgbClr val="990033"/>
                </a:solidFill>
                <a:latin typeface="Palatino Linotype"/>
                <a:cs typeface="Palatino Linotype"/>
              </a:rPr>
              <a:t>can</a:t>
            </a:r>
            <a:r>
              <a:rPr sz="2200" b="1" spc="-5" dirty="0">
                <a:solidFill>
                  <a:srgbClr val="990033"/>
                </a:solidFill>
                <a:latin typeface="Palatino Linotype"/>
                <a:cs typeface="Palatino Linotype"/>
              </a:rPr>
              <a:t> establish </a:t>
            </a:r>
            <a:r>
              <a:rPr sz="2200" b="1" dirty="0">
                <a:solidFill>
                  <a:srgbClr val="990033"/>
                </a:solidFill>
                <a:latin typeface="Palatino Linotype"/>
                <a:cs typeface="Palatino Linotype"/>
              </a:rPr>
              <a:t> </a:t>
            </a:r>
            <a:r>
              <a:rPr sz="2200" b="1" spc="-5" dirty="0">
                <a:solidFill>
                  <a:srgbClr val="990033"/>
                </a:solidFill>
                <a:latin typeface="Palatino Linotype"/>
                <a:cs typeface="Palatino Linotype"/>
              </a:rPr>
              <a:t>intention</a:t>
            </a:r>
            <a:r>
              <a:rPr sz="2200" b="1" spc="10" dirty="0">
                <a:solidFill>
                  <a:srgbClr val="990033"/>
                </a:solidFill>
                <a:latin typeface="Palatino Linotype"/>
                <a:cs typeface="Palatino Linotype"/>
              </a:rPr>
              <a:t> </a:t>
            </a:r>
            <a:r>
              <a:rPr sz="2200" b="1" dirty="0">
                <a:solidFill>
                  <a:srgbClr val="990033"/>
                </a:solidFill>
                <a:latin typeface="Palatino Linotype"/>
                <a:cs typeface="Palatino Linotype"/>
              </a:rPr>
              <a:t>of </a:t>
            </a:r>
            <a:r>
              <a:rPr sz="2200" b="1" spc="-5" dirty="0">
                <a:solidFill>
                  <a:srgbClr val="990033"/>
                </a:solidFill>
                <a:latin typeface="Palatino Linotype"/>
                <a:cs typeface="Palatino Linotype"/>
              </a:rPr>
              <a:t>a </a:t>
            </a:r>
            <a:r>
              <a:rPr sz="2200" b="1" spc="10" dirty="0">
                <a:solidFill>
                  <a:srgbClr val="990033"/>
                </a:solidFill>
                <a:latin typeface="Palatino Linotype"/>
                <a:cs typeface="Palatino Linotype"/>
              </a:rPr>
              <a:t>person</a:t>
            </a:r>
            <a:r>
              <a:rPr sz="2200" spc="10" dirty="0">
                <a:solidFill>
                  <a:srgbClr val="990033"/>
                </a:solidFill>
                <a:latin typeface="Cambria"/>
                <a:cs typeface="Cambria"/>
              </a:rPr>
              <a:t>.</a:t>
            </a:r>
            <a:endParaRPr sz="2200" dirty="0">
              <a:latin typeface="Cambria"/>
              <a:cs typeface="Cambri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A1A6B-AA71-4F5D-B90D-BBE0262F3A4E}"/>
              </a:ext>
            </a:extLst>
          </p:cNvPr>
          <p:cNvSpPr>
            <a:spLocks noGrp="1"/>
          </p:cNvSpPr>
          <p:nvPr>
            <p:ph type="title"/>
          </p:nvPr>
        </p:nvSpPr>
        <p:spPr/>
        <p:txBody>
          <a:bodyPr>
            <a:normAutofit fontScale="90000"/>
          </a:bodyPr>
          <a:lstStyle/>
          <a:p>
            <a:r>
              <a:rPr lang="en-US" dirty="0"/>
              <a:t>DEFINITION OF NON-RESIDENT INDIAN(NRI)</a:t>
            </a:r>
            <a:endParaRPr lang="en-IN" dirty="0"/>
          </a:p>
        </p:txBody>
      </p:sp>
      <p:sp>
        <p:nvSpPr>
          <p:cNvPr id="3" name="Content Placeholder 2">
            <a:extLst>
              <a:ext uri="{FF2B5EF4-FFF2-40B4-BE49-F238E27FC236}">
                <a16:creationId xmlns:a16="http://schemas.microsoft.com/office/drawing/2014/main" id="{016F9BAC-ACAE-4AC2-ACB7-734759338EB8}"/>
              </a:ext>
            </a:extLst>
          </p:cNvPr>
          <p:cNvSpPr>
            <a:spLocks noGrp="1"/>
          </p:cNvSpPr>
          <p:nvPr>
            <p:ph idx="1"/>
          </p:nvPr>
        </p:nvSpPr>
        <p:spPr/>
        <p:txBody>
          <a:bodyPr>
            <a:normAutofit fontScale="92500"/>
          </a:bodyPr>
          <a:lstStyle/>
          <a:p>
            <a:pPr algn="just"/>
            <a:r>
              <a:rPr lang="en-US" dirty="0">
                <a:latin typeface="Cambria" panose="02040503050406030204" pitchFamily="18" charset="0"/>
                <a:ea typeface="Cambria" panose="02040503050406030204" pitchFamily="18" charset="0"/>
              </a:rPr>
              <a:t>NRI or Non-resident Indian means individual resident outside India who is a citizen of India.</a:t>
            </a:r>
          </a:p>
          <a:p>
            <a:pPr algn="just"/>
            <a:r>
              <a:rPr lang="en-US" dirty="0">
                <a:latin typeface="Cambria" panose="02040503050406030204" pitchFamily="18" charset="0"/>
                <a:ea typeface="Cambria" panose="02040503050406030204" pitchFamily="18" charset="0"/>
              </a:rPr>
              <a:t>NRI’s are the citizen of India, however, PIO and OCI are not the citizen of India.</a:t>
            </a:r>
          </a:p>
          <a:p>
            <a:pPr algn="just"/>
            <a:r>
              <a:rPr lang="en-US" dirty="0">
                <a:latin typeface="Cambria" panose="02040503050406030204" pitchFamily="18" charset="0"/>
                <a:ea typeface="Cambria" panose="02040503050406030204" pitchFamily="18" charset="0"/>
              </a:rPr>
              <a:t>Constitution of India does not allow the dual citizenship. However, to give benefit similar to dual citizenship, the concept of PIO card and OCI card was introduced in the year 2002 and 2005 respectively. Government of India has merged both cards through Citizenship Amendment Act 2015 in OCI cardholder.</a:t>
            </a:r>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7296444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AF398-D898-43CA-AEF9-AC05A4FBF88D}"/>
              </a:ext>
            </a:extLst>
          </p:cNvPr>
          <p:cNvSpPr>
            <a:spLocks noGrp="1"/>
          </p:cNvSpPr>
          <p:nvPr>
            <p:ph type="title"/>
          </p:nvPr>
        </p:nvSpPr>
        <p:spPr/>
        <p:txBody>
          <a:bodyPr>
            <a:normAutofit fontScale="90000"/>
          </a:bodyPr>
          <a:lstStyle/>
          <a:p>
            <a:r>
              <a:rPr lang="en-IN" sz="3200" b="1" spc="40" dirty="0">
                <a:solidFill>
                  <a:srgbClr val="000F21"/>
                </a:solidFill>
                <a:effectLst/>
                <a:latin typeface="Book Antiqua" panose="02040602050305030304" pitchFamily="18" charset="0"/>
                <a:ea typeface="Calibri" panose="020F0502020204030204" pitchFamily="34" charset="0"/>
                <a:cs typeface="Times New Roman" panose="02020603050405020304" pitchFamily="18" charset="0"/>
              </a:rPr>
              <a:t>Resident but Not Permanently Resident under FEMA: </a:t>
            </a:r>
            <a:r>
              <a:rPr lang="en-US" sz="3200" b="1" spc="40" dirty="0">
                <a:solidFill>
                  <a:srgbClr val="000F21"/>
                </a:solidFill>
                <a:effectLst/>
                <a:latin typeface="Book Antiqua" panose="02040602050305030304" pitchFamily="18" charset="0"/>
                <a:ea typeface="Calibri" panose="020F0502020204030204" pitchFamily="34" charset="0"/>
                <a:cs typeface="Times New Roman" panose="02020603050405020304" pitchFamily="18" charset="0"/>
              </a:rPr>
              <a:t>Explanation to Schedule III of Current A/c Rules</a:t>
            </a:r>
            <a:endParaRPr lang="en-IN" sz="6600" dirty="0"/>
          </a:p>
        </p:txBody>
      </p:sp>
      <p:sp>
        <p:nvSpPr>
          <p:cNvPr id="3" name="Content Placeholder 2">
            <a:extLst>
              <a:ext uri="{FF2B5EF4-FFF2-40B4-BE49-F238E27FC236}">
                <a16:creationId xmlns:a16="http://schemas.microsoft.com/office/drawing/2014/main" id="{8065451F-E48F-40E5-88DE-DE183B7BB5D5}"/>
              </a:ext>
            </a:extLst>
          </p:cNvPr>
          <p:cNvSpPr>
            <a:spLocks noGrp="1"/>
          </p:cNvSpPr>
          <p:nvPr>
            <p:ph idx="1"/>
          </p:nvPr>
        </p:nvSpPr>
        <p:spPr/>
        <p:txBody>
          <a:bodyPr/>
          <a:lstStyle/>
          <a:p>
            <a:pPr algn="just"/>
            <a:r>
              <a:rPr lang="en-US" dirty="0"/>
              <a:t>For a very limited purpose, there is a concept of “Not Permanently Resident” (NPR). NPR mean a person resident in India on account of his employment or deputation of a specified duration (irrespective of length thereof) or for a specific job or assignment, the duration of which does not exceed 3 years, is considered to be a person resident but not permanently resident in India.</a:t>
            </a:r>
          </a:p>
          <a:p>
            <a:pPr algn="just"/>
            <a:endParaRPr lang="en-IN" dirty="0"/>
          </a:p>
        </p:txBody>
      </p:sp>
    </p:spTree>
    <p:extLst>
      <p:ext uri="{BB962C8B-B14F-4D97-AF65-F5344CB8AC3E}">
        <p14:creationId xmlns:p14="http://schemas.microsoft.com/office/powerpoint/2010/main" val="17749802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0BC91C-A2A8-4C86-B5B7-A864DA351C7F}"/>
              </a:ext>
            </a:extLst>
          </p:cNvPr>
          <p:cNvSpPr>
            <a:spLocks noGrp="1"/>
          </p:cNvSpPr>
          <p:nvPr>
            <p:ph idx="1"/>
          </p:nvPr>
        </p:nvSpPr>
        <p:spPr>
          <a:xfrm>
            <a:off x="534670" y="1266825"/>
            <a:ext cx="9624060" cy="5983427"/>
          </a:xfrm>
        </p:spPr>
        <p:txBody>
          <a:bodyPr>
            <a:normAutofit fontScale="92500" lnSpcReduction="20000"/>
          </a:bodyPr>
          <a:lstStyle/>
          <a:p>
            <a:pPr algn="just"/>
            <a:r>
              <a:rPr lang="en-US" dirty="0"/>
              <a:t>This is more in nature of facility available.</a:t>
            </a:r>
          </a:p>
          <a:p>
            <a:pPr algn="just"/>
            <a:r>
              <a:rPr lang="en-US" dirty="0"/>
              <a:t>Being resident but not permanently resident in India means a person is resident of India.</a:t>
            </a:r>
          </a:p>
          <a:p>
            <a:pPr algn="just"/>
            <a:r>
              <a:rPr lang="en-US" dirty="0"/>
              <a:t>Even his bank account is Resident account.</a:t>
            </a:r>
          </a:p>
          <a:p>
            <a:pPr algn="just"/>
            <a:r>
              <a:rPr lang="en-US" dirty="0"/>
              <a:t>Such person who is not permanently resident may purchase a foreign security from out of his foreign currency resources outside India [Reg 4(c) of FEMA 120]</a:t>
            </a:r>
          </a:p>
          <a:p>
            <a:pPr algn="just"/>
            <a:r>
              <a:rPr lang="en-US" dirty="0"/>
              <a:t>Relaxed remittance facilities as stated above will apply to (i) citizen of foreign state other than Pakistan and (ii) even to Indian citizen who is on deputation to the office or branch or subsidiary or joint venture of foreign company- Para 3.2 of MD- Other Remittance Facilities.</a:t>
            </a:r>
          </a:p>
          <a:p>
            <a:endParaRPr lang="en-US" dirty="0"/>
          </a:p>
          <a:p>
            <a:endParaRPr lang="en-IN" dirty="0"/>
          </a:p>
        </p:txBody>
      </p:sp>
    </p:spTree>
    <p:extLst>
      <p:ext uri="{BB962C8B-B14F-4D97-AF65-F5344CB8AC3E}">
        <p14:creationId xmlns:p14="http://schemas.microsoft.com/office/powerpoint/2010/main" val="1249753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C14EFA-CFAB-41F1-A878-CA120A378CF6}"/>
              </a:ext>
            </a:extLst>
          </p:cNvPr>
          <p:cNvSpPr>
            <a:spLocks noGrp="1"/>
          </p:cNvSpPr>
          <p:nvPr>
            <p:ph idx="1"/>
          </p:nvPr>
        </p:nvSpPr>
        <p:spPr>
          <a:xfrm>
            <a:off x="534670" y="1114425"/>
            <a:ext cx="9624060" cy="6135827"/>
          </a:xfrm>
        </p:spPr>
        <p:txBody>
          <a:bodyPr>
            <a:normAutofit/>
          </a:bodyPr>
          <a:lstStyle/>
          <a:p>
            <a:pPr algn="just"/>
            <a:r>
              <a:rPr lang="en-US" dirty="0"/>
              <a:t>Under Regulation 4 of Possession and Retention of Foreign Currency regulations (FEMA Notification No. 9(R) dated 29.12.2015), a RNPR can hold foreign currency notes in India without any limit if the same was acquired while the person was a non-resident. Normally an Indian resident can hold foreign currency </a:t>
            </a:r>
            <a:r>
              <a:rPr lang="en-US" dirty="0" err="1"/>
              <a:t>upto</a:t>
            </a:r>
            <a:r>
              <a:rPr lang="en-US" dirty="0"/>
              <a:t> US$ 2,000 (subject to conditions).</a:t>
            </a:r>
          </a:p>
          <a:p>
            <a:pPr algn="just"/>
            <a:endParaRPr lang="en-US" dirty="0"/>
          </a:p>
          <a:p>
            <a:pPr algn="just"/>
            <a:r>
              <a:rPr lang="en-US" dirty="0"/>
              <a:t>An NPR can also remit his net salary abroad after payment of taxes, contribution to provident fund, etc.</a:t>
            </a:r>
          </a:p>
          <a:p>
            <a:endParaRPr lang="en-US" dirty="0"/>
          </a:p>
          <a:p>
            <a:endParaRPr lang="en-IN" dirty="0"/>
          </a:p>
        </p:txBody>
      </p:sp>
    </p:spTree>
    <p:extLst>
      <p:ext uri="{BB962C8B-B14F-4D97-AF65-F5344CB8AC3E}">
        <p14:creationId xmlns:p14="http://schemas.microsoft.com/office/powerpoint/2010/main" val="292367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51E4-0827-40B3-833D-6312567D7FCA}"/>
              </a:ext>
            </a:extLst>
          </p:cNvPr>
          <p:cNvSpPr>
            <a:spLocks noGrp="1"/>
          </p:cNvSpPr>
          <p:nvPr>
            <p:ph type="title"/>
          </p:nvPr>
        </p:nvSpPr>
        <p:spPr/>
        <p:txBody>
          <a:bodyPr/>
          <a:lstStyle/>
          <a:p>
            <a:r>
              <a:rPr lang="en-US" dirty="0"/>
              <a:t>Statement of Objects</a:t>
            </a:r>
            <a:endParaRPr lang="en-IN" dirty="0"/>
          </a:p>
        </p:txBody>
      </p:sp>
      <p:sp>
        <p:nvSpPr>
          <p:cNvPr id="3" name="Content Placeholder 2">
            <a:extLst>
              <a:ext uri="{FF2B5EF4-FFF2-40B4-BE49-F238E27FC236}">
                <a16:creationId xmlns:a16="http://schemas.microsoft.com/office/drawing/2014/main" id="{9CFCC4F5-CE4C-4CDA-B6C1-243C17FB0268}"/>
              </a:ext>
            </a:extLst>
          </p:cNvPr>
          <p:cNvSpPr>
            <a:spLocks noGrp="1"/>
          </p:cNvSpPr>
          <p:nvPr>
            <p:ph idx="1"/>
          </p:nvPr>
        </p:nvSpPr>
        <p:spPr/>
        <p:txBody>
          <a:bodyPr/>
          <a:lstStyle/>
          <a:p>
            <a:pPr marL="125178" indent="0">
              <a:buNone/>
            </a:pPr>
            <a:r>
              <a:rPr lang="en-US" dirty="0"/>
              <a:t>An Act to consolidate and amend the law relating to foreign exchange with the objective of </a:t>
            </a:r>
          </a:p>
          <a:p>
            <a:endParaRPr lang="en-US" dirty="0"/>
          </a:p>
          <a:p>
            <a:pPr marL="125178" indent="0" algn="just">
              <a:buNone/>
            </a:pPr>
            <a:r>
              <a:rPr lang="en-US" b="1" i="1" dirty="0"/>
              <a:t>“facilitating external trade and payments and for promoting the orderly development and maintenance of foreign exchange market in India”</a:t>
            </a:r>
            <a:endParaRPr lang="en-IN" b="1" i="1" dirty="0"/>
          </a:p>
        </p:txBody>
      </p:sp>
    </p:spTree>
    <p:extLst>
      <p:ext uri="{BB962C8B-B14F-4D97-AF65-F5344CB8AC3E}">
        <p14:creationId xmlns:p14="http://schemas.microsoft.com/office/powerpoint/2010/main" val="30196473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F2D03-33F3-480B-86C3-43DD816260DD}"/>
              </a:ext>
            </a:extLst>
          </p:cNvPr>
          <p:cNvSpPr>
            <a:spLocks noGrp="1"/>
          </p:cNvSpPr>
          <p:nvPr>
            <p:ph type="title"/>
          </p:nvPr>
        </p:nvSpPr>
        <p:spPr/>
        <p:txBody>
          <a:bodyPr>
            <a:normAutofit fontScale="90000"/>
          </a:bodyPr>
          <a:lstStyle/>
          <a:p>
            <a:r>
              <a:rPr lang="en-US" dirty="0"/>
              <a:t>CAPITAL ACCOUNT TRANSACTION AND CURRENT ACCOUNT TRANSACTION</a:t>
            </a:r>
            <a:br>
              <a:rPr lang="en-IN" dirty="0"/>
            </a:br>
            <a:endParaRPr lang="en-IN" dirty="0"/>
          </a:p>
        </p:txBody>
      </p:sp>
      <p:sp>
        <p:nvSpPr>
          <p:cNvPr id="3" name="Content Placeholder 2">
            <a:extLst>
              <a:ext uri="{FF2B5EF4-FFF2-40B4-BE49-F238E27FC236}">
                <a16:creationId xmlns:a16="http://schemas.microsoft.com/office/drawing/2014/main" id="{3C1ED88A-2DD1-436A-9938-8D7397D758A6}"/>
              </a:ext>
            </a:extLst>
          </p:cNvPr>
          <p:cNvSpPr>
            <a:spLocks noGrp="1"/>
          </p:cNvSpPr>
          <p:nvPr>
            <p:ph idx="1"/>
          </p:nvPr>
        </p:nvSpPr>
        <p:spPr/>
        <p:txBody>
          <a:bodyPr/>
          <a:lstStyle/>
          <a:p>
            <a:pPr marL="125178" indent="0">
              <a:buNone/>
            </a:pPr>
            <a:r>
              <a:rPr lang="en-US" dirty="0">
                <a:latin typeface="Cambria" panose="02040503050406030204" pitchFamily="18" charset="0"/>
                <a:ea typeface="Cambria" panose="02040503050406030204" pitchFamily="18" charset="0"/>
              </a:rPr>
              <a:t>For both capital and current account transaction, it is important to understand the </a:t>
            </a:r>
          </a:p>
          <a:p>
            <a:pPr marL="696678" indent="-571500">
              <a:buAutoNum type="romanLcParenR"/>
            </a:pPr>
            <a:r>
              <a:rPr lang="en-IN" dirty="0">
                <a:latin typeface="Cambria" panose="02040503050406030204" pitchFamily="18" charset="0"/>
                <a:ea typeface="Cambria" panose="02040503050406030204" pitchFamily="18" charset="0"/>
              </a:rPr>
              <a:t>Definition provided under FEMA</a:t>
            </a:r>
          </a:p>
          <a:p>
            <a:pPr marL="696678" indent="-571500">
              <a:buAutoNum type="romanLcParenR"/>
            </a:pPr>
            <a:r>
              <a:rPr lang="en-US" dirty="0">
                <a:latin typeface="Cambria" panose="02040503050406030204" pitchFamily="18" charset="0"/>
                <a:ea typeface="Cambria" panose="02040503050406030204" pitchFamily="18" charset="0"/>
              </a:rPr>
              <a:t>What is the characteristics of the transaction?</a:t>
            </a:r>
            <a:endParaRPr lang="en-IN" dirty="0">
              <a:latin typeface="Cambria" panose="02040503050406030204" pitchFamily="18" charset="0"/>
              <a:ea typeface="Cambria" panose="02040503050406030204" pitchFamily="18" charset="0"/>
            </a:endParaRPr>
          </a:p>
          <a:p>
            <a:pPr marL="696678" indent="-571500">
              <a:buAutoNum type="romanLcParenR"/>
            </a:pPr>
            <a:r>
              <a:rPr lang="en-US" dirty="0">
                <a:latin typeface="Cambria" panose="02040503050406030204" pitchFamily="18" charset="0"/>
                <a:ea typeface="Cambria" panose="02040503050406030204" pitchFamily="18" charset="0"/>
              </a:rPr>
              <a:t>Whether the transaction is allowed to be undertaken</a:t>
            </a:r>
            <a:r>
              <a:rPr lang="en-IN" dirty="0">
                <a:latin typeface="Cambria" panose="02040503050406030204" pitchFamily="18" charset="0"/>
                <a:ea typeface="Cambria" panose="02040503050406030204" pitchFamily="18" charset="0"/>
              </a:rPr>
              <a:t>? </a:t>
            </a:r>
          </a:p>
        </p:txBody>
      </p:sp>
    </p:spTree>
    <p:extLst>
      <p:ext uri="{BB962C8B-B14F-4D97-AF65-F5344CB8AC3E}">
        <p14:creationId xmlns:p14="http://schemas.microsoft.com/office/powerpoint/2010/main" val="19153121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9CFF7-F452-4408-8833-701F67943AA9}"/>
              </a:ext>
            </a:extLst>
          </p:cNvPr>
          <p:cNvSpPr>
            <a:spLocks noGrp="1"/>
          </p:cNvSpPr>
          <p:nvPr>
            <p:ph type="title"/>
          </p:nvPr>
        </p:nvSpPr>
        <p:spPr/>
        <p:txBody>
          <a:bodyPr>
            <a:normAutofit fontScale="90000"/>
          </a:bodyPr>
          <a:lstStyle/>
          <a:p>
            <a:r>
              <a:rPr lang="en-US" dirty="0"/>
              <a:t>Section 2(e) – Capital Account Transaction</a:t>
            </a:r>
            <a:endParaRPr lang="en-IN" dirty="0"/>
          </a:p>
        </p:txBody>
      </p:sp>
      <p:sp>
        <p:nvSpPr>
          <p:cNvPr id="3" name="Content Placeholder 2">
            <a:extLst>
              <a:ext uri="{FF2B5EF4-FFF2-40B4-BE49-F238E27FC236}">
                <a16:creationId xmlns:a16="http://schemas.microsoft.com/office/drawing/2014/main" id="{206277E3-FDA0-4FA7-9820-E89AEDAF4B1F}"/>
              </a:ext>
            </a:extLst>
          </p:cNvPr>
          <p:cNvSpPr>
            <a:spLocks noGrp="1"/>
          </p:cNvSpPr>
          <p:nvPr>
            <p:ph idx="1"/>
          </p:nvPr>
        </p:nvSpPr>
        <p:spPr/>
        <p:txBody>
          <a:bodyPr/>
          <a:lstStyle/>
          <a:p>
            <a:pPr marL="125178" indent="0" algn="just">
              <a:buNone/>
            </a:pPr>
            <a:r>
              <a:rPr lang="en-US" i="1" dirty="0"/>
              <a:t>Means a transaction which alters the assets or liabilities, including contingent liabilities, outside India of persons resident in India or assets or liabilities in India of persons resident outside India, and includes transactions referred to in sub-section (3) of section 6.</a:t>
            </a:r>
            <a:endParaRPr lang="en-IN" i="1" dirty="0"/>
          </a:p>
        </p:txBody>
      </p:sp>
    </p:spTree>
    <p:extLst>
      <p:ext uri="{BB962C8B-B14F-4D97-AF65-F5344CB8AC3E}">
        <p14:creationId xmlns:p14="http://schemas.microsoft.com/office/powerpoint/2010/main" val="32526945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9D525-C838-4CBF-A596-D64AC6EB6813}"/>
              </a:ext>
            </a:extLst>
          </p:cNvPr>
          <p:cNvSpPr>
            <a:spLocks noGrp="1"/>
          </p:cNvSpPr>
          <p:nvPr>
            <p:ph type="title"/>
          </p:nvPr>
        </p:nvSpPr>
        <p:spPr/>
        <p:txBody>
          <a:bodyPr/>
          <a:lstStyle/>
          <a:p>
            <a:r>
              <a:rPr lang="en-US" dirty="0"/>
              <a:t>Analysis of the definition</a:t>
            </a:r>
            <a:endParaRPr lang="en-IN" dirty="0"/>
          </a:p>
        </p:txBody>
      </p:sp>
      <p:sp>
        <p:nvSpPr>
          <p:cNvPr id="3" name="Content Placeholder 2">
            <a:extLst>
              <a:ext uri="{FF2B5EF4-FFF2-40B4-BE49-F238E27FC236}">
                <a16:creationId xmlns:a16="http://schemas.microsoft.com/office/drawing/2014/main" id="{949D4B96-9B96-4D89-922C-EB24E6667D5B}"/>
              </a:ext>
            </a:extLst>
          </p:cNvPr>
          <p:cNvSpPr>
            <a:spLocks noGrp="1"/>
          </p:cNvSpPr>
          <p:nvPr>
            <p:ph idx="1"/>
          </p:nvPr>
        </p:nvSpPr>
        <p:spPr>
          <a:xfrm>
            <a:off x="534670" y="2516988"/>
            <a:ext cx="9624060" cy="4769637"/>
          </a:xfrm>
        </p:spPr>
        <p:txBody>
          <a:bodyPr>
            <a:normAutofit/>
          </a:bodyPr>
          <a:lstStyle/>
          <a:p>
            <a:pPr algn="just"/>
            <a:r>
              <a:rPr lang="en-US" dirty="0">
                <a:latin typeface="Cambria" panose="02040503050406030204" pitchFamily="18" charset="0"/>
                <a:ea typeface="Cambria" panose="02040503050406030204" pitchFamily="18" charset="0"/>
              </a:rPr>
              <a:t>The term alter is not clearly defined in the Act.</a:t>
            </a:r>
          </a:p>
          <a:p>
            <a:pPr algn="just"/>
            <a:r>
              <a:rPr lang="en-US" dirty="0">
                <a:latin typeface="Cambria" panose="02040503050406030204" pitchFamily="18" charset="0"/>
                <a:ea typeface="Cambria" panose="02040503050406030204" pitchFamily="18" charset="0"/>
              </a:rPr>
              <a:t>Only contingent liability is included and not contingent assets.</a:t>
            </a:r>
          </a:p>
          <a:p>
            <a:pPr algn="just"/>
            <a:r>
              <a:rPr lang="en-US" dirty="0">
                <a:latin typeface="Cambria" panose="02040503050406030204" pitchFamily="18" charset="0"/>
                <a:ea typeface="Cambria" panose="02040503050406030204" pitchFamily="18" charset="0"/>
              </a:rPr>
              <a:t>Important aspect: </a:t>
            </a:r>
          </a:p>
          <a:p>
            <a:pPr marL="125178" indent="0" algn="just">
              <a:buNone/>
            </a:pPr>
            <a:r>
              <a:rPr lang="en-US" dirty="0">
                <a:latin typeface="Cambria" panose="02040503050406030204" pitchFamily="18" charset="0"/>
                <a:ea typeface="Cambria" panose="02040503050406030204" pitchFamily="18" charset="0"/>
              </a:rPr>
              <a:t>i) The residence of person effecting the transaction</a:t>
            </a:r>
          </a:p>
          <a:p>
            <a:pPr marL="125178" indent="0" algn="just">
              <a:buNone/>
            </a:pPr>
            <a:r>
              <a:rPr lang="en-US" dirty="0">
                <a:latin typeface="Cambria" panose="02040503050406030204" pitchFamily="18" charset="0"/>
                <a:ea typeface="Cambria" panose="02040503050406030204" pitchFamily="18" charset="0"/>
              </a:rPr>
              <a:t>ii)	Creation of or change in the value of asset or liability because of the transaction.</a:t>
            </a:r>
          </a:p>
          <a:p>
            <a:pPr marL="696678" indent="-571500" algn="just">
              <a:buAutoNum type="romanLcParenR" startAt="3"/>
            </a:pPr>
            <a:r>
              <a:rPr lang="en-US" dirty="0">
                <a:latin typeface="Cambria" panose="02040503050406030204" pitchFamily="18" charset="0"/>
                <a:ea typeface="Cambria" panose="02040503050406030204" pitchFamily="18" charset="0"/>
              </a:rPr>
              <a:t>The place where the asset is held or situated, or the liability incurred.</a:t>
            </a:r>
          </a:p>
          <a:p>
            <a:pPr marL="696678" indent="-571500" algn="just">
              <a:buAutoNum type="romanLcParenR" startAt="3"/>
            </a:pPr>
            <a:endParaRPr lang="en-US" dirty="0">
              <a:latin typeface="Cambria" panose="02040503050406030204" pitchFamily="18" charset="0"/>
              <a:ea typeface="Cambria" panose="02040503050406030204" pitchFamily="18" charset="0"/>
            </a:endParaRPr>
          </a:p>
          <a:p>
            <a:endParaRPr lang="en-IN" dirty="0"/>
          </a:p>
        </p:txBody>
      </p:sp>
    </p:spTree>
    <p:extLst>
      <p:ext uri="{BB962C8B-B14F-4D97-AF65-F5344CB8AC3E}">
        <p14:creationId xmlns:p14="http://schemas.microsoft.com/office/powerpoint/2010/main" val="13547762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A9A00-6A53-45D1-9890-A27EF1A79CB2}"/>
              </a:ext>
            </a:extLst>
          </p:cNvPr>
          <p:cNvSpPr>
            <a:spLocks noGrp="1"/>
          </p:cNvSpPr>
          <p:nvPr>
            <p:ph type="title"/>
          </p:nvPr>
        </p:nvSpPr>
        <p:spPr>
          <a:xfrm>
            <a:off x="241300" y="1647825"/>
            <a:ext cx="9624060" cy="1176443"/>
          </a:xfrm>
        </p:spPr>
        <p:txBody>
          <a:bodyPr>
            <a:noAutofit/>
          </a:bodyPr>
          <a:lstStyle/>
          <a:p>
            <a:r>
              <a:rPr lang="en-US" sz="2800" b="1" dirty="0"/>
              <a:t>Relevant regulation: </a:t>
            </a:r>
            <a:r>
              <a:rPr lang="en-US" sz="2800" dirty="0"/>
              <a:t>Foreign Exchange Management (permissible capital account transactions) Regulations, 2000 – FEMA Notification 1.</a:t>
            </a:r>
            <a:br>
              <a:rPr lang="en-US" sz="2000" dirty="0"/>
            </a:br>
            <a:endParaRPr lang="en-IN" sz="2000" dirty="0"/>
          </a:p>
        </p:txBody>
      </p:sp>
      <p:sp>
        <p:nvSpPr>
          <p:cNvPr id="3" name="Content Placeholder 2">
            <a:extLst>
              <a:ext uri="{FF2B5EF4-FFF2-40B4-BE49-F238E27FC236}">
                <a16:creationId xmlns:a16="http://schemas.microsoft.com/office/drawing/2014/main" id="{2AF89168-AB02-4A13-98B8-6D9AADD24FC5}"/>
              </a:ext>
            </a:extLst>
          </p:cNvPr>
          <p:cNvSpPr>
            <a:spLocks noGrp="1"/>
          </p:cNvSpPr>
          <p:nvPr>
            <p:ph idx="1"/>
          </p:nvPr>
        </p:nvSpPr>
        <p:spPr>
          <a:xfrm>
            <a:off x="240145" y="2824268"/>
            <a:ext cx="9624060" cy="4348810"/>
          </a:xfrm>
        </p:spPr>
        <p:txBody>
          <a:bodyPr>
            <a:normAutofit fontScale="85000" lnSpcReduction="10000"/>
          </a:bodyPr>
          <a:lstStyle/>
          <a:p>
            <a:pPr marL="125178" indent="0" algn="just">
              <a:buNone/>
            </a:pPr>
            <a:r>
              <a:rPr lang="en-US" b="1" dirty="0"/>
              <a:t>Prohibition: Regulation 4</a:t>
            </a:r>
          </a:p>
          <a:p>
            <a:pPr marL="125178" indent="0">
              <a:buNone/>
            </a:pPr>
            <a:r>
              <a:rPr lang="en-US" dirty="0"/>
              <a:t>No person resident outside India shall make investment in India , in any form, in any company or partnership firm or proprietary concern or any entity, whether incorporated or not, which is engaged or proposes to engage -</a:t>
            </a:r>
          </a:p>
          <a:p>
            <a:pPr marL="125178" indent="0">
              <a:buNone/>
            </a:pPr>
            <a:r>
              <a:rPr lang="en-US" dirty="0"/>
              <a:t>(i) in the business of chit fund, or</a:t>
            </a:r>
          </a:p>
          <a:p>
            <a:pPr marL="125178" indent="0">
              <a:buNone/>
            </a:pPr>
            <a:r>
              <a:rPr lang="en-US" dirty="0"/>
              <a:t>(ii) as Nidhi Company , or</a:t>
            </a:r>
          </a:p>
          <a:p>
            <a:pPr marL="125178" indent="0">
              <a:buNone/>
            </a:pPr>
            <a:r>
              <a:rPr lang="en-US" dirty="0"/>
              <a:t>(iii) in agricultural or plantation activities or</a:t>
            </a:r>
          </a:p>
          <a:p>
            <a:pPr marL="125178" indent="0">
              <a:buNone/>
            </a:pPr>
            <a:r>
              <a:rPr lang="en-US" dirty="0"/>
              <a:t>(iv) in real estate business, or construction of farmhouses or</a:t>
            </a:r>
          </a:p>
          <a:p>
            <a:pPr marL="125178" indent="0">
              <a:buNone/>
            </a:pPr>
            <a:r>
              <a:rPr lang="en-US" dirty="0"/>
              <a:t>(v) in trading in Transferable Development Rights (TDRs).</a:t>
            </a:r>
          </a:p>
          <a:p>
            <a:endParaRPr lang="en-IN" dirty="0"/>
          </a:p>
        </p:txBody>
      </p:sp>
    </p:spTree>
    <p:extLst>
      <p:ext uri="{BB962C8B-B14F-4D97-AF65-F5344CB8AC3E}">
        <p14:creationId xmlns:p14="http://schemas.microsoft.com/office/powerpoint/2010/main" val="37230840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537623-8008-4CA4-BC45-4ED6D657CB32}"/>
              </a:ext>
            </a:extLst>
          </p:cNvPr>
          <p:cNvSpPr>
            <a:spLocks noGrp="1"/>
          </p:cNvSpPr>
          <p:nvPr>
            <p:ph idx="1"/>
          </p:nvPr>
        </p:nvSpPr>
        <p:spPr>
          <a:xfrm>
            <a:off x="622300" y="1114425"/>
            <a:ext cx="9536430" cy="6135827"/>
          </a:xfrm>
        </p:spPr>
        <p:txBody>
          <a:bodyPr>
            <a:normAutofit fontScale="92500" lnSpcReduction="20000"/>
          </a:bodyPr>
          <a:lstStyle/>
          <a:p>
            <a:pPr algn="just"/>
            <a:r>
              <a:rPr lang="en-US" dirty="0"/>
              <a:t>For the purpose of this regulation, “real estate business” shall not include development of townships, construction of residential /commercial premises, roads or bridges and Real Estate Investment Trusts (REITs)registered and regulated under the SEBI (REITs) Regulations 2014.</a:t>
            </a:r>
          </a:p>
          <a:p>
            <a:pPr algn="just"/>
            <a:endParaRPr lang="en-US" dirty="0"/>
          </a:p>
          <a:p>
            <a:pPr algn="just"/>
            <a:r>
              <a:rPr lang="en-US" dirty="0"/>
              <a:t>The Registrar of Chits or an officer authorised by the state Government in this behalf, may, in consultation with the State Government concerned, permit any chit fund to accept subscription from Non-resident Indians. Non-resident Indians shall be eligible to subscribe, through banking channel and on non-repatriation basis, to such chit funds, without limit subject to the conditions stipulated by the Reserve Bank of India from time to time</a:t>
            </a:r>
            <a:endParaRPr lang="en-IN" dirty="0"/>
          </a:p>
        </p:txBody>
      </p:sp>
    </p:spTree>
    <p:extLst>
      <p:ext uri="{BB962C8B-B14F-4D97-AF65-F5344CB8AC3E}">
        <p14:creationId xmlns:p14="http://schemas.microsoft.com/office/powerpoint/2010/main" val="668037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7B84C15-894F-45A2-9ADF-0E63A95CE484}"/>
              </a:ext>
            </a:extLst>
          </p:cNvPr>
          <p:cNvSpPr txBox="1">
            <a:spLocks/>
          </p:cNvSpPr>
          <p:nvPr/>
        </p:nvSpPr>
        <p:spPr>
          <a:xfrm>
            <a:off x="546100" y="3171825"/>
            <a:ext cx="9624060" cy="1176443"/>
          </a:xfrm>
          <a:prstGeom prst="rect">
            <a:avLst/>
          </a:prstGeom>
        </p:spPr>
        <p:txBody>
          <a:bodyPr vert="horz" lIns="104315" tIns="52157" rIns="104315" bIns="52157" anchor="ctr">
            <a:normAutofit fontScale="90000"/>
          </a:bodyPr>
          <a:lstStyle>
            <a:lvl1pPr algn="l" rtl="0" eaLnBrk="1" latinLnBrk="0" hangingPunct="1">
              <a:spcBef>
                <a:spcPct val="0"/>
              </a:spcBef>
              <a:buNone/>
              <a:defRPr kumimoji="0" sz="4600" kern="1200">
                <a:solidFill>
                  <a:schemeClr val="tx2"/>
                </a:solidFill>
                <a:latin typeface="+mj-lt"/>
                <a:ea typeface="+mj-ea"/>
                <a:cs typeface="+mj-cs"/>
              </a:defRPr>
            </a:lvl1pPr>
          </a:lstStyle>
          <a:p>
            <a:r>
              <a:rPr lang="en-US" dirty="0"/>
              <a:t>Permissible Capital Account Transaction </a:t>
            </a:r>
            <a:endParaRPr lang="en-IN" dirty="0"/>
          </a:p>
        </p:txBody>
      </p:sp>
    </p:spTree>
    <p:extLst>
      <p:ext uri="{BB962C8B-B14F-4D97-AF65-F5344CB8AC3E}">
        <p14:creationId xmlns:p14="http://schemas.microsoft.com/office/powerpoint/2010/main" val="22760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796FE1-9789-4573-AFAA-AB608F7F9B3E}"/>
              </a:ext>
            </a:extLst>
          </p:cNvPr>
          <p:cNvSpPr>
            <a:spLocks noGrp="1"/>
          </p:cNvSpPr>
          <p:nvPr>
            <p:ph idx="1"/>
          </p:nvPr>
        </p:nvSpPr>
        <p:spPr>
          <a:xfrm>
            <a:off x="24275" y="581025"/>
            <a:ext cx="9624060" cy="4769637"/>
          </a:xfrm>
        </p:spPr>
        <p:txBody>
          <a:bodyPr/>
          <a:lstStyle/>
          <a:p>
            <a:r>
              <a:rPr lang="en-US" dirty="0"/>
              <a:t>Schedule I – For Person resident in India</a:t>
            </a:r>
          </a:p>
          <a:p>
            <a:endParaRPr lang="en-US" dirty="0">
              <a:highlight>
                <a:srgbClr val="FFFF00"/>
              </a:highlight>
            </a:endParaRPr>
          </a:p>
        </p:txBody>
      </p:sp>
      <p:graphicFrame>
        <p:nvGraphicFramePr>
          <p:cNvPr id="4" name="Table 3"/>
          <p:cNvGraphicFramePr>
            <a:graphicFrameLocks noGrp="1"/>
          </p:cNvGraphicFramePr>
          <p:nvPr>
            <p:extLst>
              <p:ext uri="{D42A27DB-BD31-4B8C-83A1-F6EECF244321}">
                <p14:modId xmlns:p14="http://schemas.microsoft.com/office/powerpoint/2010/main" val="1384594967"/>
              </p:ext>
            </p:extLst>
          </p:nvPr>
        </p:nvGraphicFramePr>
        <p:xfrm>
          <a:off x="88900" y="1266825"/>
          <a:ext cx="10515600" cy="6172199"/>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569281">
                <a:tc>
                  <a:txBody>
                    <a:bodyPr/>
                    <a:lstStyle/>
                    <a:p>
                      <a:r>
                        <a:rPr lang="en-US" dirty="0"/>
                        <a:t>Particulars</a:t>
                      </a:r>
                      <a:endParaRPr lang="en-IN" dirty="0"/>
                    </a:p>
                  </a:txBody>
                  <a:tcPr/>
                </a:tc>
                <a:tc>
                  <a:txBody>
                    <a:bodyPr/>
                    <a:lstStyle/>
                    <a:p>
                      <a:r>
                        <a:rPr lang="en-US" dirty="0"/>
                        <a:t>Relevant</a:t>
                      </a:r>
                      <a:r>
                        <a:rPr lang="en-US" baseline="0" dirty="0"/>
                        <a:t> Rules or regulation</a:t>
                      </a:r>
                      <a:endParaRPr lang="en-IN" dirty="0"/>
                    </a:p>
                  </a:txBody>
                  <a:tcPr/>
                </a:tc>
                <a:extLst>
                  <a:ext uri="{0D108BD9-81ED-4DB2-BD59-A6C34878D82A}">
                    <a16:rowId xmlns:a16="http://schemas.microsoft.com/office/drawing/2014/main" val="10000"/>
                  </a:ext>
                </a:extLst>
              </a:tr>
              <a:tr h="957509">
                <a:tc>
                  <a:txBody>
                    <a:bodyPr/>
                    <a:lstStyle/>
                    <a:p>
                      <a:r>
                        <a:rPr lang="en-US" dirty="0"/>
                        <a:t>Investment by a person resident</a:t>
                      </a:r>
                      <a:r>
                        <a:rPr lang="en-US" baseline="0" dirty="0"/>
                        <a:t> in India in foreign securities</a:t>
                      </a:r>
                      <a:endParaRPr lang="en-IN" dirty="0"/>
                    </a:p>
                  </a:txBody>
                  <a:tcPr/>
                </a:tc>
                <a:tc>
                  <a:txBody>
                    <a:bodyPr/>
                    <a:lstStyle/>
                    <a:p>
                      <a:r>
                        <a:rPr lang="en-US" dirty="0"/>
                        <a:t>FEM (Overseas Investment</a:t>
                      </a:r>
                      <a:r>
                        <a:rPr lang="en-US" baseline="0" dirty="0"/>
                        <a:t>) rules, 2022</a:t>
                      </a:r>
                    </a:p>
                    <a:p>
                      <a:r>
                        <a:rPr lang="en-US" baseline="0" dirty="0"/>
                        <a:t>FEM (Overseas Investment) Regulation, 2022</a:t>
                      </a:r>
                    </a:p>
                    <a:p>
                      <a:r>
                        <a:rPr lang="en-US" baseline="0" dirty="0"/>
                        <a:t>(Notification </a:t>
                      </a:r>
                      <a:r>
                        <a:rPr lang="en-US" baseline="0" dirty="0" err="1"/>
                        <a:t>dtd</a:t>
                      </a:r>
                      <a:r>
                        <a:rPr lang="en-US" baseline="0" dirty="0"/>
                        <a:t> 22-08-2022)</a:t>
                      </a:r>
                    </a:p>
                  </a:txBody>
                  <a:tcPr/>
                </a:tc>
                <a:extLst>
                  <a:ext uri="{0D108BD9-81ED-4DB2-BD59-A6C34878D82A}">
                    <a16:rowId xmlns:a16="http://schemas.microsoft.com/office/drawing/2014/main" val="10001"/>
                  </a:ext>
                </a:extLst>
              </a:tr>
              <a:tr h="909960">
                <a:tc>
                  <a:txBody>
                    <a:bodyPr/>
                    <a:lstStyle/>
                    <a:p>
                      <a:r>
                        <a:rPr lang="en-US" dirty="0"/>
                        <a:t>Foreign</a:t>
                      </a:r>
                      <a:r>
                        <a:rPr lang="en-US" baseline="0" dirty="0"/>
                        <a:t> currency loans raised in India and abroad by a person resident in India</a:t>
                      </a:r>
                      <a:endParaRPr lang="en-IN" dirty="0"/>
                    </a:p>
                  </a:txBody>
                  <a:tcPr/>
                </a:tc>
                <a:tc>
                  <a:txBody>
                    <a:bodyPr/>
                    <a:lstStyle/>
                    <a:p>
                      <a:r>
                        <a:rPr lang="en-US" dirty="0"/>
                        <a:t>FEM (Borrowing and Lending) Regulations</a:t>
                      </a:r>
                      <a:r>
                        <a:rPr lang="en-US" baseline="0" dirty="0"/>
                        <a:t>, 2018</a:t>
                      </a:r>
                    </a:p>
                    <a:p>
                      <a:r>
                        <a:rPr lang="en-US" baseline="0" dirty="0"/>
                        <a:t>[Notification No. FEMA 3(R)/2018-RB]</a:t>
                      </a:r>
                      <a:endParaRPr lang="en-IN" dirty="0"/>
                    </a:p>
                  </a:txBody>
                  <a:tcPr/>
                </a:tc>
                <a:extLst>
                  <a:ext uri="{0D108BD9-81ED-4DB2-BD59-A6C34878D82A}">
                    <a16:rowId xmlns:a16="http://schemas.microsoft.com/office/drawing/2014/main" val="10002"/>
                  </a:ext>
                </a:extLst>
              </a:tr>
              <a:tr h="1083059">
                <a:tc>
                  <a:txBody>
                    <a:bodyPr/>
                    <a:lstStyle/>
                    <a:p>
                      <a:r>
                        <a:rPr lang="en-US" dirty="0"/>
                        <a:t>Transfer of Immovable property</a:t>
                      </a:r>
                      <a:r>
                        <a:rPr lang="en-US" baseline="0" dirty="0"/>
                        <a:t> outside India by a person Resident in India</a:t>
                      </a:r>
                      <a:endParaRPr lang="en-IN" dirty="0"/>
                    </a:p>
                  </a:txBody>
                  <a:tcPr/>
                </a:tc>
                <a:tc>
                  <a:txBody>
                    <a:bodyPr/>
                    <a:lstStyle/>
                    <a:p>
                      <a:r>
                        <a:rPr lang="en-US" dirty="0"/>
                        <a:t>FEM (Overseas Investment</a:t>
                      </a:r>
                      <a:r>
                        <a:rPr lang="en-US" baseline="0" dirty="0"/>
                        <a:t>) rules, 2022</a:t>
                      </a:r>
                    </a:p>
                  </a:txBody>
                  <a:tcPr/>
                </a:tc>
                <a:extLst>
                  <a:ext uri="{0D108BD9-81ED-4DB2-BD59-A6C34878D82A}">
                    <a16:rowId xmlns:a16="http://schemas.microsoft.com/office/drawing/2014/main" val="10003"/>
                  </a:ext>
                </a:extLst>
              </a:tr>
              <a:tr h="833122">
                <a:tc>
                  <a:txBody>
                    <a:bodyPr/>
                    <a:lstStyle/>
                    <a:p>
                      <a:r>
                        <a:rPr lang="en-US" dirty="0"/>
                        <a:t>Guarantees</a:t>
                      </a:r>
                      <a:r>
                        <a:rPr lang="en-US" baseline="0" dirty="0"/>
                        <a:t> Issued by a person resident in India in </a:t>
                      </a:r>
                      <a:r>
                        <a:rPr lang="en-US" baseline="0" dirty="0" err="1"/>
                        <a:t>favour</a:t>
                      </a:r>
                      <a:r>
                        <a:rPr lang="en-US" baseline="0" dirty="0"/>
                        <a:t> of a person resident outside India</a:t>
                      </a:r>
                      <a:endParaRPr lang="en-IN" dirty="0"/>
                    </a:p>
                  </a:txBody>
                  <a:tcPr/>
                </a:tc>
                <a:tc>
                  <a:txBody>
                    <a:bodyPr/>
                    <a:lstStyle/>
                    <a:p>
                      <a:r>
                        <a:rPr lang="en-US" dirty="0"/>
                        <a:t>FEM (Guarantees)</a:t>
                      </a:r>
                      <a:r>
                        <a:rPr lang="en-US" baseline="0" dirty="0"/>
                        <a:t> Regulations, 2000</a:t>
                      </a:r>
                    </a:p>
                    <a:p>
                      <a:r>
                        <a:rPr lang="en-US" baseline="0" dirty="0"/>
                        <a:t>[Notification No. FEMA 8/2000-RB]</a:t>
                      </a:r>
                      <a:endParaRPr lang="en-IN" dirty="0"/>
                    </a:p>
                  </a:txBody>
                  <a:tcPr/>
                </a:tc>
                <a:extLst>
                  <a:ext uri="{0D108BD9-81ED-4DB2-BD59-A6C34878D82A}">
                    <a16:rowId xmlns:a16="http://schemas.microsoft.com/office/drawing/2014/main" val="10004"/>
                  </a:ext>
                </a:extLst>
              </a:tr>
              <a:tr h="1819268">
                <a:tc>
                  <a:txBody>
                    <a:bodyPr/>
                    <a:lstStyle/>
                    <a:p>
                      <a:r>
                        <a:rPr lang="en-US" dirty="0"/>
                        <a:t>Export, import and holding of currency</a:t>
                      </a:r>
                      <a:r>
                        <a:rPr lang="en-US" baseline="0" dirty="0"/>
                        <a:t>/ currency notes</a:t>
                      </a:r>
                      <a:endParaRPr lang="en-IN" dirty="0"/>
                    </a:p>
                  </a:txBody>
                  <a:tcPr/>
                </a:tc>
                <a:tc>
                  <a:txBody>
                    <a:bodyPr/>
                    <a:lstStyle/>
                    <a:p>
                      <a:r>
                        <a:rPr lang="en-US" dirty="0"/>
                        <a:t>FEM (Possession</a:t>
                      </a:r>
                      <a:r>
                        <a:rPr lang="en-US" baseline="0" dirty="0"/>
                        <a:t> and Retention of Foreign currency) Regulations, 2015</a:t>
                      </a:r>
                    </a:p>
                    <a:p>
                      <a:r>
                        <a:rPr lang="en-US" baseline="0" dirty="0"/>
                        <a:t>[Notification No. 11(R)/2015-RB]</a:t>
                      </a:r>
                    </a:p>
                    <a:p>
                      <a:r>
                        <a:rPr lang="en-US" baseline="0" dirty="0"/>
                        <a:t>FEM (Export and Import of Currency) Regulations, 2015</a:t>
                      </a:r>
                    </a:p>
                    <a:p>
                      <a:r>
                        <a:rPr lang="en-US" baseline="0" dirty="0"/>
                        <a:t>[Notification No. FEMA 6(R)/2015-RB]</a:t>
                      </a:r>
                      <a:endParaRPr lang="en-IN"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726788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796FE1-9789-4573-AFAA-AB608F7F9B3E}"/>
              </a:ext>
            </a:extLst>
          </p:cNvPr>
          <p:cNvSpPr>
            <a:spLocks noGrp="1"/>
          </p:cNvSpPr>
          <p:nvPr>
            <p:ph idx="1"/>
          </p:nvPr>
        </p:nvSpPr>
        <p:spPr>
          <a:xfrm>
            <a:off x="24275" y="581025"/>
            <a:ext cx="9624060" cy="4769637"/>
          </a:xfrm>
        </p:spPr>
        <p:txBody>
          <a:bodyPr/>
          <a:lstStyle/>
          <a:p>
            <a:r>
              <a:rPr lang="en-US" dirty="0"/>
              <a:t>Schedule I – For Person resident in India</a:t>
            </a:r>
          </a:p>
          <a:p>
            <a:endParaRPr lang="en-US" dirty="0">
              <a:highlight>
                <a:srgbClr val="FFFF00"/>
              </a:highlight>
            </a:endParaRPr>
          </a:p>
        </p:txBody>
      </p:sp>
      <p:graphicFrame>
        <p:nvGraphicFramePr>
          <p:cNvPr id="4" name="Table 3"/>
          <p:cNvGraphicFramePr>
            <a:graphicFrameLocks noGrp="1"/>
          </p:cNvGraphicFramePr>
          <p:nvPr>
            <p:extLst>
              <p:ext uri="{D42A27DB-BD31-4B8C-83A1-F6EECF244321}">
                <p14:modId xmlns:p14="http://schemas.microsoft.com/office/powerpoint/2010/main" val="2182749855"/>
              </p:ext>
            </p:extLst>
          </p:nvPr>
        </p:nvGraphicFramePr>
        <p:xfrm>
          <a:off x="46299" y="1172557"/>
          <a:ext cx="10604500" cy="6342669"/>
        </p:xfrm>
        <a:graphic>
          <a:graphicData uri="http://schemas.openxmlformats.org/drawingml/2006/table">
            <a:tbl>
              <a:tblPr firstRow="1" bandRow="1">
                <a:tableStyleId>{5C22544A-7EE6-4342-B048-85BDC9FD1C3A}</a:tableStyleId>
              </a:tblPr>
              <a:tblGrid>
                <a:gridCol w="53467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596382">
                <a:tc>
                  <a:txBody>
                    <a:bodyPr/>
                    <a:lstStyle/>
                    <a:p>
                      <a:r>
                        <a:rPr lang="en-US" dirty="0"/>
                        <a:t>Particulars</a:t>
                      </a:r>
                      <a:endParaRPr lang="en-IN" dirty="0"/>
                    </a:p>
                  </a:txBody>
                  <a:tcPr/>
                </a:tc>
                <a:tc>
                  <a:txBody>
                    <a:bodyPr/>
                    <a:lstStyle/>
                    <a:p>
                      <a:r>
                        <a:rPr lang="en-US" dirty="0"/>
                        <a:t>Relevant</a:t>
                      </a:r>
                      <a:r>
                        <a:rPr lang="en-US" baseline="0" dirty="0"/>
                        <a:t> Notification</a:t>
                      </a:r>
                      <a:endParaRPr lang="en-IN" dirty="0"/>
                    </a:p>
                  </a:txBody>
                  <a:tcPr/>
                </a:tc>
                <a:extLst>
                  <a:ext uri="{0D108BD9-81ED-4DB2-BD59-A6C34878D82A}">
                    <a16:rowId xmlns:a16="http://schemas.microsoft.com/office/drawing/2014/main" val="10000"/>
                  </a:ext>
                </a:extLst>
              </a:tr>
              <a:tr h="1003091">
                <a:tc>
                  <a:txBody>
                    <a:bodyPr/>
                    <a:lstStyle/>
                    <a:p>
                      <a:r>
                        <a:rPr lang="en-US" dirty="0"/>
                        <a:t>Loans and</a:t>
                      </a:r>
                      <a:r>
                        <a:rPr lang="en-US" baseline="0" dirty="0"/>
                        <a:t> Overdrafts (borrowings) by a person resident in India from a person resident outside India</a:t>
                      </a:r>
                      <a:endParaRPr lang="en-IN" dirty="0"/>
                    </a:p>
                  </a:txBody>
                  <a:tcPr/>
                </a:tc>
                <a:tc>
                  <a:txBody>
                    <a:bodyPr/>
                    <a:lstStyle/>
                    <a:p>
                      <a:r>
                        <a:rPr lang="en-US" dirty="0"/>
                        <a:t>FEM (Borrowing and Lending) Regulations</a:t>
                      </a:r>
                      <a:r>
                        <a:rPr lang="en-US" baseline="0" dirty="0"/>
                        <a:t>, 2018</a:t>
                      </a:r>
                    </a:p>
                    <a:p>
                      <a:r>
                        <a:rPr lang="en-US" baseline="0" dirty="0"/>
                        <a:t>[Notification No. FEMA 3(R)/2018-RB]</a:t>
                      </a:r>
                      <a:endParaRPr lang="en-IN" dirty="0"/>
                    </a:p>
                  </a:txBody>
                  <a:tcPr/>
                </a:tc>
                <a:extLst>
                  <a:ext uri="{0D108BD9-81ED-4DB2-BD59-A6C34878D82A}">
                    <a16:rowId xmlns:a16="http://schemas.microsoft.com/office/drawing/2014/main" val="10001"/>
                  </a:ext>
                </a:extLst>
              </a:tr>
              <a:tr h="957930">
                <a:tc>
                  <a:txBody>
                    <a:bodyPr/>
                    <a:lstStyle/>
                    <a:p>
                      <a:r>
                        <a:rPr lang="en-US" dirty="0"/>
                        <a:t>Maintenance of foreign currency accounts</a:t>
                      </a:r>
                      <a:r>
                        <a:rPr lang="en-US" baseline="0" dirty="0"/>
                        <a:t> in India and outside India by a person resident in India</a:t>
                      </a:r>
                      <a:endParaRPr lang="en-IN" dirty="0"/>
                    </a:p>
                  </a:txBody>
                  <a:tcPr/>
                </a:tc>
                <a:tc>
                  <a:txBody>
                    <a:bodyPr/>
                    <a:lstStyle/>
                    <a:p>
                      <a:r>
                        <a:rPr lang="en-US" dirty="0"/>
                        <a:t>FEM (Foreign currency</a:t>
                      </a:r>
                      <a:r>
                        <a:rPr lang="en-US" baseline="0" dirty="0"/>
                        <a:t> Accounts by a person Resident in India) Regulations, 2015</a:t>
                      </a:r>
                    </a:p>
                    <a:p>
                      <a:r>
                        <a:rPr lang="en-US" baseline="0" dirty="0"/>
                        <a:t>[Notification No. FEMA 10(R)/2015-RB]</a:t>
                      </a:r>
                      <a:endParaRPr lang="en-IN" dirty="0"/>
                    </a:p>
                  </a:txBody>
                  <a:tcPr/>
                </a:tc>
                <a:extLst>
                  <a:ext uri="{0D108BD9-81ED-4DB2-BD59-A6C34878D82A}">
                    <a16:rowId xmlns:a16="http://schemas.microsoft.com/office/drawing/2014/main" val="10002"/>
                  </a:ext>
                </a:extLst>
              </a:tr>
              <a:tr h="1134618">
                <a:tc>
                  <a:txBody>
                    <a:bodyPr/>
                    <a:lstStyle/>
                    <a:p>
                      <a:r>
                        <a:rPr lang="en-US" dirty="0"/>
                        <a:t>Taking out of Insurance policy by a person</a:t>
                      </a:r>
                      <a:r>
                        <a:rPr lang="en-US" baseline="0" dirty="0"/>
                        <a:t> resident in India from an Insurance company outside India</a:t>
                      </a:r>
                      <a:endParaRPr lang="en-IN" dirty="0"/>
                    </a:p>
                  </a:txBody>
                  <a:tcPr/>
                </a:tc>
                <a:tc>
                  <a:txBody>
                    <a:bodyPr/>
                    <a:lstStyle/>
                    <a:p>
                      <a:r>
                        <a:rPr lang="en-US" dirty="0"/>
                        <a:t>FEM (Insurance)</a:t>
                      </a:r>
                      <a:r>
                        <a:rPr lang="en-US" baseline="0" dirty="0"/>
                        <a:t> Regulations, 2015</a:t>
                      </a:r>
                    </a:p>
                    <a:p>
                      <a:r>
                        <a:rPr lang="en-US" baseline="0" dirty="0"/>
                        <a:t>[Notification No. FEMA 12(R)/2015-RB]</a:t>
                      </a:r>
                      <a:endParaRPr lang="en-IN" dirty="0"/>
                    </a:p>
                  </a:txBody>
                  <a:tcPr/>
                </a:tc>
                <a:extLst>
                  <a:ext uri="{0D108BD9-81ED-4DB2-BD59-A6C34878D82A}">
                    <a16:rowId xmlns:a16="http://schemas.microsoft.com/office/drawing/2014/main" val="10003"/>
                  </a:ext>
                </a:extLst>
              </a:tr>
              <a:tr h="872782">
                <a:tc>
                  <a:txBody>
                    <a:bodyPr/>
                    <a:lstStyle/>
                    <a:p>
                      <a:r>
                        <a:rPr lang="en-US" dirty="0"/>
                        <a:t>Loans and overdrafts</a:t>
                      </a:r>
                      <a:r>
                        <a:rPr lang="en-US" baseline="0" dirty="0"/>
                        <a:t> by a person resident in India to a person resident outside India.</a:t>
                      </a:r>
                      <a:endParaRPr lang="en-IN" dirty="0"/>
                    </a:p>
                  </a:txBody>
                  <a:tcPr/>
                </a:tc>
                <a:tc>
                  <a:txBody>
                    <a:bodyPr/>
                    <a:lstStyle/>
                    <a:p>
                      <a:r>
                        <a:rPr lang="en-US" dirty="0"/>
                        <a:t>FEM (Borrowing</a:t>
                      </a:r>
                      <a:r>
                        <a:rPr lang="en-US" baseline="0" dirty="0"/>
                        <a:t> and Lending) Regulations, 2018</a:t>
                      </a:r>
                    </a:p>
                    <a:p>
                      <a:r>
                        <a:rPr lang="en-US" baseline="0" dirty="0"/>
                        <a:t>[Notification No. FEMA 3(R)/2018-RB]</a:t>
                      </a:r>
                      <a:endParaRPr lang="en-IN" dirty="0"/>
                    </a:p>
                  </a:txBody>
                  <a:tcPr/>
                </a:tc>
                <a:extLst>
                  <a:ext uri="{0D108BD9-81ED-4DB2-BD59-A6C34878D82A}">
                    <a16:rowId xmlns:a16="http://schemas.microsoft.com/office/drawing/2014/main" val="10004"/>
                  </a:ext>
                </a:extLst>
              </a:tr>
              <a:tr h="863466">
                <a:tc>
                  <a:txBody>
                    <a:bodyPr/>
                    <a:lstStyle/>
                    <a:p>
                      <a:r>
                        <a:rPr lang="en-US" dirty="0"/>
                        <a:t>Remittance outside</a:t>
                      </a:r>
                      <a:r>
                        <a:rPr lang="en-US" baseline="0" dirty="0"/>
                        <a:t> India of capital assets of a person resident in India</a:t>
                      </a:r>
                      <a:endParaRPr lang="en-IN" dirty="0"/>
                    </a:p>
                  </a:txBody>
                  <a:tcPr/>
                </a:tc>
                <a:tc>
                  <a:txBody>
                    <a:bodyPr/>
                    <a:lstStyle/>
                    <a:p>
                      <a:r>
                        <a:rPr lang="en-US" dirty="0"/>
                        <a:t>FEM (Remittance</a:t>
                      </a:r>
                      <a:r>
                        <a:rPr lang="en-US" baseline="0" dirty="0"/>
                        <a:t> of Assets) Regulations, 2016</a:t>
                      </a:r>
                    </a:p>
                    <a:p>
                      <a:r>
                        <a:rPr lang="en-US" baseline="0" dirty="0"/>
                        <a:t>[Notification No. FEMA 13(R)/2016-RB]</a:t>
                      </a:r>
                    </a:p>
                  </a:txBody>
                  <a:tcPr/>
                </a:tc>
                <a:extLst>
                  <a:ext uri="{0D108BD9-81ED-4DB2-BD59-A6C34878D82A}">
                    <a16:rowId xmlns:a16="http://schemas.microsoft.com/office/drawing/2014/main" val="10005"/>
                  </a:ext>
                </a:extLst>
              </a:tr>
              <a:tr h="910305">
                <a:tc>
                  <a:txBody>
                    <a:bodyPr/>
                    <a:lstStyle/>
                    <a:p>
                      <a:r>
                        <a:rPr lang="en-US" dirty="0"/>
                        <a:t>Undertake Derivative</a:t>
                      </a:r>
                      <a:r>
                        <a:rPr lang="en-US" baseline="0" dirty="0"/>
                        <a:t> contracts</a:t>
                      </a:r>
                      <a:endParaRPr lang="en-IN" dirty="0"/>
                    </a:p>
                  </a:txBody>
                  <a:tcPr/>
                </a:tc>
                <a:tc>
                  <a:txBody>
                    <a:bodyPr/>
                    <a:lstStyle/>
                    <a:p>
                      <a:r>
                        <a:rPr lang="en-US" baseline="0" dirty="0"/>
                        <a:t>FEM (Foreign Exchange Derivative contracts) Regulations, 2000</a:t>
                      </a:r>
                    </a:p>
                    <a:p>
                      <a:r>
                        <a:rPr lang="en-US" baseline="0" dirty="0"/>
                        <a:t>[Notification No. FEMA 25/2000-RB]</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6811728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796FE1-9789-4573-AFAA-AB608F7F9B3E}"/>
              </a:ext>
            </a:extLst>
          </p:cNvPr>
          <p:cNvSpPr>
            <a:spLocks noGrp="1"/>
          </p:cNvSpPr>
          <p:nvPr>
            <p:ph idx="1"/>
          </p:nvPr>
        </p:nvSpPr>
        <p:spPr>
          <a:xfrm>
            <a:off x="24275" y="581025"/>
            <a:ext cx="9624060" cy="4769637"/>
          </a:xfrm>
        </p:spPr>
        <p:txBody>
          <a:bodyPr/>
          <a:lstStyle/>
          <a:p>
            <a:r>
              <a:rPr lang="en-US" dirty="0"/>
              <a:t>Schedule II – For Person resident outside India</a:t>
            </a:r>
          </a:p>
          <a:p>
            <a:endParaRPr lang="en-US" dirty="0">
              <a:highlight>
                <a:srgbClr val="FFFF00"/>
              </a:highlight>
            </a:endParaRPr>
          </a:p>
        </p:txBody>
      </p:sp>
      <p:graphicFrame>
        <p:nvGraphicFramePr>
          <p:cNvPr id="4" name="Table 3"/>
          <p:cNvGraphicFramePr>
            <a:graphicFrameLocks noGrp="1"/>
          </p:cNvGraphicFramePr>
          <p:nvPr>
            <p:extLst>
              <p:ext uri="{D42A27DB-BD31-4B8C-83A1-F6EECF244321}">
                <p14:modId xmlns:p14="http://schemas.microsoft.com/office/powerpoint/2010/main" val="1062307853"/>
              </p:ext>
            </p:extLst>
          </p:nvPr>
        </p:nvGraphicFramePr>
        <p:xfrm>
          <a:off x="46299" y="1172557"/>
          <a:ext cx="10604500" cy="6342668"/>
        </p:xfrm>
        <a:graphic>
          <a:graphicData uri="http://schemas.openxmlformats.org/drawingml/2006/table">
            <a:tbl>
              <a:tblPr firstRow="1" bandRow="1">
                <a:tableStyleId>{5C22544A-7EE6-4342-B048-85BDC9FD1C3A}</a:tableStyleId>
              </a:tblPr>
              <a:tblGrid>
                <a:gridCol w="53467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711951">
                <a:tc>
                  <a:txBody>
                    <a:bodyPr/>
                    <a:lstStyle/>
                    <a:p>
                      <a:r>
                        <a:rPr lang="en-US" dirty="0"/>
                        <a:t>Particulars</a:t>
                      </a:r>
                      <a:endParaRPr lang="en-IN" dirty="0"/>
                    </a:p>
                  </a:txBody>
                  <a:tcPr/>
                </a:tc>
                <a:tc>
                  <a:txBody>
                    <a:bodyPr/>
                    <a:lstStyle/>
                    <a:p>
                      <a:r>
                        <a:rPr lang="en-US" dirty="0"/>
                        <a:t>Relevant</a:t>
                      </a:r>
                      <a:r>
                        <a:rPr lang="en-US" baseline="0" dirty="0"/>
                        <a:t> Notification</a:t>
                      </a:r>
                      <a:endParaRPr lang="en-IN" dirty="0"/>
                    </a:p>
                  </a:txBody>
                  <a:tcPr/>
                </a:tc>
                <a:extLst>
                  <a:ext uri="{0D108BD9-81ED-4DB2-BD59-A6C34878D82A}">
                    <a16:rowId xmlns:a16="http://schemas.microsoft.com/office/drawing/2014/main" val="10000"/>
                  </a:ext>
                </a:extLst>
              </a:tr>
              <a:tr h="3056468">
                <a:tc>
                  <a:txBody>
                    <a:bodyPr/>
                    <a:lstStyle/>
                    <a:p>
                      <a:r>
                        <a:rPr lang="en-US" dirty="0"/>
                        <a:t>Investment</a:t>
                      </a:r>
                      <a:r>
                        <a:rPr lang="en-US" baseline="0" dirty="0"/>
                        <a:t> in India by a person resident outside India, that is to say,</a:t>
                      </a:r>
                    </a:p>
                    <a:p>
                      <a:pPr marL="342900" indent="-342900">
                        <a:buAutoNum type="alphaLcParenR"/>
                      </a:pPr>
                      <a:r>
                        <a:rPr lang="en-US" baseline="0" dirty="0"/>
                        <a:t>Issue of Security by a body corporate or an entity in India and Investment therein by a person resident outside India;</a:t>
                      </a:r>
                    </a:p>
                    <a:p>
                      <a:pPr marL="342900" indent="-342900">
                        <a:buAutoNum type="alphaLcParenR"/>
                      </a:pPr>
                      <a:r>
                        <a:rPr lang="en-US" baseline="0" dirty="0"/>
                        <a:t>Investment by way of contribution by a person resident outside India to the Capital of a firm or a proprietorship concern or an association of persons in India.</a:t>
                      </a:r>
                    </a:p>
                  </a:txBody>
                  <a:tcPr/>
                </a:tc>
                <a:tc>
                  <a:txBody>
                    <a:bodyPr/>
                    <a:lstStyle/>
                    <a:p>
                      <a:r>
                        <a:rPr lang="en-US" dirty="0"/>
                        <a:t>FEM (Non – Debt Instruments) Rules,</a:t>
                      </a:r>
                      <a:r>
                        <a:rPr lang="en-US" baseline="0" dirty="0"/>
                        <a:t> 2019</a:t>
                      </a:r>
                      <a:endParaRPr lang="en-IN" dirty="0"/>
                    </a:p>
                  </a:txBody>
                  <a:tcPr/>
                </a:tc>
                <a:extLst>
                  <a:ext uri="{0D108BD9-81ED-4DB2-BD59-A6C34878D82A}">
                    <a16:rowId xmlns:a16="http://schemas.microsoft.com/office/drawing/2014/main" val="10001"/>
                  </a:ext>
                </a:extLst>
              </a:tr>
              <a:tr h="1143561">
                <a:tc>
                  <a:txBody>
                    <a:bodyPr/>
                    <a:lstStyle/>
                    <a:p>
                      <a:r>
                        <a:rPr lang="en-US" dirty="0"/>
                        <a:t>Acquisition</a:t>
                      </a:r>
                      <a:r>
                        <a:rPr lang="en-US" baseline="0" dirty="0"/>
                        <a:t> and transfer of immovable property in India by a person resident outside India</a:t>
                      </a:r>
                      <a:endParaRPr lang="en-IN" dirty="0"/>
                    </a:p>
                  </a:txBody>
                  <a:tcPr/>
                </a:tc>
                <a:tc>
                  <a:txBody>
                    <a:bodyPr/>
                    <a:lstStyle/>
                    <a:p>
                      <a:r>
                        <a:rPr lang="en-US" dirty="0"/>
                        <a:t>FEM (Non – Debt Instruments)</a:t>
                      </a:r>
                      <a:r>
                        <a:rPr lang="en-US" baseline="0" dirty="0"/>
                        <a:t> Rules, 2019</a:t>
                      </a:r>
                      <a:endParaRPr lang="en-IN" dirty="0"/>
                    </a:p>
                  </a:txBody>
                  <a:tcPr/>
                </a:tc>
                <a:extLst>
                  <a:ext uri="{0D108BD9-81ED-4DB2-BD59-A6C34878D82A}">
                    <a16:rowId xmlns:a16="http://schemas.microsoft.com/office/drawing/2014/main" val="10002"/>
                  </a:ext>
                </a:extLst>
              </a:tr>
              <a:tr h="1430688">
                <a:tc>
                  <a:txBody>
                    <a:bodyPr/>
                    <a:lstStyle/>
                    <a:p>
                      <a:r>
                        <a:rPr lang="en-US" dirty="0"/>
                        <a:t>Guarantee by a person resident outside India in </a:t>
                      </a:r>
                      <a:r>
                        <a:rPr lang="en-US" dirty="0" err="1"/>
                        <a:t>favour</a:t>
                      </a:r>
                      <a:r>
                        <a:rPr lang="en-US" baseline="0" dirty="0"/>
                        <a:t> of, or on behalf of, a person resident in India</a:t>
                      </a:r>
                      <a:endParaRPr lang="en-IN" dirty="0"/>
                    </a:p>
                  </a:txBody>
                  <a:tcPr/>
                </a:tc>
                <a:tc>
                  <a:txBody>
                    <a:bodyPr/>
                    <a:lstStyle/>
                    <a:p>
                      <a:r>
                        <a:rPr lang="en-US" dirty="0"/>
                        <a:t>FEM (Guarantee)</a:t>
                      </a:r>
                      <a:r>
                        <a:rPr lang="en-US" baseline="0" dirty="0"/>
                        <a:t> Regulations, 2000</a:t>
                      </a:r>
                    </a:p>
                    <a:p>
                      <a:r>
                        <a:rPr lang="en-US" baseline="0" dirty="0"/>
                        <a:t>[Notification No. FEMA 8/2000-RB]</a:t>
                      </a:r>
                      <a:endParaRPr lang="en-IN"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4744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796FE1-9789-4573-AFAA-AB608F7F9B3E}"/>
              </a:ext>
            </a:extLst>
          </p:cNvPr>
          <p:cNvSpPr>
            <a:spLocks noGrp="1"/>
          </p:cNvSpPr>
          <p:nvPr>
            <p:ph idx="1"/>
          </p:nvPr>
        </p:nvSpPr>
        <p:spPr>
          <a:xfrm>
            <a:off x="24275" y="581025"/>
            <a:ext cx="9624060" cy="4769637"/>
          </a:xfrm>
        </p:spPr>
        <p:txBody>
          <a:bodyPr/>
          <a:lstStyle/>
          <a:p>
            <a:r>
              <a:rPr lang="en-US" dirty="0"/>
              <a:t>Schedule II – For Person resident outside India</a:t>
            </a:r>
          </a:p>
          <a:p>
            <a:endParaRPr lang="en-US" dirty="0">
              <a:highlight>
                <a:srgbClr val="FFFF00"/>
              </a:highlight>
            </a:endParaRPr>
          </a:p>
        </p:txBody>
      </p:sp>
      <p:graphicFrame>
        <p:nvGraphicFramePr>
          <p:cNvPr id="4" name="Table 3"/>
          <p:cNvGraphicFramePr>
            <a:graphicFrameLocks noGrp="1"/>
          </p:cNvGraphicFramePr>
          <p:nvPr>
            <p:extLst>
              <p:ext uri="{D42A27DB-BD31-4B8C-83A1-F6EECF244321}">
                <p14:modId xmlns:p14="http://schemas.microsoft.com/office/powerpoint/2010/main" val="3683298362"/>
              </p:ext>
            </p:extLst>
          </p:nvPr>
        </p:nvGraphicFramePr>
        <p:xfrm>
          <a:off x="88900" y="1266824"/>
          <a:ext cx="10533123" cy="6190269"/>
        </p:xfrm>
        <a:graphic>
          <a:graphicData uri="http://schemas.openxmlformats.org/drawingml/2006/table">
            <a:tbl>
              <a:tblPr firstRow="1" bandRow="1">
                <a:tableStyleId>{5C22544A-7EE6-4342-B048-85BDC9FD1C3A}</a:tableStyleId>
              </a:tblPr>
              <a:tblGrid>
                <a:gridCol w="5310712">
                  <a:extLst>
                    <a:ext uri="{9D8B030D-6E8A-4147-A177-3AD203B41FA5}">
                      <a16:colId xmlns:a16="http://schemas.microsoft.com/office/drawing/2014/main" val="20000"/>
                    </a:ext>
                  </a:extLst>
                </a:gridCol>
                <a:gridCol w="5222411">
                  <a:extLst>
                    <a:ext uri="{9D8B030D-6E8A-4147-A177-3AD203B41FA5}">
                      <a16:colId xmlns:a16="http://schemas.microsoft.com/office/drawing/2014/main" val="20001"/>
                    </a:ext>
                  </a:extLst>
                </a:gridCol>
              </a:tblGrid>
              <a:tr h="703294">
                <a:tc>
                  <a:txBody>
                    <a:bodyPr/>
                    <a:lstStyle/>
                    <a:p>
                      <a:r>
                        <a:rPr lang="en-US" dirty="0"/>
                        <a:t>Particulars</a:t>
                      </a:r>
                      <a:endParaRPr lang="en-IN" dirty="0"/>
                    </a:p>
                  </a:txBody>
                  <a:tcPr/>
                </a:tc>
                <a:tc>
                  <a:txBody>
                    <a:bodyPr/>
                    <a:lstStyle/>
                    <a:p>
                      <a:r>
                        <a:rPr lang="en-US" dirty="0"/>
                        <a:t>Relevant</a:t>
                      </a:r>
                      <a:r>
                        <a:rPr lang="en-US" baseline="0" dirty="0"/>
                        <a:t> Notification</a:t>
                      </a:r>
                      <a:endParaRPr lang="en-IN" dirty="0"/>
                    </a:p>
                  </a:txBody>
                  <a:tcPr/>
                </a:tc>
                <a:extLst>
                  <a:ext uri="{0D108BD9-81ED-4DB2-BD59-A6C34878D82A}">
                    <a16:rowId xmlns:a16="http://schemas.microsoft.com/office/drawing/2014/main" val="10000"/>
                  </a:ext>
                </a:extLst>
              </a:tr>
              <a:tr h="1873851">
                <a:tc>
                  <a:txBody>
                    <a:bodyPr/>
                    <a:lstStyle/>
                    <a:p>
                      <a:r>
                        <a:rPr lang="en-US" baseline="0" dirty="0"/>
                        <a:t>Import and Export of Currency/ currency notes into/from India by a person resident outside India</a:t>
                      </a:r>
                    </a:p>
                  </a:txBody>
                  <a:tcPr/>
                </a:tc>
                <a:tc>
                  <a:txBody>
                    <a:bodyPr/>
                    <a:lstStyle/>
                    <a:p>
                      <a:r>
                        <a:rPr lang="en-US" dirty="0"/>
                        <a:t>FEM (Possession</a:t>
                      </a:r>
                      <a:r>
                        <a:rPr lang="en-US" baseline="0" dirty="0"/>
                        <a:t> and Retention of Foreign currency) Regulations, 2015</a:t>
                      </a:r>
                    </a:p>
                    <a:p>
                      <a:r>
                        <a:rPr lang="en-US" baseline="0" dirty="0"/>
                        <a:t>[Notification No. 11(R)/2015-RB]</a:t>
                      </a:r>
                    </a:p>
                    <a:p>
                      <a:r>
                        <a:rPr lang="en-US" baseline="0" dirty="0"/>
                        <a:t>FEM (Export and Import of Currency) Regulations, 2015</a:t>
                      </a:r>
                    </a:p>
                    <a:p>
                      <a:r>
                        <a:rPr lang="en-US" baseline="0" dirty="0"/>
                        <a:t>[Notification No. FEMA 6(R)/2015-RB]</a:t>
                      </a:r>
                      <a:endParaRPr lang="en-IN" dirty="0"/>
                    </a:p>
                  </a:txBody>
                  <a:tcPr/>
                </a:tc>
                <a:extLst>
                  <a:ext uri="{0D108BD9-81ED-4DB2-BD59-A6C34878D82A}">
                    <a16:rowId xmlns:a16="http://schemas.microsoft.com/office/drawing/2014/main" val="10001"/>
                  </a:ext>
                </a:extLst>
              </a:tr>
              <a:tr h="752734">
                <a:tc>
                  <a:txBody>
                    <a:bodyPr/>
                    <a:lstStyle/>
                    <a:p>
                      <a:r>
                        <a:rPr lang="en-US" dirty="0"/>
                        <a:t>Deposits between a person resident in India and a person resident outside India</a:t>
                      </a:r>
                      <a:endParaRPr lang="en-IN" dirty="0"/>
                    </a:p>
                  </a:txBody>
                  <a:tcPr/>
                </a:tc>
                <a:tc>
                  <a:txBody>
                    <a:bodyPr/>
                    <a:lstStyle/>
                    <a:p>
                      <a:r>
                        <a:rPr lang="en-US" dirty="0"/>
                        <a:t>FEM</a:t>
                      </a:r>
                      <a:r>
                        <a:rPr lang="en-US" baseline="0" dirty="0"/>
                        <a:t> (Deposits) Regulations, 2016</a:t>
                      </a:r>
                    </a:p>
                    <a:p>
                      <a:r>
                        <a:rPr lang="en-US" baseline="0" dirty="0"/>
                        <a:t>[Notification No. FEMA 5(R)/2016-RB]</a:t>
                      </a:r>
                      <a:endParaRPr lang="en-IN" dirty="0"/>
                    </a:p>
                  </a:txBody>
                  <a:tcPr/>
                </a:tc>
                <a:extLst>
                  <a:ext uri="{0D108BD9-81ED-4DB2-BD59-A6C34878D82A}">
                    <a16:rowId xmlns:a16="http://schemas.microsoft.com/office/drawing/2014/main" val="10002"/>
                  </a:ext>
                </a:extLst>
              </a:tr>
              <a:tr h="828008">
                <a:tc>
                  <a:txBody>
                    <a:bodyPr/>
                    <a:lstStyle/>
                    <a:p>
                      <a:r>
                        <a:rPr lang="en-US" dirty="0"/>
                        <a:t>Foreign Currency accounts in India of a person</a:t>
                      </a:r>
                      <a:r>
                        <a:rPr lang="en-US" baseline="0" dirty="0"/>
                        <a:t> resident outside India</a:t>
                      </a:r>
                      <a:endParaRPr lang="en-IN" dirty="0"/>
                    </a:p>
                  </a:txBody>
                  <a:tcPr/>
                </a:tc>
                <a:tc>
                  <a:txBody>
                    <a:bodyPr/>
                    <a:lstStyle/>
                    <a:p>
                      <a:r>
                        <a:rPr lang="en-US" dirty="0"/>
                        <a:t>FEM</a:t>
                      </a:r>
                      <a:r>
                        <a:rPr lang="en-US" baseline="0" dirty="0"/>
                        <a:t> (Deposits) Regulations, 2016</a:t>
                      </a:r>
                    </a:p>
                    <a:p>
                      <a:r>
                        <a:rPr lang="en-US" baseline="0" dirty="0"/>
                        <a:t>[Notification No. FEMA 5(R)/2016-RB]</a:t>
                      </a:r>
                      <a:endParaRPr lang="en-IN" dirty="0"/>
                    </a:p>
                  </a:txBody>
                  <a:tcPr/>
                </a:tc>
                <a:extLst>
                  <a:ext uri="{0D108BD9-81ED-4DB2-BD59-A6C34878D82A}">
                    <a16:rowId xmlns:a16="http://schemas.microsoft.com/office/drawing/2014/main" val="10003"/>
                  </a:ext>
                </a:extLst>
              </a:tr>
              <a:tr h="978554">
                <a:tc>
                  <a:txBody>
                    <a:bodyPr/>
                    <a:lstStyle/>
                    <a:p>
                      <a:r>
                        <a:rPr lang="en-US" dirty="0"/>
                        <a:t>Remittance outside India of capital assets</a:t>
                      </a:r>
                      <a:r>
                        <a:rPr lang="en-US" baseline="0" dirty="0"/>
                        <a:t> in India of a person resident outside India</a:t>
                      </a:r>
                      <a:endParaRPr lang="en-IN" dirty="0"/>
                    </a:p>
                  </a:txBody>
                  <a:tcPr/>
                </a:tc>
                <a:tc>
                  <a:txBody>
                    <a:bodyPr/>
                    <a:lstStyle/>
                    <a:p>
                      <a:r>
                        <a:rPr lang="en-US" dirty="0"/>
                        <a:t>FEM (Remittance</a:t>
                      </a:r>
                      <a:r>
                        <a:rPr lang="en-US" baseline="0" dirty="0"/>
                        <a:t> of Assets) Regulations, 2016</a:t>
                      </a:r>
                    </a:p>
                    <a:p>
                      <a:r>
                        <a:rPr lang="en-US" baseline="0" dirty="0"/>
                        <a:t>[Notification No. FEMA 13(R)/2016-RB]</a:t>
                      </a:r>
                    </a:p>
                    <a:p>
                      <a:endParaRPr lang="en-IN" dirty="0"/>
                    </a:p>
                  </a:txBody>
                  <a:tcPr/>
                </a:tc>
                <a:extLst>
                  <a:ext uri="{0D108BD9-81ED-4DB2-BD59-A6C34878D82A}">
                    <a16:rowId xmlns:a16="http://schemas.microsoft.com/office/drawing/2014/main" val="10004"/>
                  </a:ext>
                </a:extLst>
              </a:tr>
              <a:tr h="1053828">
                <a:tc>
                  <a:txBody>
                    <a:bodyPr/>
                    <a:lstStyle/>
                    <a:p>
                      <a:r>
                        <a:rPr lang="en-US" dirty="0"/>
                        <a:t>Undertake Derivative</a:t>
                      </a:r>
                      <a:r>
                        <a:rPr lang="en-US" baseline="0" dirty="0"/>
                        <a:t> contracts</a:t>
                      </a:r>
                      <a:endParaRPr lang="en-IN" dirty="0"/>
                    </a:p>
                  </a:txBody>
                  <a:tcPr/>
                </a:tc>
                <a:tc>
                  <a:txBody>
                    <a:bodyPr/>
                    <a:lstStyle/>
                    <a:p>
                      <a:r>
                        <a:rPr lang="en-US" baseline="0" dirty="0"/>
                        <a:t>FEM (Foreign Exchange Derivative contracts) Regulations, 2000</a:t>
                      </a:r>
                    </a:p>
                    <a:p>
                      <a:r>
                        <a:rPr lang="en-US" baseline="0" dirty="0"/>
                        <a:t>[Notification No. FEMA 25/2000-RB]</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62702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27100" y="1038225"/>
            <a:ext cx="3524249" cy="505266"/>
          </a:xfrm>
          <a:prstGeom prst="rect">
            <a:avLst/>
          </a:prstGeom>
        </p:spPr>
        <p:txBody>
          <a:bodyPr vert="horz" wrap="square" lIns="0" tIns="12699" rIns="0" bIns="0" rtlCol="0">
            <a:spAutoFit/>
          </a:bodyPr>
          <a:lstStyle/>
          <a:p>
            <a:pPr marL="12699">
              <a:spcBef>
                <a:spcPts val="100"/>
              </a:spcBef>
            </a:pPr>
            <a:r>
              <a:rPr sz="3200" spc="-5" dirty="0"/>
              <a:t>Structure</a:t>
            </a:r>
            <a:r>
              <a:rPr sz="3200" spc="-60" dirty="0"/>
              <a:t> </a:t>
            </a:r>
            <a:r>
              <a:rPr sz="3200" spc="5" dirty="0"/>
              <a:t>of</a:t>
            </a:r>
            <a:r>
              <a:rPr sz="3200" spc="-50" dirty="0"/>
              <a:t> </a:t>
            </a:r>
            <a:r>
              <a:rPr sz="3200" spc="5" dirty="0"/>
              <a:t>FEMA</a:t>
            </a:r>
            <a:endParaRPr sz="3200" dirty="0"/>
          </a:p>
        </p:txBody>
      </p:sp>
      <p:sp>
        <p:nvSpPr>
          <p:cNvPr id="6" name="object 6"/>
          <p:cNvSpPr txBox="1"/>
          <p:nvPr/>
        </p:nvSpPr>
        <p:spPr>
          <a:xfrm>
            <a:off x="1461050" y="2009683"/>
            <a:ext cx="7844155" cy="4203711"/>
          </a:xfrm>
          <a:prstGeom prst="rect">
            <a:avLst/>
          </a:prstGeom>
        </p:spPr>
        <p:txBody>
          <a:bodyPr vert="horz" wrap="square" lIns="0" tIns="48256" rIns="0" bIns="0" rtlCol="0">
            <a:spAutoFit/>
          </a:bodyPr>
          <a:lstStyle/>
          <a:p>
            <a:pPr marL="481922" marR="6350" indent="-469858" algn="just">
              <a:lnSpc>
                <a:spcPts val="2270"/>
              </a:lnSpc>
              <a:spcBef>
                <a:spcPts val="380"/>
              </a:spcBef>
              <a:buFont typeface="Times New Roman"/>
              <a:buChar char="■"/>
              <a:tabLst>
                <a:tab pos="482557" algn="l"/>
              </a:tabLst>
            </a:pPr>
            <a:endParaRPr sz="2100" dirty="0">
              <a:latin typeface="Cambria"/>
              <a:cs typeface="Cambria"/>
            </a:endParaRPr>
          </a:p>
          <a:p>
            <a:pPr marL="481922" marR="6350" indent="-469858" algn="just">
              <a:lnSpc>
                <a:spcPts val="2270"/>
              </a:lnSpc>
              <a:spcBef>
                <a:spcPts val="500"/>
              </a:spcBef>
              <a:buFont typeface="Times New Roman"/>
              <a:buChar char="■"/>
              <a:tabLst>
                <a:tab pos="482557" algn="l"/>
              </a:tabLst>
            </a:pPr>
            <a:r>
              <a:rPr sz="2100" spc="170" dirty="0">
                <a:solidFill>
                  <a:srgbClr val="990033"/>
                </a:solidFill>
                <a:latin typeface="Cambria"/>
                <a:cs typeface="Cambria"/>
              </a:rPr>
              <a:t>FEMA</a:t>
            </a:r>
            <a:r>
              <a:rPr sz="2100" spc="175" dirty="0">
                <a:solidFill>
                  <a:srgbClr val="990033"/>
                </a:solidFill>
                <a:latin typeface="Cambria"/>
                <a:cs typeface="Cambria"/>
              </a:rPr>
              <a:t> </a:t>
            </a:r>
            <a:r>
              <a:rPr sz="2100" spc="21" dirty="0">
                <a:solidFill>
                  <a:srgbClr val="990033"/>
                </a:solidFill>
                <a:latin typeface="Cambria"/>
                <a:cs typeface="Cambria"/>
              </a:rPr>
              <a:t>has</a:t>
            </a:r>
            <a:r>
              <a:rPr sz="2100" spc="25" dirty="0">
                <a:solidFill>
                  <a:srgbClr val="990033"/>
                </a:solidFill>
                <a:latin typeface="Cambria"/>
                <a:cs typeface="Cambria"/>
              </a:rPr>
              <a:t> </a:t>
            </a:r>
            <a:r>
              <a:rPr sz="2100" spc="-114" dirty="0">
                <a:solidFill>
                  <a:srgbClr val="990033"/>
                </a:solidFill>
                <a:latin typeface="Cambria"/>
                <a:cs typeface="Cambria"/>
              </a:rPr>
              <a:t>49</a:t>
            </a:r>
            <a:r>
              <a:rPr sz="2100" spc="-110" dirty="0">
                <a:solidFill>
                  <a:srgbClr val="990033"/>
                </a:solidFill>
                <a:latin typeface="Cambria"/>
                <a:cs typeface="Cambria"/>
              </a:rPr>
              <a:t> </a:t>
            </a:r>
            <a:r>
              <a:rPr sz="2100" spc="5" dirty="0">
                <a:solidFill>
                  <a:srgbClr val="990033"/>
                </a:solidFill>
                <a:latin typeface="Cambria"/>
                <a:cs typeface="Cambria"/>
              </a:rPr>
              <a:t>sections</a:t>
            </a:r>
            <a:r>
              <a:rPr sz="2100" spc="10" dirty="0">
                <a:solidFill>
                  <a:srgbClr val="990033"/>
                </a:solidFill>
                <a:latin typeface="Cambria"/>
                <a:cs typeface="Cambria"/>
              </a:rPr>
              <a:t> </a:t>
            </a:r>
            <a:r>
              <a:rPr sz="2100" spc="50" dirty="0">
                <a:solidFill>
                  <a:srgbClr val="990033"/>
                </a:solidFill>
                <a:latin typeface="Cambria"/>
                <a:cs typeface="Cambria"/>
              </a:rPr>
              <a:t>of</a:t>
            </a:r>
            <a:r>
              <a:rPr sz="2100" spc="55" dirty="0">
                <a:solidFill>
                  <a:srgbClr val="990033"/>
                </a:solidFill>
                <a:latin typeface="Cambria"/>
                <a:cs typeface="Cambria"/>
              </a:rPr>
              <a:t> which</a:t>
            </a:r>
            <a:r>
              <a:rPr sz="2100" spc="60" dirty="0">
                <a:solidFill>
                  <a:srgbClr val="990033"/>
                </a:solidFill>
                <a:latin typeface="Cambria"/>
                <a:cs typeface="Cambria"/>
              </a:rPr>
              <a:t> </a:t>
            </a:r>
            <a:r>
              <a:rPr sz="2100" spc="-114" dirty="0">
                <a:solidFill>
                  <a:srgbClr val="990033"/>
                </a:solidFill>
                <a:latin typeface="Cambria"/>
                <a:cs typeface="Cambria"/>
              </a:rPr>
              <a:t>9</a:t>
            </a:r>
            <a:r>
              <a:rPr sz="2100" spc="-110" dirty="0">
                <a:solidFill>
                  <a:srgbClr val="990033"/>
                </a:solidFill>
                <a:latin typeface="Cambria"/>
                <a:cs typeface="Cambria"/>
              </a:rPr>
              <a:t> </a:t>
            </a:r>
            <a:r>
              <a:rPr sz="2100" spc="-10" dirty="0">
                <a:solidFill>
                  <a:srgbClr val="990033"/>
                </a:solidFill>
                <a:latin typeface="Cambria"/>
                <a:cs typeface="Cambria"/>
              </a:rPr>
              <a:t>(section</a:t>
            </a:r>
            <a:r>
              <a:rPr sz="2100" spc="-5" dirty="0">
                <a:solidFill>
                  <a:srgbClr val="990033"/>
                </a:solidFill>
                <a:latin typeface="Cambria"/>
                <a:cs typeface="Cambria"/>
              </a:rPr>
              <a:t> </a:t>
            </a:r>
            <a:r>
              <a:rPr sz="2100" spc="-114" dirty="0">
                <a:solidFill>
                  <a:srgbClr val="990033"/>
                </a:solidFill>
                <a:latin typeface="Cambria"/>
                <a:cs typeface="Cambria"/>
              </a:rPr>
              <a:t>1</a:t>
            </a:r>
            <a:r>
              <a:rPr sz="2100" spc="-110" dirty="0">
                <a:solidFill>
                  <a:srgbClr val="990033"/>
                </a:solidFill>
                <a:latin typeface="Cambria"/>
                <a:cs typeface="Cambria"/>
              </a:rPr>
              <a:t> </a:t>
            </a:r>
            <a:r>
              <a:rPr sz="2100" spc="5" dirty="0">
                <a:solidFill>
                  <a:srgbClr val="990033"/>
                </a:solidFill>
                <a:latin typeface="Cambria"/>
                <a:cs typeface="Cambria"/>
              </a:rPr>
              <a:t>to</a:t>
            </a:r>
            <a:r>
              <a:rPr sz="2100" spc="475" dirty="0">
                <a:solidFill>
                  <a:srgbClr val="990033"/>
                </a:solidFill>
                <a:latin typeface="Cambria"/>
                <a:cs typeface="Cambria"/>
              </a:rPr>
              <a:t> </a:t>
            </a:r>
            <a:r>
              <a:rPr sz="2100" spc="-110" dirty="0">
                <a:solidFill>
                  <a:srgbClr val="990033"/>
                </a:solidFill>
                <a:latin typeface="Cambria"/>
                <a:cs typeface="Cambria"/>
              </a:rPr>
              <a:t>9)</a:t>
            </a:r>
            <a:r>
              <a:rPr sz="2100" spc="245" dirty="0">
                <a:solidFill>
                  <a:srgbClr val="990033"/>
                </a:solidFill>
                <a:latin typeface="Cambria"/>
                <a:cs typeface="Cambria"/>
              </a:rPr>
              <a:t> </a:t>
            </a:r>
            <a:r>
              <a:rPr sz="2100" spc="-25" dirty="0">
                <a:solidFill>
                  <a:srgbClr val="990033"/>
                </a:solidFill>
                <a:latin typeface="Cambria"/>
                <a:cs typeface="Cambria"/>
              </a:rPr>
              <a:t>are </a:t>
            </a:r>
            <a:r>
              <a:rPr sz="2100" spc="-21" dirty="0">
                <a:solidFill>
                  <a:srgbClr val="990033"/>
                </a:solidFill>
                <a:latin typeface="Cambria"/>
                <a:cs typeface="Cambria"/>
              </a:rPr>
              <a:t> </a:t>
            </a:r>
            <a:r>
              <a:rPr sz="2100" spc="21" dirty="0">
                <a:solidFill>
                  <a:srgbClr val="990033"/>
                </a:solidFill>
                <a:latin typeface="Cambria"/>
                <a:cs typeface="Cambria"/>
              </a:rPr>
              <a:t>substantive </a:t>
            </a:r>
            <a:r>
              <a:rPr sz="2100" spc="65" dirty="0">
                <a:solidFill>
                  <a:srgbClr val="990033"/>
                </a:solidFill>
                <a:latin typeface="Cambria"/>
                <a:cs typeface="Cambria"/>
              </a:rPr>
              <a:t>and</a:t>
            </a:r>
            <a:r>
              <a:rPr sz="2100" spc="60" dirty="0">
                <a:solidFill>
                  <a:srgbClr val="990033"/>
                </a:solidFill>
                <a:latin typeface="Cambria"/>
                <a:cs typeface="Cambria"/>
              </a:rPr>
              <a:t> </a:t>
            </a:r>
            <a:r>
              <a:rPr sz="2100" spc="5" dirty="0">
                <a:solidFill>
                  <a:srgbClr val="990033"/>
                </a:solidFill>
                <a:latin typeface="Cambria"/>
                <a:cs typeface="Cambria"/>
              </a:rPr>
              <a:t>the</a:t>
            </a:r>
            <a:r>
              <a:rPr sz="2100" spc="60" dirty="0">
                <a:solidFill>
                  <a:srgbClr val="990033"/>
                </a:solidFill>
                <a:latin typeface="Cambria"/>
                <a:cs typeface="Cambria"/>
              </a:rPr>
              <a:t> </a:t>
            </a:r>
            <a:r>
              <a:rPr sz="2100" spc="-35" dirty="0">
                <a:solidFill>
                  <a:srgbClr val="990033"/>
                </a:solidFill>
                <a:latin typeface="Cambria"/>
                <a:cs typeface="Cambria"/>
              </a:rPr>
              <a:t>rest</a:t>
            </a:r>
            <a:r>
              <a:rPr sz="2100" spc="70" dirty="0">
                <a:solidFill>
                  <a:srgbClr val="990033"/>
                </a:solidFill>
                <a:latin typeface="Cambria"/>
                <a:cs typeface="Cambria"/>
              </a:rPr>
              <a:t> </a:t>
            </a:r>
            <a:r>
              <a:rPr sz="2100" spc="-21" dirty="0">
                <a:solidFill>
                  <a:srgbClr val="990033"/>
                </a:solidFill>
                <a:latin typeface="Cambria"/>
                <a:cs typeface="Cambria"/>
              </a:rPr>
              <a:t>are</a:t>
            </a:r>
            <a:r>
              <a:rPr sz="2100" spc="65" dirty="0">
                <a:solidFill>
                  <a:srgbClr val="990033"/>
                </a:solidFill>
                <a:latin typeface="Cambria"/>
                <a:cs typeface="Cambria"/>
              </a:rPr>
              <a:t> </a:t>
            </a:r>
            <a:r>
              <a:rPr sz="2100" spc="50" dirty="0">
                <a:solidFill>
                  <a:srgbClr val="990033"/>
                </a:solidFill>
                <a:latin typeface="Cambria"/>
                <a:cs typeface="Cambria"/>
              </a:rPr>
              <a:t>procedural/ </a:t>
            </a:r>
            <a:r>
              <a:rPr sz="2100" spc="25" dirty="0">
                <a:solidFill>
                  <a:srgbClr val="990033"/>
                </a:solidFill>
                <a:latin typeface="Cambria"/>
                <a:cs typeface="Cambria"/>
              </a:rPr>
              <a:t>administrative</a:t>
            </a:r>
            <a:endParaRPr sz="2100" dirty="0">
              <a:latin typeface="Cambria"/>
              <a:cs typeface="Cambria"/>
            </a:endParaRPr>
          </a:p>
          <a:p>
            <a:pPr marL="481922" marR="5080" indent="-469858" algn="just">
              <a:lnSpc>
                <a:spcPts val="2270"/>
              </a:lnSpc>
              <a:spcBef>
                <a:spcPts val="500"/>
              </a:spcBef>
              <a:buFont typeface="Times New Roman"/>
              <a:buChar char="■"/>
              <a:tabLst>
                <a:tab pos="482557" algn="l"/>
              </a:tabLst>
            </a:pPr>
            <a:r>
              <a:rPr sz="2100" spc="15" dirty="0">
                <a:solidFill>
                  <a:srgbClr val="990033"/>
                </a:solidFill>
                <a:latin typeface="Cambria"/>
                <a:cs typeface="Cambria"/>
              </a:rPr>
              <a:t>Sec </a:t>
            </a:r>
            <a:r>
              <a:rPr sz="2100" spc="30" dirty="0">
                <a:solidFill>
                  <a:srgbClr val="990033"/>
                </a:solidFill>
                <a:latin typeface="Cambria"/>
                <a:cs typeface="Cambria"/>
              </a:rPr>
              <a:t>37A </a:t>
            </a:r>
            <a:r>
              <a:rPr sz="2100" dirty="0">
                <a:solidFill>
                  <a:srgbClr val="990033"/>
                </a:solidFill>
                <a:latin typeface="Cambria"/>
                <a:cs typeface="Cambria"/>
              </a:rPr>
              <a:t>– </a:t>
            </a:r>
            <a:r>
              <a:rPr sz="2100" spc="40" dirty="0">
                <a:solidFill>
                  <a:srgbClr val="990033"/>
                </a:solidFill>
                <a:latin typeface="Cambria"/>
                <a:cs typeface="Cambria"/>
              </a:rPr>
              <a:t>power </a:t>
            </a:r>
            <a:r>
              <a:rPr sz="2100" spc="5" dirty="0">
                <a:solidFill>
                  <a:srgbClr val="990033"/>
                </a:solidFill>
                <a:latin typeface="Cambria"/>
                <a:cs typeface="Cambria"/>
              </a:rPr>
              <a:t>to </a:t>
            </a:r>
            <a:r>
              <a:rPr sz="2100" spc="10" dirty="0">
                <a:solidFill>
                  <a:srgbClr val="990033"/>
                </a:solidFill>
                <a:latin typeface="Cambria"/>
                <a:cs typeface="Cambria"/>
              </a:rPr>
              <a:t>seize </a:t>
            </a:r>
            <a:r>
              <a:rPr sz="2100" spc="55" dirty="0">
                <a:solidFill>
                  <a:srgbClr val="990033"/>
                </a:solidFill>
                <a:latin typeface="Cambria"/>
                <a:cs typeface="Cambria"/>
              </a:rPr>
              <a:t>value </a:t>
            </a:r>
            <a:r>
              <a:rPr sz="2100" spc="30" dirty="0">
                <a:solidFill>
                  <a:srgbClr val="990033"/>
                </a:solidFill>
                <a:latin typeface="Cambria"/>
                <a:cs typeface="Cambria"/>
              </a:rPr>
              <a:t>equivalent </a:t>
            </a:r>
            <a:r>
              <a:rPr sz="2100" spc="50" dirty="0">
                <a:solidFill>
                  <a:srgbClr val="990033"/>
                </a:solidFill>
                <a:latin typeface="Cambria"/>
                <a:cs typeface="Cambria"/>
              </a:rPr>
              <a:t>Indian </a:t>
            </a:r>
            <a:r>
              <a:rPr sz="2100" spc="-15" dirty="0">
                <a:solidFill>
                  <a:srgbClr val="990033"/>
                </a:solidFill>
                <a:latin typeface="Cambria"/>
                <a:cs typeface="Cambria"/>
              </a:rPr>
              <a:t>assets </a:t>
            </a:r>
            <a:r>
              <a:rPr sz="2100" spc="15" dirty="0">
                <a:solidFill>
                  <a:srgbClr val="990033"/>
                </a:solidFill>
                <a:latin typeface="Cambria"/>
                <a:cs typeface="Cambria"/>
              </a:rPr>
              <a:t>for </a:t>
            </a:r>
            <a:r>
              <a:rPr sz="2100" spc="21" dirty="0">
                <a:solidFill>
                  <a:srgbClr val="990033"/>
                </a:solidFill>
                <a:latin typeface="Cambria"/>
                <a:cs typeface="Cambria"/>
              </a:rPr>
              <a:t> </a:t>
            </a:r>
            <a:r>
              <a:rPr sz="2100" spc="5" dirty="0">
                <a:solidFill>
                  <a:srgbClr val="990033"/>
                </a:solidFill>
                <a:latin typeface="Cambria"/>
                <a:cs typeface="Cambria"/>
              </a:rPr>
              <a:t>overseas</a:t>
            </a:r>
            <a:r>
              <a:rPr sz="2100" spc="10" dirty="0">
                <a:solidFill>
                  <a:srgbClr val="990033"/>
                </a:solidFill>
                <a:latin typeface="Cambria"/>
                <a:cs typeface="Cambria"/>
              </a:rPr>
              <a:t> </a:t>
            </a:r>
            <a:r>
              <a:rPr sz="2100" spc="-21" dirty="0">
                <a:solidFill>
                  <a:srgbClr val="990033"/>
                </a:solidFill>
                <a:latin typeface="Cambria"/>
                <a:cs typeface="Cambria"/>
              </a:rPr>
              <a:t>assets</a:t>
            </a:r>
            <a:r>
              <a:rPr sz="2100" spc="-15" dirty="0">
                <a:solidFill>
                  <a:srgbClr val="990033"/>
                </a:solidFill>
                <a:latin typeface="Cambria"/>
                <a:cs typeface="Cambria"/>
              </a:rPr>
              <a:t> </a:t>
            </a:r>
            <a:r>
              <a:rPr sz="2100" spc="86" dirty="0">
                <a:solidFill>
                  <a:srgbClr val="990033"/>
                </a:solidFill>
                <a:latin typeface="Cambria"/>
                <a:cs typeface="Cambria"/>
              </a:rPr>
              <a:t>viz.,</a:t>
            </a:r>
            <a:r>
              <a:rPr sz="2100" spc="635" dirty="0">
                <a:solidFill>
                  <a:srgbClr val="990033"/>
                </a:solidFill>
                <a:latin typeface="Cambria"/>
                <a:cs typeface="Cambria"/>
              </a:rPr>
              <a:t> </a:t>
            </a:r>
            <a:r>
              <a:rPr sz="2100" spc="30" dirty="0">
                <a:solidFill>
                  <a:srgbClr val="990033"/>
                </a:solidFill>
                <a:latin typeface="Cambria"/>
                <a:cs typeface="Cambria"/>
              </a:rPr>
              <a:t>foreign</a:t>
            </a:r>
            <a:r>
              <a:rPr sz="2100" spc="35" dirty="0">
                <a:solidFill>
                  <a:srgbClr val="990033"/>
                </a:solidFill>
                <a:latin typeface="Cambria"/>
                <a:cs typeface="Cambria"/>
              </a:rPr>
              <a:t> </a:t>
            </a:r>
            <a:r>
              <a:rPr sz="2100" spc="40" dirty="0">
                <a:solidFill>
                  <a:srgbClr val="990033"/>
                </a:solidFill>
                <a:latin typeface="Cambria"/>
                <a:cs typeface="Cambria"/>
              </a:rPr>
              <a:t>exchange,</a:t>
            </a:r>
            <a:r>
              <a:rPr sz="2100" spc="44" dirty="0">
                <a:solidFill>
                  <a:srgbClr val="990033"/>
                </a:solidFill>
                <a:latin typeface="Cambria"/>
                <a:cs typeface="Cambria"/>
              </a:rPr>
              <a:t> </a:t>
            </a:r>
            <a:r>
              <a:rPr sz="2100" spc="25" dirty="0">
                <a:solidFill>
                  <a:srgbClr val="990033"/>
                </a:solidFill>
                <a:latin typeface="Cambria"/>
                <a:cs typeface="Cambria"/>
              </a:rPr>
              <a:t>foreign</a:t>
            </a:r>
            <a:r>
              <a:rPr sz="2100" spc="30" dirty="0">
                <a:solidFill>
                  <a:srgbClr val="990033"/>
                </a:solidFill>
                <a:latin typeface="Cambria"/>
                <a:cs typeface="Cambria"/>
              </a:rPr>
              <a:t> </a:t>
            </a:r>
            <a:r>
              <a:rPr sz="2100" spc="25" dirty="0">
                <a:solidFill>
                  <a:srgbClr val="990033"/>
                </a:solidFill>
                <a:latin typeface="Cambria"/>
                <a:cs typeface="Cambria"/>
              </a:rPr>
              <a:t>security, </a:t>
            </a:r>
            <a:r>
              <a:rPr sz="2100" spc="30" dirty="0">
                <a:solidFill>
                  <a:srgbClr val="990033"/>
                </a:solidFill>
                <a:latin typeface="Cambria"/>
                <a:cs typeface="Cambria"/>
              </a:rPr>
              <a:t> </a:t>
            </a:r>
            <a:r>
              <a:rPr sz="2100" spc="44" dirty="0">
                <a:solidFill>
                  <a:srgbClr val="990033"/>
                </a:solidFill>
                <a:latin typeface="Cambria"/>
                <a:cs typeface="Cambria"/>
              </a:rPr>
              <a:t>immovable </a:t>
            </a:r>
            <a:r>
              <a:rPr sz="2100" spc="25" dirty="0">
                <a:solidFill>
                  <a:srgbClr val="990033"/>
                </a:solidFill>
                <a:latin typeface="Cambria"/>
                <a:cs typeface="Cambria"/>
              </a:rPr>
              <a:t>property </a:t>
            </a:r>
            <a:r>
              <a:rPr sz="2100" i="1" spc="-5" dirty="0">
                <a:solidFill>
                  <a:srgbClr val="990033"/>
                </a:solidFill>
                <a:latin typeface="Palatino Linotype"/>
                <a:cs typeface="Palatino Linotype"/>
              </a:rPr>
              <a:t>suspected to </a:t>
            </a:r>
            <a:r>
              <a:rPr sz="2100" i="1" dirty="0">
                <a:solidFill>
                  <a:srgbClr val="990033"/>
                </a:solidFill>
                <a:latin typeface="Palatino Linotype"/>
                <a:cs typeface="Palatino Linotype"/>
              </a:rPr>
              <a:t>have </a:t>
            </a:r>
            <a:r>
              <a:rPr sz="2100" i="1" spc="-5" dirty="0">
                <a:solidFill>
                  <a:srgbClr val="990033"/>
                </a:solidFill>
                <a:latin typeface="Palatino Linotype"/>
                <a:cs typeface="Palatino Linotype"/>
              </a:rPr>
              <a:t>been </a:t>
            </a:r>
            <a:r>
              <a:rPr sz="2100" i="1" dirty="0">
                <a:solidFill>
                  <a:srgbClr val="990033"/>
                </a:solidFill>
                <a:latin typeface="Palatino Linotype"/>
                <a:cs typeface="Palatino Linotype"/>
              </a:rPr>
              <a:t>held </a:t>
            </a:r>
            <a:r>
              <a:rPr sz="2100" spc="25" dirty="0">
                <a:solidFill>
                  <a:srgbClr val="990033"/>
                </a:solidFill>
                <a:latin typeface="Cambria"/>
                <a:cs typeface="Cambria"/>
              </a:rPr>
              <a:t>outside </a:t>
            </a:r>
            <a:r>
              <a:rPr sz="2100" spc="50" dirty="0">
                <a:solidFill>
                  <a:srgbClr val="990033"/>
                </a:solidFill>
                <a:latin typeface="Cambria"/>
                <a:cs typeface="Cambria"/>
              </a:rPr>
              <a:t>India </a:t>
            </a:r>
            <a:r>
              <a:rPr sz="2100" spc="55" dirty="0">
                <a:solidFill>
                  <a:srgbClr val="990033"/>
                </a:solidFill>
                <a:latin typeface="Cambria"/>
                <a:cs typeface="Cambria"/>
              </a:rPr>
              <a:t> </a:t>
            </a:r>
            <a:r>
              <a:rPr sz="2100" spc="44" dirty="0">
                <a:solidFill>
                  <a:srgbClr val="990033"/>
                </a:solidFill>
                <a:latin typeface="Cambria"/>
                <a:cs typeface="Cambria"/>
              </a:rPr>
              <a:t>held</a:t>
            </a:r>
            <a:r>
              <a:rPr sz="2100" spc="55" dirty="0">
                <a:solidFill>
                  <a:srgbClr val="990033"/>
                </a:solidFill>
                <a:latin typeface="Cambria"/>
                <a:cs typeface="Cambria"/>
              </a:rPr>
              <a:t> </a:t>
            </a:r>
            <a:r>
              <a:rPr sz="2100" spc="35" dirty="0">
                <a:solidFill>
                  <a:srgbClr val="990033"/>
                </a:solidFill>
                <a:latin typeface="Cambria"/>
                <a:cs typeface="Cambria"/>
              </a:rPr>
              <a:t>in</a:t>
            </a:r>
            <a:r>
              <a:rPr sz="2100" spc="55" dirty="0">
                <a:solidFill>
                  <a:srgbClr val="990033"/>
                </a:solidFill>
                <a:latin typeface="Cambria"/>
                <a:cs typeface="Cambria"/>
              </a:rPr>
              <a:t> </a:t>
            </a:r>
            <a:r>
              <a:rPr sz="2100" spc="21" dirty="0">
                <a:solidFill>
                  <a:srgbClr val="990033"/>
                </a:solidFill>
                <a:latin typeface="Cambria"/>
                <a:cs typeface="Cambria"/>
              </a:rPr>
              <a:t>contravention</a:t>
            </a:r>
            <a:r>
              <a:rPr sz="2100" spc="35" dirty="0">
                <a:solidFill>
                  <a:srgbClr val="990033"/>
                </a:solidFill>
                <a:latin typeface="Cambria"/>
                <a:cs typeface="Cambria"/>
              </a:rPr>
              <a:t> </a:t>
            </a:r>
            <a:r>
              <a:rPr sz="2100" spc="50" dirty="0">
                <a:solidFill>
                  <a:srgbClr val="990033"/>
                </a:solidFill>
                <a:latin typeface="Cambria"/>
                <a:cs typeface="Cambria"/>
              </a:rPr>
              <a:t>of</a:t>
            </a:r>
            <a:r>
              <a:rPr sz="2100" spc="75" dirty="0">
                <a:solidFill>
                  <a:srgbClr val="990033"/>
                </a:solidFill>
                <a:latin typeface="Cambria"/>
                <a:cs typeface="Cambria"/>
              </a:rPr>
              <a:t> </a:t>
            </a:r>
            <a:r>
              <a:rPr sz="2100" spc="10" dirty="0">
                <a:solidFill>
                  <a:srgbClr val="990033"/>
                </a:solidFill>
                <a:latin typeface="Cambria"/>
                <a:cs typeface="Cambria"/>
              </a:rPr>
              <a:t>Sec</a:t>
            </a:r>
            <a:r>
              <a:rPr sz="2100" spc="50" dirty="0">
                <a:solidFill>
                  <a:srgbClr val="990033"/>
                </a:solidFill>
                <a:latin typeface="Cambria"/>
                <a:cs typeface="Cambria"/>
              </a:rPr>
              <a:t> </a:t>
            </a:r>
            <a:r>
              <a:rPr sz="2100" spc="-114" dirty="0">
                <a:solidFill>
                  <a:srgbClr val="990033"/>
                </a:solidFill>
                <a:latin typeface="Cambria"/>
                <a:cs typeface="Cambria"/>
              </a:rPr>
              <a:t>4</a:t>
            </a:r>
            <a:endParaRPr sz="2100" dirty="0">
              <a:latin typeface="Cambria"/>
              <a:cs typeface="Cambria"/>
            </a:endParaRPr>
          </a:p>
          <a:p>
            <a:pPr marL="481922" marR="5080" indent="-469858" algn="just">
              <a:lnSpc>
                <a:spcPts val="2270"/>
              </a:lnSpc>
              <a:spcBef>
                <a:spcPts val="495"/>
              </a:spcBef>
              <a:buFont typeface="Times New Roman"/>
              <a:buChar char="■"/>
              <a:tabLst>
                <a:tab pos="482557" algn="l"/>
              </a:tabLst>
            </a:pPr>
            <a:r>
              <a:rPr sz="2100" spc="15" dirty="0">
                <a:solidFill>
                  <a:srgbClr val="990033"/>
                </a:solidFill>
                <a:latin typeface="Cambria"/>
                <a:cs typeface="Cambria"/>
              </a:rPr>
              <a:t>Section </a:t>
            </a:r>
            <a:r>
              <a:rPr sz="2100" spc="-114" dirty="0">
                <a:solidFill>
                  <a:srgbClr val="990033"/>
                </a:solidFill>
                <a:latin typeface="Cambria"/>
                <a:cs typeface="Cambria"/>
              </a:rPr>
              <a:t>46</a:t>
            </a:r>
            <a:r>
              <a:rPr sz="2100" spc="-110" dirty="0">
                <a:solidFill>
                  <a:srgbClr val="990033"/>
                </a:solidFill>
                <a:latin typeface="Cambria"/>
                <a:cs typeface="Cambria"/>
              </a:rPr>
              <a:t> </a:t>
            </a:r>
            <a:r>
              <a:rPr sz="2100" spc="50" dirty="0">
                <a:solidFill>
                  <a:srgbClr val="990033"/>
                </a:solidFill>
                <a:latin typeface="Cambria"/>
                <a:cs typeface="Cambria"/>
              </a:rPr>
              <a:t>of </a:t>
            </a:r>
            <a:r>
              <a:rPr sz="2100" spc="170" dirty="0">
                <a:solidFill>
                  <a:srgbClr val="990033"/>
                </a:solidFill>
                <a:latin typeface="Cambria"/>
                <a:cs typeface="Cambria"/>
              </a:rPr>
              <a:t>FEMA </a:t>
            </a:r>
            <a:r>
              <a:rPr sz="2100" spc="15" dirty="0">
                <a:solidFill>
                  <a:srgbClr val="990033"/>
                </a:solidFill>
                <a:latin typeface="Cambria"/>
                <a:cs typeface="Cambria"/>
              </a:rPr>
              <a:t>grants </a:t>
            </a:r>
            <a:r>
              <a:rPr sz="2100" spc="35" dirty="0">
                <a:solidFill>
                  <a:srgbClr val="990033"/>
                </a:solidFill>
                <a:latin typeface="Cambria"/>
                <a:cs typeface="Cambria"/>
              </a:rPr>
              <a:t>power </a:t>
            </a:r>
            <a:r>
              <a:rPr sz="2100" spc="5" dirty="0">
                <a:solidFill>
                  <a:srgbClr val="990033"/>
                </a:solidFill>
                <a:latin typeface="Cambria"/>
                <a:cs typeface="Cambria"/>
              </a:rPr>
              <a:t>to </a:t>
            </a:r>
            <a:r>
              <a:rPr sz="2100" spc="44" dirty="0">
                <a:solidFill>
                  <a:srgbClr val="990033"/>
                </a:solidFill>
                <a:latin typeface="Cambria"/>
                <a:cs typeface="Cambria"/>
              </a:rPr>
              <a:t>Central </a:t>
            </a:r>
            <a:r>
              <a:rPr sz="2100" spc="55" dirty="0">
                <a:solidFill>
                  <a:srgbClr val="990033"/>
                </a:solidFill>
                <a:latin typeface="Cambria"/>
                <a:cs typeface="Cambria"/>
              </a:rPr>
              <a:t>Government </a:t>
            </a:r>
            <a:r>
              <a:rPr sz="2100" spc="-5" dirty="0">
                <a:solidFill>
                  <a:srgbClr val="990033"/>
                </a:solidFill>
                <a:latin typeface="Cambria"/>
                <a:cs typeface="Cambria"/>
              </a:rPr>
              <a:t>to </a:t>
            </a:r>
            <a:r>
              <a:rPr sz="2100" dirty="0">
                <a:solidFill>
                  <a:srgbClr val="990033"/>
                </a:solidFill>
                <a:latin typeface="Cambria"/>
                <a:cs typeface="Cambria"/>
              </a:rPr>
              <a:t> </a:t>
            </a:r>
            <a:r>
              <a:rPr sz="2100" spc="40" dirty="0">
                <a:solidFill>
                  <a:srgbClr val="990033"/>
                </a:solidFill>
                <a:latin typeface="Cambria"/>
                <a:cs typeface="Cambria"/>
              </a:rPr>
              <a:t>make </a:t>
            </a:r>
            <a:r>
              <a:rPr sz="2100" spc="10" dirty="0">
                <a:solidFill>
                  <a:srgbClr val="990033"/>
                </a:solidFill>
                <a:latin typeface="Cambria"/>
                <a:cs typeface="Cambria"/>
              </a:rPr>
              <a:t>rules</a:t>
            </a:r>
            <a:r>
              <a:rPr sz="2100" spc="30" dirty="0">
                <a:solidFill>
                  <a:srgbClr val="990033"/>
                </a:solidFill>
                <a:latin typeface="Cambria"/>
                <a:cs typeface="Cambria"/>
              </a:rPr>
              <a:t> </a:t>
            </a:r>
            <a:r>
              <a:rPr sz="2100" spc="5" dirty="0">
                <a:solidFill>
                  <a:srgbClr val="990033"/>
                </a:solidFill>
                <a:latin typeface="Cambria"/>
                <a:cs typeface="Cambria"/>
              </a:rPr>
              <a:t>to</a:t>
            </a:r>
            <a:r>
              <a:rPr sz="2100" spc="70" dirty="0">
                <a:solidFill>
                  <a:srgbClr val="990033"/>
                </a:solidFill>
                <a:latin typeface="Cambria"/>
                <a:cs typeface="Cambria"/>
              </a:rPr>
              <a:t> </a:t>
            </a:r>
            <a:r>
              <a:rPr sz="2100" spc="5" dirty="0">
                <a:solidFill>
                  <a:srgbClr val="990033"/>
                </a:solidFill>
                <a:latin typeface="Cambria"/>
                <a:cs typeface="Cambria"/>
              </a:rPr>
              <a:t>carry</a:t>
            </a:r>
            <a:r>
              <a:rPr sz="2100" spc="44" dirty="0">
                <a:solidFill>
                  <a:srgbClr val="990033"/>
                </a:solidFill>
                <a:latin typeface="Cambria"/>
                <a:cs typeface="Cambria"/>
              </a:rPr>
              <a:t> </a:t>
            </a:r>
            <a:r>
              <a:rPr sz="2100" spc="35" dirty="0">
                <a:solidFill>
                  <a:srgbClr val="990033"/>
                </a:solidFill>
                <a:latin typeface="Cambria"/>
                <a:cs typeface="Cambria"/>
              </a:rPr>
              <a:t>out</a:t>
            </a:r>
            <a:r>
              <a:rPr sz="2100" spc="44" dirty="0">
                <a:solidFill>
                  <a:srgbClr val="990033"/>
                </a:solidFill>
                <a:latin typeface="Cambria"/>
                <a:cs typeface="Cambria"/>
              </a:rPr>
              <a:t> </a:t>
            </a:r>
            <a:r>
              <a:rPr sz="2100" spc="5" dirty="0">
                <a:solidFill>
                  <a:srgbClr val="990033"/>
                </a:solidFill>
                <a:latin typeface="Cambria"/>
                <a:cs typeface="Cambria"/>
              </a:rPr>
              <a:t>the</a:t>
            </a:r>
            <a:r>
              <a:rPr sz="2100" spc="60" dirty="0">
                <a:solidFill>
                  <a:srgbClr val="990033"/>
                </a:solidFill>
                <a:latin typeface="Cambria"/>
                <a:cs typeface="Cambria"/>
              </a:rPr>
              <a:t> </a:t>
            </a:r>
            <a:r>
              <a:rPr sz="2100" spc="35" dirty="0">
                <a:solidFill>
                  <a:srgbClr val="990033"/>
                </a:solidFill>
                <a:latin typeface="Cambria"/>
                <a:cs typeface="Cambria"/>
              </a:rPr>
              <a:t>provision</a:t>
            </a:r>
            <a:r>
              <a:rPr sz="2100" spc="55" dirty="0">
                <a:solidFill>
                  <a:srgbClr val="990033"/>
                </a:solidFill>
                <a:latin typeface="Cambria"/>
                <a:cs typeface="Cambria"/>
              </a:rPr>
              <a:t> </a:t>
            </a:r>
            <a:r>
              <a:rPr sz="2100" spc="40" dirty="0">
                <a:solidFill>
                  <a:srgbClr val="990033"/>
                </a:solidFill>
                <a:latin typeface="Cambria"/>
                <a:cs typeface="Cambria"/>
              </a:rPr>
              <a:t>of</a:t>
            </a:r>
            <a:r>
              <a:rPr sz="2100" spc="75" dirty="0">
                <a:solidFill>
                  <a:srgbClr val="990033"/>
                </a:solidFill>
                <a:latin typeface="Cambria"/>
                <a:cs typeface="Cambria"/>
              </a:rPr>
              <a:t> </a:t>
            </a:r>
            <a:r>
              <a:rPr sz="2100" spc="170" dirty="0">
                <a:solidFill>
                  <a:srgbClr val="990033"/>
                </a:solidFill>
                <a:latin typeface="Cambria"/>
                <a:cs typeface="Cambria"/>
              </a:rPr>
              <a:t>FEMA</a:t>
            </a:r>
            <a:endParaRPr sz="2100" dirty="0">
              <a:latin typeface="Cambria"/>
              <a:cs typeface="Cambria"/>
            </a:endParaRPr>
          </a:p>
          <a:p>
            <a:pPr marL="481922" marR="5080" indent="-469858" algn="just">
              <a:lnSpc>
                <a:spcPts val="2270"/>
              </a:lnSpc>
              <a:spcBef>
                <a:spcPts val="500"/>
              </a:spcBef>
              <a:buFont typeface="Times New Roman"/>
              <a:buChar char="■"/>
              <a:tabLst>
                <a:tab pos="482557" algn="l"/>
              </a:tabLst>
            </a:pPr>
            <a:r>
              <a:rPr sz="2100" spc="15" dirty="0">
                <a:solidFill>
                  <a:srgbClr val="990033"/>
                </a:solidFill>
                <a:latin typeface="Cambria"/>
                <a:cs typeface="Cambria"/>
              </a:rPr>
              <a:t>Section </a:t>
            </a:r>
            <a:r>
              <a:rPr sz="2100" spc="-105" dirty="0">
                <a:solidFill>
                  <a:srgbClr val="990033"/>
                </a:solidFill>
                <a:latin typeface="Cambria"/>
                <a:cs typeface="Cambria"/>
              </a:rPr>
              <a:t>47</a:t>
            </a:r>
            <a:r>
              <a:rPr sz="2100" spc="250" dirty="0">
                <a:solidFill>
                  <a:srgbClr val="990033"/>
                </a:solidFill>
                <a:latin typeface="Cambria"/>
                <a:cs typeface="Cambria"/>
              </a:rPr>
              <a:t> </a:t>
            </a:r>
            <a:r>
              <a:rPr sz="2100" spc="50" dirty="0">
                <a:solidFill>
                  <a:srgbClr val="990033"/>
                </a:solidFill>
                <a:latin typeface="Cambria"/>
                <a:cs typeface="Cambria"/>
              </a:rPr>
              <a:t>of </a:t>
            </a:r>
            <a:r>
              <a:rPr sz="2100" spc="175" dirty="0">
                <a:solidFill>
                  <a:srgbClr val="990033"/>
                </a:solidFill>
                <a:latin typeface="Cambria"/>
                <a:cs typeface="Cambria"/>
              </a:rPr>
              <a:t>FEMA </a:t>
            </a:r>
            <a:r>
              <a:rPr sz="2100" spc="15" dirty="0">
                <a:solidFill>
                  <a:srgbClr val="990033"/>
                </a:solidFill>
                <a:latin typeface="Cambria"/>
                <a:cs typeface="Cambria"/>
              </a:rPr>
              <a:t>grants </a:t>
            </a:r>
            <a:r>
              <a:rPr sz="2100" spc="40" dirty="0">
                <a:solidFill>
                  <a:srgbClr val="990033"/>
                </a:solidFill>
                <a:latin typeface="Cambria"/>
                <a:cs typeface="Cambria"/>
              </a:rPr>
              <a:t>power </a:t>
            </a:r>
            <a:r>
              <a:rPr sz="2100" spc="5" dirty="0">
                <a:solidFill>
                  <a:srgbClr val="990033"/>
                </a:solidFill>
                <a:latin typeface="Cambria"/>
                <a:cs typeface="Cambria"/>
              </a:rPr>
              <a:t>to </a:t>
            </a:r>
            <a:r>
              <a:rPr sz="2100" spc="35" dirty="0">
                <a:solidFill>
                  <a:srgbClr val="990033"/>
                </a:solidFill>
                <a:latin typeface="Cambria"/>
                <a:cs typeface="Cambria"/>
              </a:rPr>
              <a:t>RBI </a:t>
            </a:r>
            <a:r>
              <a:rPr sz="2100" spc="5" dirty="0">
                <a:solidFill>
                  <a:srgbClr val="990033"/>
                </a:solidFill>
                <a:latin typeface="Cambria"/>
                <a:cs typeface="Cambria"/>
              </a:rPr>
              <a:t>to </a:t>
            </a:r>
            <a:r>
              <a:rPr sz="2100" spc="40" dirty="0">
                <a:solidFill>
                  <a:srgbClr val="990033"/>
                </a:solidFill>
                <a:latin typeface="Cambria"/>
                <a:cs typeface="Cambria"/>
              </a:rPr>
              <a:t>make </a:t>
            </a:r>
            <a:r>
              <a:rPr sz="2100" spc="21" dirty="0">
                <a:solidFill>
                  <a:srgbClr val="990033"/>
                </a:solidFill>
                <a:latin typeface="Cambria"/>
                <a:cs typeface="Cambria"/>
              </a:rPr>
              <a:t>regulations </a:t>
            </a:r>
            <a:r>
              <a:rPr sz="2100" spc="25" dirty="0">
                <a:solidFill>
                  <a:srgbClr val="990033"/>
                </a:solidFill>
                <a:latin typeface="Cambria"/>
                <a:cs typeface="Cambria"/>
              </a:rPr>
              <a:t> </a:t>
            </a:r>
            <a:r>
              <a:rPr sz="2100" spc="5" dirty="0">
                <a:solidFill>
                  <a:srgbClr val="990033"/>
                </a:solidFill>
                <a:latin typeface="Cambria"/>
                <a:cs typeface="Cambria"/>
              </a:rPr>
              <a:t>to</a:t>
            </a:r>
            <a:r>
              <a:rPr sz="2100" spc="50" dirty="0">
                <a:solidFill>
                  <a:srgbClr val="990033"/>
                </a:solidFill>
                <a:latin typeface="Cambria"/>
                <a:cs typeface="Cambria"/>
              </a:rPr>
              <a:t> </a:t>
            </a:r>
            <a:r>
              <a:rPr sz="2100" spc="35" dirty="0">
                <a:solidFill>
                  <a:srgbClr val="990033"/>
                </a:solidFill>
                <a:latin typeface="Cambria"/>
                <a:cs typeface="Cambria"/>
              </a:rPr>
              <a:t>implement</a:t>
            </a:r>
            <a:r>
              <a:rPr sz="2100" spc="44" dirty="0">
                <a:solidFill>
                  <a:srgbClr val="990033"/>
                </a:solidFill>
                <a:latin typeface="Cambria"/>
                <a:cs typeface="Cambria"/>
              </a:rPr>
              <a:t> </a:t>
            </a:r>
            <a:r>
              <a:rPr sz="2100" spc="-15" dirty="0">
                <a:solidFill>
                  <a:srgbClr val="990033"/>
                </a:solidFill>
                <a:latin typeface="Cambria"/>
                <a:cs typeface="Cambria"/>
              </a:rPr>
              <a:t>its</a:t>
            </a:r>
            <a:r>
              <a:rPr sz="2100" spc="75" dirty="0">
                <a:solidFill>
                  <a:srgbClr val="990033"/>
                </a:solidFill>
                <a:latin typeface="Cambria"/>
                <a:cs typeface="Cambria"/>
              </a:rPr>
              <a:t> </a:t>
            </a:r>
            <a:r>
              <a:rPr sz="2100" spc="30" dirty="0">
                <a:solidFill>
                  <a:srgbClr val="990033"/>
                </a:solidFill>
                <a:latin typeface="Cambria"/>
                <a:cs typeface="Cambria"/>
              </a:rPr>
              <a:t>provisions</a:t>
            </a:r>
            <a:r>
              <a:rPr sz="2100" spc="80" dirty="0">
                <a:solidFill>
                  <a:srgbClr val="990033"/>
                </a:solidFill>
                <a:latin typeface="Cambria"/>
                <a:cs typeface="Cambria"/>
              </a:rPr>
              <a:t> </a:t>
            </a:r>
            <a:r>
              <a:rPr sz="2100" spc="60" dirty="0">
                <a:solidFill>
                  <a:srgbClr val="990033"/>
                </a:solidFill>
                <a:latin typeface="Cambria"/>
                <a:cs typeface="Cambria"/>
              </a:rPr>
              <a:t>and </a:t>
            </a:r>
            <a:r>
              <a:rPr sz="2100" spc="5" dirty="0">
                <a:solidFill>
                  <a:srgbClr val="990033"/>
                </a:solidFill>
                <a:latin typeface="Cambria"/>
                <a:cs typeface="Cambria"/>
              </a:rPr>
              <a:t>the</a:t>
            </a:r>
            <a:r>
              <a:rPr sz="2100" spc="60" dirty="0">
                <a:solidFill>
                  <a:srgbClr val="990033"/>
                </a:solidFill>
                <a:latin typeface="Cambria"/>
                <a:cs typeface="Cambria"/>
              </a:rPr>
              <a:t> </a:t>
            </a:r>
            <a:r>
              <a:rPr sz="2100" spc="10" dirty="0">
                <a:solidFill>
                  <a:srgbClr val="990033"/>
                </a:solidFill>
                <a:latin typeface="Cambria"/>
                <a:cs typeface="Cambria"/>
              </a:rPr>
              <a:t>rules</a:t>
            </a:r>
            <a:r>
              <a:rPr sz="2100" spc="50" dirty="0">
                <a:solidFill>
                  <a:srgbClr val="990033"/>
                </a:solidFill>
                <a:latin typeface="Cambria"/>
                <a:cs typeface="Cambria"/>
              </a:rPr>
              <a:t> made</a:t>
            </a:r>
            <a:r>
              <a:rPr sz="2100" spc="65" dirty="0">
                <a:solidFill>
                  <a:srgbClr val="990033"/>
                </a:solidFill>
                <a:latin typeface="Cambria"/>
                <a:cs typeface="Cambria"/>
              </a:rPr>
              <a:t> </a:t>
            </a:r>
            <a:r>
              <a:rPr sz="2100" spc="-10" dirty="0">
                <a:solidFill>
                  <a:srgbClr val="990033"/>
                </a:solidFill>
                <a:latin typeface="Cambria"/>
                <a:cs typeface="Cambria"/>
              </a:rPr>
              <a:t>there</a:t>
            </a:r>
            <a:r>
              <a:rPr sz="2100" spc="40" dirty="0">
                <a:solidFill>
                  <a:srgbClr val="990033"/>
                </a:solidFill>
                <a:latin typeface="Cambria"/>
                <a:cs typeface="Cambria"/>
              </a:rPr>
              <a:t> under</a:t>
            </a:r>
            <a:endParaRPr sz="2100" dirty="0">
              <a:latin typeface="Cambria"/>
              <a:cs typeface="Cambria"/>
            </a:endParaRPr>
          </a:p>
          <a:p>
            <a:pPr marL="481922" marR="5714" indent="-469858" algn="just">
              <a:lnSpc>
                <a:spcPts val="2270"/>
              </a:lnSpc>
              <a:spcBef>
                <a:spcPts val="500"/>
              </a:spcBef>
              <a:buFont typeface="Times New Roman"/>
              <a:buChar char="■"/>
              <a:tabLst>
                <a:tab pos="482557" algn="l"/>
              </a:tabLst>
            </a:pPr>
            <a:r>
              <a:rPr sz="2100" spc="35" dirty="0">
                <a:solidFill>
                  <a:srgbClr val="990033"/>
                </a:solidFill>
                <a:latin typeface="Cambria"/>
                <a:cs typeface="Cambria"/>
              </a:rPr>
              <a:t>RBI </a:t>
            </a:r>
            <a:r>
              <a:rPr sz="2100" spc="5" dirty="0">
                <a:solidFill>
                  <a:srgbClr val="990033"/>
                </a:solidFill>
                <a:latin typeface="Cambria"/>
                <a:cs typeface="Cambria"/>
              </a:rPr>
              <a:t>is </a:t>
            </a:r>
            <a:r>
              <a:rPr sz="2100" spc="10" dirty="0">
                <a:solidFill>
                  <a:srgbClr val="990033"/>
                </a:solidFill>
                <a:latin typeface="Cambria"/>
                <a:cs typeface="Cambria"/>
              </a:rPr>
              <a:t>entrusted </a:t>
            </a:r>
            <a:r>
              <a:rPr sz="2100" spc="44" dirty="0">
                <a:solidFill>
                  <a:srgbClr val="990033"/>
                </a:solidFill>
                <a:latin typeface="Cambria"/>
                <a:cs typeface="Cambria"/>
              </a:rPr>
              <a:t>with </a:t>
            </a:r>
            <a:r>
              <a:rPr sz="2100" spc="-5" dirty="0">
                <a:solidFill>
                  <a:srgbClr val="990033"/>
                </a:solidFill>
                <a:latin typeface="Cambria"/>
                <a:cs typeface="Cambria"/>
              </a:rPr>
              <a:t>the </a:t>
            </a:r>
            <a:r>
              <a:rPr sz="2100" spc="25" dirty="0">
                <a:solidFill>
                  <a:srgbClr val="990033"/>
                </a:solidFill>
                <a:latin typeface="Cambria"/>
                <a:cs typeface="Cambria"/>
              </a:rPr>
              <a:t>administration </a:t>
            </a:r>
            <a:r>
              <a:rPr sz="2100" spc="60" dirty="0">
                <a:solidFill>
                  <a:srgbClr val="990033"/>
                </a:solidFill>
                <a:latin typeface="Cambria"/>
                <a:cs typeface="Cambria"/>
              </a:rPr>
              <a:t>and </a:t>
            </a:r>
            <a:r>
              <a:rPr sz="2100" spc="30" dirty="0">
                <a:solidFill>
                  <a:srgbClr val="990033"/>
                </a:solidFill>
                <a:latin typeface="Cambria"/>
                <a:cs typeface="Cambria"/>
              </a:rPr>
              <a:t>implementation </a:t>
            </a:r>
            <a:r>
              <a:rPr sz="2100" spc="35" dirty="0">
                <a:solidFill>
                  <a:srgbClr val="990033"/>
                </a:solidFill>
                <a:latin typeface="Cambria"/>
                <a:cs typeface="Cambria"/>
              </a:rPr>
              <a:t> </a:t>
            </a:r>
            <a:r>
              <a:rPr sz="2100" spc="50" dirty="0">
                <a:solidFill>
                  <a:srgbClr val="990033"/>
                </a:solidFill>
                <a:latin typeface="Cambria"/>
                <a:cs typeface="Cambria"/>
              </a:rPr>
              <a:t>of </a:t>
            </a:r>
            <a:r>
              <a:rPr sz="2100" spc="170" dirty="0">
                <a:solidFill>
                  <a:srgbClr val="990033"/>
                </a:solidFill>
                <a:latin typeface="Cambria"/>
                <a:cs typeface="Cambria"/>
              </a:rPr>
              <a:t>FEMA</a:t>
            </a:r>
            <a:endParaRPr sz="2100" dirty="0">
              <a:latin typeface="Cambria"/>
              <a:cs typeface="Cambria"/>
            </a:endParaRPr>
          </a:p>
        </p:txBody>
      </p:sp>
      <p:sp>
        <p:nvSpPr>
          <p:cNvPr id="8" name="object 8"/>
          <p:cNvSpPr txBox="1"/>
          <p:nvPr/>
        </p:nvSpPr>
        <p:spPr>
          <a:xfrm>
            <a:off x="4946886" y="6763735"/>
            <a:ext cx="184785" cy="213519"/>
          </a:xfrm>
          <a:prstGeom prst="rect">
            <a:avLst/>
          </a:prstGeom>
        </p:spPr>
        <p:txBody>
          <a:bodyPr vert="horz" wrap="square" lIns="0" tIns="13334" rIns="0" bIns="0" rtlCol="0">
            <a:spAutoFit/>
          </a:bodyPr>
          <a:lstStyle/>
          <a:p>
            <a:pPr marL="38097">
              <a:spcBef>
                <a:spcPts val="105"/>
              </a:spcBef>
            </a:pPr>
            <a:fld id="{81D60167-4931-47E6-BA6A-407CBD079E47}" type="slidenum">
              <a:rPr sz="1300" b="1" dirty="0">
                <a:solidFill>
                  <a:srgbClr val="990033"/>
                </a:solidFill>
                <a:latin typeface="Verdana"/>
                <a:cs typeface="Verdana"/>
              </a:rPr>
              <a:pPr marL="38097">
                <a:spcBef>
                  <a:spcPts val="105"/>
                </a:spcBef>
              </a:pPr>
              <a:t>4</a:t>
            </a:fld>
            <a:endParaRPr sz="1300">
              <a:latin typeface="Verdana"/>
              <a:cs typeface="Verdana"/>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F2709-E59D-4B37-8481-E61759E82149}"/>
              </a:ext>
            </a:extLst>
          </p:cNvPr>
          <p:cNvSpPr>
            <a:spLocks noGrp="1"/>
          </p:cNvSpPr>
          <p:nvPr>
            <p:ph type="title"/>
          </p:nvPr>
        </p:nvSpPr>
        <p:spPr/>
        <p:txBody>
          <a:bodyPr>
            <a:normAutofit fontScale="90000"/>
          </a:bodyPr>
          <a:lstStyle/>
          <a:p>
            <a:r>
              <a:rPr lang="en-US" dirty="0"/>
              <a:t>Section 2(j): Current Account Transaction</a:t>
            </a:r>
            <a:endParaRPr lang="en-IN" dirty="0"/>
          </a:p>
        </p:txBody>
      </p:sp>
      <p:sp>
        <p:nvSpPr>
          <p:cNvPr id="3" name="Content Placeholder 2">
            <a:extLst>
              <a:ext uri="{FF2B5EF4-FFF2-40B4-BE49-F238E27FC236}">
                <a16:creationId xmlns:a16="http://schemas.microsoft.com/office/drawing/2014/main" id="{4170F441-BADA-44CB-B2DD-607374E2CEBD}"/>
              </a:ext>
            </a:extLst>
          </p:cNvPr>
          <p:cNvSpPr>
            <a:spLocks noGrp="1"/>
          </p:cNvSpPr>
          <p:nvPr>
            <p:ph idx="1"/>
          </p:nvPr>
        </p:nvSpPr>
        <p:spPr/>
        <p:txBody>
          <a:bodyPr>
            <a:normAutofit fontScale="70000" lnSpcReduction="20000"/>
          </a:bodyPr>
          <a:lstStyle/>
          <a:p>
            <a:pPr marL="125178" indent="0">
              <a:buNone/>
            </a:pPr>
            <a:r>
              <a:rPr lang="en-US" dirty="0"/>
              <a:t>Means a transaction other than a capital account transaction and without prejudice to the generality of the foregoing such transaction includes, - </a:t>
            </a:r>
          </a:p>
          <a:p>
            <a:pPr marL="125178" indent="0" algn="just">
              <a:buNone/>
            </a:pPr>
            <a:endParaRPr lang="en-US" dirty="0"/>
          </a:p>
          <a:p>
            <a:pPr marL="125178" indent="0" algn="just">
              <a:buNone/>
            </a:pPr>
            <a:r>
              <a:rPr lang="en-US" dirty="0"/>
              <a:t>(i) payments due in connection with foreign trade, other current business, services, and short - term banking and credit facilities in the ordinary course of business, </a:t>
            </a:r>
          </a:p>
          <a:p>
            <a:pPr marL="696678" indent="-571500" algn="just">
              <a:buAutoNum type="romanLcParenBoth"/>
            </a:pPr>
            <a:endParaRPr lang="en-US" dirty="0"/>
          </a:p>
          <a:p>
            <a:pPr marL="125178" indent="0" algn="just">
              <a:buNone/>
            </a:pPr>
            <a:r>
              <a:rPr lang="en-US" dirty="0"/>
              <a:t>(ii) payments due as interest on loans and as net income from investments, </a:t>
            </a:r>
          </a:p>
          <a:p>
            <a:pPr marL="125178" indent="0" algn="just">
              <a:buNone/>
            </a:pPr>
            <a:endParaRPr lang="en-US" dirty="0"/>
          </a:p>
          <a:p>
            <a:pPr marL="125178" indent="0" algn="just">
              <a:buNone/>
            </a:pPr>
            <a:r>
              <a:rPr lang="en-US" dirty="0"/>
              <a:t>(iii) remittances for living expenses of parents, spouse and children residing abroad, and</a:t>
            </a:r>
          </a:p>
          <a:p>
            <a:pPr algn="just"/>
            <a:endParaRPr lang="en-US" dirty="0"/>
          </a:p>
          <a:p>
            <a:pPr marL="125178" indent="0" algn="just">
              <a:buNone/>
            </a:pPr>
            <a:r>
              <a:rPr lang="en-US" dirty="0"/>
              <a:t>(iv) expenses in connection with foreign travel, education and medical care of parents, spouse and children</a:t>
            </a:r>
          </a:p>
          <a:p>
            <a:endParaRPr lang="en-IN" dirty="0"/>
          </a:p>
        </p:txBody>
      </p:sp>
    </p:spTree>
    <p:extLst>
      <p:ext uri="{BB962C8B-B14F-4D97-AF65-F5344CB8AC3E}">
        <p14:creationId xmlns:p14="http://schemas.microsoft.com/office/powerpoint/2010/main" val="13004852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4F7CE1-A04D-4640-9449-D568F5C532FD}"/>
              </a:ext>
            </a:extLst>
          </p:cNvPr>
          <p:cNvSpPr>
            <a:spLocks noGrp="1"/>
          </p:cNvSpPr>
          <p:nvPr>
            <p:ph idx="1"/>
          </p:nvPr>
        </p:nvSpPr>
        <p:spPr>
          <a:xfrm>
            <a:off x="534670" y="1190625"/>
            <a:ext cx="9624060" cy="6059627"/>
          </a:xfrm>
        </p:spPr>
        <p:txBody>
          <a:bodyPr/>
          <a:lstStyle/>
          <a:p>
            <a:pPr algn="just"/>
            <a:r>
              <a:rPr lang="en-US" dirty="0"/>
              <a:t>For example, Resident of India imports goods from outside India on a credit basis say 6 months, he is creating a liability outside India and thus, it can be treated as capital account transaction, but it is specifically included in the above definition, therefore it shall be treated as a current account transaction. </a:t>
            </a:r>
          </a:p>
          <a:p>
            <a:pPr algn="just"/>
            <a:endParaRPr lang="en-US" dirty="0"/>
          </a:p>
          <a:p>
            <a:pPr algn="just"/>
            <a:endParaRPr lang="en-IN" dirty="0"/>
          </a:p>
        </p:txBody>
      </p:sp>
    </p:spTree>
    <p:extLst>
      <p:ext uri="{BB962C8B-B14F-4D97-AF65-F5344CB8AC3E}">
        <p14:creationId xmlns:p14="http://schemas.microsoft.com/office/powerpoint/2010/main" val="42811994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572236-81F6-4BA8-9072-AD672E61F8E4}"/>
              </a:ext>
            </a:extLst>
          </p:cNvPr>
          <p:cNvSpPr>
            <a:spLocks noGrp="1"/>
          </p:cNvSpPr>
          <p:nvPr>
            <p:ph idx="1"/>
          </p:nvPr>
        </p:nvSpPr>
        <p:spPr/>
        <p:txBody>
          <a:bodyPr/>
          <a:lstStyle/>
          <a:p>
            <a:pPr marL="125178" indent="0" algn="ctr">
              <a:buNone/>
            </a:pPr>
            <a:r>
              <a:rPr lang="en-US" sz="4400" b="1" dirty="0"/>
              <a:t>Relevant rules: </a:t>
            </a:r>
            <a:r>
              <a:rPr lang="en-US" sz="4400" dirty="0"/>
              <a:t>Foreign Exchange Management (Current Account transaction) Rules 2000.</a:t>
            </a:r>
          </a:p>
          <a:p>
            <a:endParaRPr lang="en-IN" dirty="0"/>
          </a:p>
        </p:txBody>
      </p:sp>
    </p:spTree>
    <p:extLst>
      <p:ext uri="{BB962C8B-B14F-4D97-AF65-F5344CB8AC3E}">
        <p14:creationId xmlns:p14="http://schemas.microsoft.com/office/powerpoint/2010/main" val="12627873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59117-6BAC-491D-8DD9-A477377F8918}"/>
              </a:ext>
            </a:extLst>
          </p:cNvPr>
          <p:cNvSpPr>
            <a:spLocks noGrp="1"/>
          </p:cNvSpPr>
          <p:nvPr>
            <p:ph type="title"/>
          </p:nvPr>
        </p:nvSpPr>
        <p:spPr/>
        <p:txBody>
          <a:bodyPr>
            <a:normAutofit fontScale="90000"/>
          </a:bodyPr>
          <a:lstStyle/>
          <a:p>
            <a:r>
              <a:rPr lang="en-US" dirty="0"/>
              <a:t>Current Account Transactions are divided into 3 schedules</a:t>
            </a:r>
            <a:endParaRPr lang="en-IN" dirty="0"/>
          </a:p>
        </p:txBody>
      </p:sp>
      <p:sp>
        <p:nvSpPr>
          <p:cNvPr id="3" name="Content Placeholder 2">
            <a:extLst>
              <a:ext uri="{FF2B5EF4-FFF2-40B4-BE49-F238E27FC236}">
                <a16:creationId xmlns:a16="http://schemas.microsoft.com/office/drawing/2014/main" id="{A2E0F0D3-5533-49C6-ABBB-56483BBE844F}"/>
              </a:ext>
            </a:extLst>
          </p:cNvPr>
          <p:cNvSpPr>
            <a:spLocks noGrp="1"/>
          </p:cNvSpPr>
          <p:nvPr>
            <p:ph idx="1"/>
          </p:nvPr>
        </p:nvSpPr>
        <p:spPr/>
        <p:txBody>
          <a:bodyPr>
            <a:normAutofit/>
          </a:bodyPr>
          <a:lstStyle/>
          <a:p>
            <a:pPr algn="just"/>
            <a:r>
              <a:rPr lang="en-US" dirty="0"/>
              <a:t>Schedule I read with Rule 3: Transaction which are prohibited.</a:t>
            </a:r>
          </a:p>
          <a:p>
            <a:pPr algn="just"/>
            <a:r>
              <a:rPr lang="en-US" dirty="0"/>
              <a:t>Schedule II read with Rule 4: Transaction with the prior approval of government of India.</a:t>
            </a:r>
          </a:p>
          <a:p>
            <a:pPr algn="just"/>
            <a:r>
              <a:rPr lang="en-US" dirty="0"/>
              <a:t>Schedule III read with Rule 5: Transaction for which prior approval of RBI is required if the amount exceeds the specified limit. </a:t>
            </a:r>
            <a:endParaRPr lang="en-IN" dirty="0"/>
          </a:p>
        </p:txBody>
      </p:sp>
    </p:spTree>
    <p:extLst>
      <p:ext uri="{BB962C8B-B14F-4D97-AF65-F5344CB8AC3E}">
        <p14:creationId xmlns:p14="http://schemas.microsoft.com/office/powerpoint/2010/main" val="1189838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428625"/>
            <a:ext cx="10058400" cy="1142999"/>
          </a:xfrm>
        </p:spPr>
        <p:txBody>
          <a:bodyPr>
            <a:noAutofit/>
          </a:bodyPr>
          <a:lstStyle/>
          <a:p>
            <a:r>
              <a:rPr lang="en-US" sz="3600" dirty="0"/>
              <a:t>Schedule I - Transactions which are prohibited</a:t>
            </a:r>
            <a:endParaRPr lang="en-IN" sz="3600" dirty="0"/>
          </a:p>
        </p:txBody>
      </p:sp>
      <p:sp>
        <p:nvSpPr>
          <p:cNvPr id="3" name="Content Placeholder 2"/>
          <p:cNvSpPr>
            <a:spLocks noGrp="1"/>
          </p:cNvSpPr>
          <p:nvPr>
            <p:ph idx="1"/>
          </p:nvPr>
        </p:nvSpPr>
        <p:spPr>
          <a:xfrm>
            <a:off x="393700" y="1800225"/>
            <a:ext cx="9688830" cy="5450027"/>
          </a:xfrm>
        </p:spPr>
        <p:txBody>
          <a:bodyPr>
            <a:normAutofit fontScale="85000" lnSpcReduction="20000"/>
          </a:bodyPr>
          <a:lstStyle/>
          <a:p>
            <a:pPr marL="983766" lvl="1" indent="-514350" algn="just">
              <a:buClrTx/>
              <a:buFont typeface="+mj-lt"/>
              <a:buAutoNum type="arabicPeriod"/>
            </a:pPr>
            <a:r>
              <a:rPr lang="en-US" sz="2800" dirty="0">
                <a:solidFill>
                  <a:schemeClr val="tx1"/>
                </a:solidFill>
              </a:rPr>
              <a:t>Remittance out of lottery winnings.</a:t>
            </a:r>
          </a:p>
          <a:p>
            <a:pPr marL="983766" lvl="1" indent="-514350" algn="just">
              <a:buClrTx/>
              <a:buFont typeface="+mj-lt"/>
              <a:buAutoNum type="arabicPeriod"/>
            </a:pPr>
            <a:r>
              <a:rPr lang="en-US" sz="2800" dirty="0">
                <a:solidFill>
                  <a:schemeClr val="tx1"/>
                </a:solidFill>
              </a:rPr>
              <a:t>Remittance of income from racing/riding, etc. or any other hobby.</a:t>
            </a:r>
          </a:p>
          <a:p>
            <a:pPr marL="983766" lvl="1" indent="-514350" algn="just">
              <a:buClrTx/>
              <a:buFont typeface="+mj-lt"/>
              <a:buAutoNum type="arabicPeriod"/>
            </a:pPr>
            <a:r>
              <a:rPr lang="en-US" sz="2800" dirty="0">
                <a:solidFill>
                  <a:schemeClr val="tx1"/>
                </a:solidFill>
              </a:rPr>
              <a:t>Remittance for purchase of lottery tickets, banned/ prescribed magazines, football pools, sweepstakes, etc.</a:t>
            </a:r>
          </a:p>
          <a:p>
            <a:pPr marL="983766" lvl="1" indent="-514350" algn="just">
              <a:buClrTx/>
              <a:buFont typeface="+mj-lt"/>
              <a:buAutoNum type="arabicPeriod"/>
            </a:pPr>
            <a:r>
              <a:rPr lang="en-US" sz="2800" dirty="0">
                <a:solidFill>
                  <a:schemeClr val="tx1"/>
                </a:solidFill>
              </a:rPr>
              <a:t>Payments of commission on exports made towards equity investment in joint ventures/wholly owned subsidiaries abroad of Indian companies.</a:t>
            </a:r>
          </a:p>
          <a:p>
            <a:pPr marL="983766" lvl="1" indent="-514350" algn="just">
              <a:buClrTx/>
              <a:buFont typeface="+mj-lt"/>
              <a:buAutoNum type="arabicPeriod"/>
            </a:pPr>
            <a:r>
              <a:rPr lang="en-US" sz="2800" dirty="0">
                <a:solidFill>
                  <a:schemeClr val="tx1"/>
                </a:solidFill>
              </a:rPr>
              <a:t>Remittance of dividend by any company to which the requirement of dividend balancing is applicable. (Not effective at present)</a:t>
            </a:r>
          </a:p>
          <a:p>
            <a:pPr marL="983766" lvl="1" indent="-514350" algn="just">
              <a:buClrTx/>
              <a:buFont typeface="+mj-lt"/>
              <a:buAutoNum type="arabicPeriod"/>
            </a:pPr>
            <a:r>
              <a:rPr lang="en-US" sz="2800" dirty="0">
                <a:solidFill>
                  <a:schemeClr val="tx1"/>
                </a:solidFill>
              </a:rPr>
              <a:t>Payment of commission of exports under Rupee State Credit Route, except commission up to 10% of invoice value of exports of tea and tobacco. (Not effective at present)</a:t>
            </a:r>
          </a:p>
          <a:p>
            <a:pPr marL="983766" lvl="1" indent="-514350" algn="just">
              <a:buClrTx/>
              <a:buFont typeface="+mj-lt"/>
              <a:buAutoNum type="arabicPeriod"/>
            </a:pPr>
            <a:r>
              <a:rPr lang="en-US" sz="2800" dirty="0">
                <a:solidFill>
                  <a:schemeClr val="tx1"/>
                </a:solidFill>
              </a:rPr>
              <a:t>Payment related to "Call Back Services" of telephones.</a:t>
            </a:r>
          </a:p>
          <a:p>
            <a:pPr marL="983766" lvl="1" indent="-514350" algn="just">
              <a:buClrTx/>
              <a:buFont typeface="+mj-lt"/>
              <a:buAutoNum type="arabicPeriod"/>
            </a:pPr>
            <a:r>
              <a:rPr lang="en-US" sz="2800" dirty="0">
                <a:solidFill>
                  <a:schemeClr val="tx1"/>
                </a:solidFill>
              </a:rPr>
              <a:t>Remittance of interest income on funds held in Non-Resident Special Rupee (Account) Scheme.</a:t>
            </a:r>
          </a:p>
          <a:p>
            <a:pPr marL="983766" lvl="1" indent="-514350">
              <a:buFont typeface="+mj-lt"/>
              <a:buAutoNum type="arabicPeriod"/>
            </a:pPr>
            <a:endParaRPr lang="en-IN" dirty="0">
              <a:solidFill>
                <a:schemeClr val="tx1"/>
              </a:solidFill>
            </a:endParaRPr>
          </a:p>
        </p:txBody>
      </p:sp>
    </p:spTree>
    <p:extLst>
      <p:ext uri="{BB962C8B-B14F-4D97-AF65-F5344CB8AC3E}">
        <p14:creationId xmlns:p14="http://schemas.microsoft.com/office/powerpoint/2010/main" val="9624885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796FE1-9789-4573-AFAA-AB608F7F9B3E}"/>
              </a:ext>
            </a:extLst>
          </p:cNvPr>
          <p:cNvSpPr>
            <a:spLocks noGrp="1"/>
          </p:cNvSpPr>
          <p:nvPr>
            <p:ph idx="1"/>
          </p:nvPr>
        </p:nvSpPr>
        <p:spPr>
          <a:xfrm>
            <a:off x="88900" y="657225"/>
            <a:ext cx="10669125" cy="4419600"/>
          </a:xfrm>
        </p:spPr>
        <p:txBody>
          <a:bodyPr/>
          <a:lstStyle/>
          <a:p>
            <a:pPr marL="125178" indent="0">
              <a:buNone/>
            </a:pPr>
            <a:r>
              <a:rPr lang="en-US" sz="2400" dirty="0"/>
              <a:t>Schedule II – Transaction with the prior approval of government of India</a:t>
            </a:r>
          </a:p>
          <a:p>
            <a:endParaRPr lang="en-US" dirty="0">
              <a:highlight>
                <a:srgbClr val="FFFF00"/>
              </a:highlight>
            </a:endParaRPr>
          </a:p>
        </p:txBody>
      </p:sp>
      <p:graphicFrame>
        <p:nvGraphicFramePr>
          <p:cNvPr id="4" name="Table 3"/>
          <p:cNvGraphicFramePr>
            <a:graphicFrameLocks noGrp="1"/>
          </p:cNvGraphicFramePr>
          <p:nvPr>
            <p:extLst>
              <p:ext uri="{D42A27DB-BD31-4B8C-83A1-F6EECF244321}">
                <p14:modId xmlns:p14="http://schemas.microsoft.com/office/powerpoint/2010/main" val="1222964770"/>
              </p:ext>
            </p:extLst>
          </p:nvPr>
        </p:nvGraphicFramePr>
        <p:xfrm>
          <a:off x="108352" y="1190626"/>
          <a:ext cx="10496148" cy="6248399"/>
        </p:xfrm>
        <a:graphic>
          <a:graphicData uri="http://schemas.openxmlformats.org/drawingml/2006/table">
            <a:tbl>
              <a:tblPr firstRow="1" bandRow="1">
                <a:tableStyleId>{5C22544A-7EE6-4342-B048-85BDC9FD1C3A}</a:tableStyleId>
              </a:tblPr>
              <a:tblGrid>
                <a:gridCol w="5268399">
                  <a:extLst>
                    <a:ext uri="{9D8B030D-6E8A-4147-A177-3AD203B41FA5}">
                      <a16:colId xmlns:a16="http://schemas.microsoft.com/office/drawing/2014/main" val="20000"/>
                    </a:ext>
                  </a:extLst>
                </a:gridCol>
                <a:gridCol w="5227749">
                  <a:extLst>
                    <a:ext uri="{9D8B030D-6E8A-4147-A177-3AD203B41FA5}">
                      <a16:colId xmlns:a16="http://schemas.microsoft.com/office/drawing/2014/main" val="20001"/>
                    </a:ext>
                  </a:extLst>
                </a:gridCol>
              </a:tblGrid>
              <a:tr h="673331">
                <a:tc>
                  <a:txBody>
                    <a:bodyPr/>
                    <a:lstStyle/>
                    <a:p>
                      <a:r>
                        <a:rPr lang="en-US" dirty="0"/>
                        <a:t>Purpose</a:t>
                      </a:r>
                      <a:r>
                        <a:rPr lang="en-US" baseline="0" dirty="0"/>
                        <a:t> of Remittance</a:t>
                      </a:r>
                      <a:endParaRPr lang="en-IN" dirty="0"/>
                    </a:p>
                  </a:txBody>
                  <a:tcPr/>
                </a:tc>
                <a:tc>
                  <a:txBody>
                    <a:bodyPr/>
                    <a:lstStyle/>
                    <a:p>
                      <a:r>
                        <a:rPr lang="en-US" dirty="0"/>
                        <a:t>Ministry/Department of Government of India whose approval is required</a:t>
                      </a:r>
                      <a:endParaRPr lang="en-IN" dirty="0"/>
                    </a:p>
                  </a:txBody>
                  <a:tcPr/>
                </a:tc>
                <a:extLst>
                  <a:ext uri="{0D108BD9-81ED-4DB2-BD59-A6C34878D82A}">
                    <a16:rowId xmlns:a16="http://schemas.microsoft.com/office/drawing/2014/main" val="10000"/>
                  </a:ext>
                </a:extLst>
              </a:tr>
              <a:tr h="922108">
                <a:tc>
                  <a:txBody>
                    <a:bodyPr/>
                    <a:lstStyle/>
                    <a:p>
                      <a:r>
                        <a:rPr lang="en-IN" dirty="0"/>
                        <a:t>Cultural Tours</a:t>
                      </a:r>
                    </a:p>
                    <a:p>
                      <a:endParaRPr lang="en-IN" dirty="0"/>
                    </a:p>
                  </a:txBody>
                  <a:tcPr/>
                </a:tc>
                <a:tc>
                  <a:txBody>
                    <a:bodyPr/>
                    <a:lstStyle/>
                    <a:p>
                      <a:r>
                        <a:rPr lang="en-US" dirty="0"/>
                        <a:t>Ministry of Human Resource Development (Department of Education and Culture)</a:t>
                      </a:r>
                    </a:p>
                  </a:txBody>
                  <a:tcPr/>
                </a:tc>
                <a:extLst>
                  <a:ext uri="{0D108BD9-81ED-4DB2-BD59-A6C34878D82A}">
                    <a16:rowId xmlns:a16="http://schemas.microsoft.com/office/drawing/2014/main" val="10001"/>
                  </a:ext>
                </a:extLst>
              </a:tr>
              <a:tr h="1691057">
                <a:tc>
                  <a:txBody>
                    <a:bodyPr/>
                    <a:lstStyle/>
                    <a:p>
                      <a:r>
                        <a:rPr lang="en-US" dirty="0"/>
                        <a:t>Advertisement in foreign print media for the purposes other than promotion of tourism, foreign investments, and international bidding (exceeding US$ 10,000) by a State Government and its Public Sector Undertakings.</a:t>
                      </a:r>
                    </a:p>
                  </a:txBody>
                  <a:tcPr/>
                </a:tc>
                <a:tc>
                  <a:txBody>
                    <a:bodyPr/>
                    <a:lstStyle/>
                    <a:p>
                      <a:r>
                        <a:rPr lang="en-US" dirty="0"/>
                        <a:t>Ministry of Finance, Department of Economic Affairs</a:t>
                      </a:r>
                    </a:p>
                    <a:p>
                      <a:endParaRPr lang="en-IN" dirty="0"/>
                    </a:p>
                  </a:txBody>
                  <a:tcPr/>
                </a:tc>
                <a:extLst>
                  <a:ext uri="{0D108BD9-81ED-4DB2-BD59-A6C34878D82A}">
                    <a16:rowId xmlns:a16="http://schemas.microsoft.com/office/drawing/2014/main" val="10002"/>
                  </a:ext>
                </a:extLst>
              </a:tr>
              <a:tr h="881743">
                <a:tc>
                  <a:txBody>
                    <a:bodyPr/>
                    <a:lstStyle/>
                    <a:p>
                      <a:r>
                        <a:rPr lang="en-US" dirty="0"/>
                        <a:t>Remittance of Freight of vessel chartered by a PSU</a:t>
                      </a:r>
                    </a:p>
                  </a:txBody>
                  <a:tcPr/>
                </a:tc>
                <a:tc>
                  <a:txBody>
                    <a:bodyPr/>
                    <a:lstStyle/>
                    <a:p>
                      <a:r>
                        <a:rPr lang="en-US" dirty="0"/>
                        <a:t>Ministry of Shipping Transport, (Chartering Wing)</a:t>
                      </a:r>
                    </a:p>
                  </a:txBody>
                  <a:tcPr/>
                </a:tc>
                <a:extLst>
                  <a:ext uri="{0D108BD9-81ED-4DB2-BD59-A6C34878D82A}">
                    <a16:rowId xmlns:a16="http://schemas.microsoft.com/office/drawing/2014/main" val="10003"/>
                  </a:ext>
                </a:extLst>
              </a:tr>
              <a:tr h="1122218">
                <a:tc>
                  <a:txBody>
                    <a:bodyPr/>
                    <a:lstStyle/>
                    <a:p>
                      <a:r>
                        <a:rPr lang="en-US" dirty="0"/>
                        <a:t>Payment of import through ocean transport by a Government Department or a PSU on c.i.f. basis (i.e., other than f.o.b. and f.a.s. basis)</a:t>
                      </a:r>
                    </a:p>
                  </a:txBody>
                  <a:tcPr/>
                </a:tc>
                <a:tc>
                  <a:txBody>
                    <a:bodyPr/>
                    <a:lstStyle/>
                    <a:p>
                      <a:r>
                        <a:rPr lang="en-US" dirty="0"/>
                        <a:t>Ministry of Shipping Transport, (Chartering Wing)</a:t>
                      </a:r>
                    </a:p>
                  </a:txBody>
                  <a:tcPr/>
                </a:tc>
                <a:extLst>
                  <a:ext uri="{0D108BD9-81ED-4DB2-BD59-A6C34878D82A}">
                    <a16:rowId xmlns:a16="http://schemas.microsoft.com/office/drawing/2014/main" val="10004"/>
                  </a:ext>
                </a:extLst>
              </a:tr>
              <a:tr h="957942">
                <a:tc>
                  <a:txBody>
                    <a:bodyPr/>
                    <a:lstStyle/>
                    <a:p>
                      <a:r>
                        <a:rPr lang="en-US" dirty="0"/>
                        <a:t>Multi-modal transport operators making remittance to their agents abroad</a:t>
                      </a:r>
                    </a:p>
                  </a:txBody>
                  <a:tcPr/>
                </a:tc>
                <a:tc>
                  <a:txBody>
                    <a:bodyPr/>
                    <a:lstStyle/>
                    <a:p>
                      <a:r>
                        <a:rPr lang="en-US" dirty="0"/>
                        <a:t>Registration Certificate from the Director General of Shipping</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351354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796FE1-9789-4573-AFAA-AB608F7F9B3E}"/>
              </a:ext>
            </a:extLst>
          </p:cNvPr>
          <p:cNvSpPr>
            <a:spLocks noGrp="1"/>
          </p:cNvSpPr>
          <p:nvPr>
            <p:ph idx="1"/>
          </p:nvPr>
        </p:nvSpPr>
        <p:spPr>
          <a:xfrm>
            <a:off x="88900" y="657225"/>
            <a:ext cx="10669125" cy="4419600"/>
          </a:xfrm>
        </p:spPr>
        <p:txBody>
          <a:bodyPr/>
          <a:lstStyle/>
          <a:p>
            <a:pPr marL="125178" indent="0">
              <a:buNone/>
            </a:pPr>
            <a:r>
              <a:rPr lang="en-US" sz="2400" dirty="0"/>
              <a:t>Schedule II – Transaction with the prior approval of government of India</a:t>
            </a:r>
          </a:p>
          <a:p>
            <a:endParaRPr lang="en-US" dirty="0">
              <a:highlight>
                <a:srgbClr val="FFFF00"/>
              </a:highlight>
            </a:endParaRPr>
          </a:p>
        </p:txBody>
      </p:sp>
      <p:graphicFrame>
        <p:nvGraphicFramePr>
          <p:cNvPr id="4" name="Table 3"/>
          <p:cNvGraphicFramePr>
            <a:graphicFrameLocks noGrp="1"/>
          </p:cNvGraphicFramePr>
          <p:nvPr>
            <p:extLst>
              <p:ext uri="{D42A27DB-BD31-4B8C-83A1-F6EECF244321}">
                <p14:modId xmlns:p14="http://schemas.microsoft.com/office/powerpoint/2010/main" val="2389377983"/>
              </p:ext>
            </p:extLst>
          </p:nvPr>
        </p:nvGraphicFramePr>
        <p:xfrm>
          <a:off x="108352" y="1190626"/>
          <a:ext cx="10496148" cy="6248399"/>
        </p:xfrm>
        <a:graphic>
          <a:graphicData uri="http://schemas.openxmlformats.org/drawingml/2006/table">
            <a:tbl>
              <a:tblPr firstRow="1" bandRow="1">
                <a:tableStyleId>{5C22544A-7EE6-4342-B048-85BDC9FD1C3A}</a:tableStyleId>
              </a:tblPr>
              <a:tblGrid>
                <a:gridCol w="5268399">
                  <a:extLst>
                    <a:ext uri="{9D8B030D-6E8A-4147-A177-3AD203B41FA5}">
                      <a16:colId xmlns:a16="http://schemas.microsoft.com/office/drawing/2014/main" val="20000"/>
                    </a:ext>
                  </a:extLst>
                </a:gridCol>
                <a:gridCol w="5227749">
                  <a:extLst>
                    <a:ext uri="{9D8B030D-6E8A-4147-A177-3AD203B41FA5}">
                      <a16:colId xmlns:a16="http://schemas.microsoft.com/office/drawing/2014/main" val="20001"/>
                    </a:ext>
                  </a:extLst>
                </a:gridCol>
              </a:tblGrid>
              <a:tr h="746124">
                <a:tc>
                  <a:txBody>
                    <a:bodyPr/>
                    <a:lstStyle/>
                    <a:p>
                      <a:r>
                        <a:rPr lang="en-US" dirty="0"/>
                        <a:t>Purpose</a:t>
                      </a:r>
                      <a:r>
                        <a:rPr lang="en-US" baseline="0" dirty="0"/>
                        <a:t> of Remittance</a:t>
                      </a:r>
                      <a:endParaRPr lang="en-IN" dirty="0"/>
                    </a:p>
                  </a:txBody>
                  <a:tcPr/>
                </a:tc>
                <a:tc>
                  <a:txBody>
                    <a:bodyPr/>
                    <a:lstStyle/>
                    <a:p>
                      <a:r>
                        <a:rPr lang="en-US" dirty="0"/>
                        <a:t>Ministry/Department of Government of India whose approval is required</a:t>
                      </a:r>
                      <a:endParaRPr lang="en-IN" dirty="0"/>
                    </a:p>
                  </a:txBody>
                  <a:tcPr/>
                </a:tc>
                <a:extLst>
                  <a:ext uri="{0D108BD9-81ED-4DB2-BD59-A6C34878D82A}">
                    <a16:rowId xmlns:a16="http://schemas.microsoft.com/office/drawing/2014/main" val="10000"/>
                  </a:ext>
                </a:extLst>
              </a:tr>
              <a:tr h="1021795">
                <a:tc>
                  <a:txBody>
                    <a:bodyPr/>
                    <a:lstStyle/>
                    <a:p>
                      <a:r>
                        <a:rPr lang="en-US" dirty="0"/>
                        <a:t>Remittance of hiring charges of transponders by TV Channels and Internet Service Providers</a:t>
                      </a:r>
                    </a:p>
                    <a:p>
                      <a:endParaRPr lang="en-IN" dirty="0"/>
                    </a:p>
                  </a:txBody>
                  <a:tcPr/>
                </a:tc>
                <a:tc>
                  <a:txBody>
                    <a:bodyPr/>
                    <a:lstStyle/>
                    <a:p>
                      <a:r>
                        <a:rPr lang="en-US" dirty="0"/>
                        <a:t>Ministry of Information and Broadcasting</a:t>
                      </a:r>
                    </a:p>
                  </a:txBody>
                  <a:tcPr/>
                </a:tc>
                <a:extLst>
                  <a:ext uri="{0D108BD9-81ED-4DB2-BD59-A6C34878D82A}">
                    <a16:rowId xmlns:a16="http://schemas.microsoft.com/office/drawing/2014/main" val="10001"/>
                  </a:ext>
                </a:extLst>
              </a:tr>
              <a:tr h="1356280">
                <a:tc>
                  <a:txBody>
                    <a:bodyPr/>
                    <a:lstStyle/>
                    <a:p>
                      <a:r>
                        <a:rPr lang="en-US" dirty="0"/>
                        <a:t>Remittance of container detention charges exceeding the rate prescribed by Director General of Shipping</a:t>
                      </a:r>
                    </a:p>
                  </a:txBody>
                  <a:tcPr/>
                </a:tc>
                <a:tc>
                  <a:txBody>
                    <a:bodyPr/>
                    <a:lstStyle/>
                    <a:p>
                      <a:r>
                        <a:rPr lang="en-IN" dirty="0"/>
                        <a:t>Ministry of Surface Transport </a:t>
                      </a:r>
                    </a:p>
                  </a:txBody>
                  <a:tcPr/>
                </a:tc>
                <a:extLst>
                  <a:ext uri="{0D108BD9-81ED-4DB2-BD59-A6C34878D82A}">
                    <a16:rowId xmlns:a16="http://schemas.microsoft.com/office/drawing/2014/main" val="10002"/>
                  </a:ext>
                </a:extLst>
              </a:tr>
              <a:tr h="1604319">
                <a:tc>
                  <a:txBody>
                    <a:bodyPr/>
                    <a:lstStyle/>
                    <a:p>
                      <a:r>
                        <a:rPr lang="en-US" dirty="0"/>
                        <a:t>Remittance of prize money/sponsorship of sports activity abroad by a person other than International/National/State Level sports bodies, if the amount involved exceeds US$ 1,00,000</a:t>
                      </a:r>
                    </a:p>
                  </a:txBody>
                  <a:tcPr/>
                </a:tc>
                <a:tc>
                  <a:txBody>
                    <a:bodyPr/>
                    <a:lstStyle/>
                    <a:p>
                      <a:r>
                        <a:rPr lang="en-US" dirty="0"/>
                        <a:t>Ministry of Human Resource Development, (Department of Youth Affairs and Sports)</a:t>
                      </a:r>
                    </a:p>
                  </a:txBody>
                  <a:tcPr/>
                </a:tc>
                <a:extLst>
                  <a:ext uri="{0D108BD9-81ED-4DB2-BD59-A6C34878D82A}">
                    <a16:rowId xmlns:a16="http://schemas.microsoft.com/office/drawing/2014/main" val="10003"/>
                  </a:ext>
                </a:extLst>
              </a:tr>
              <a:tr h="1519881">
                <a:tc>
                  <a:txBody>
                    <a:bodyPr/>
                    <a:lstStyle/>
                    <a:p>
                      <a:r>
                        <a:rPr lang="en-US" dirty="0"/>
                        <a:t>Remittance for membership of P&amp;I Club (It is a club know as Protection and Indemnity Club which provides Protection and Indemnity Insurance)</a:t>
                      </a:r>
                    </a:p>
                  </a:txBody>
                  <a:tcPr/>
                </a:tc>
                <a:tc>
                  <a:txBody>
                    <a:bodyPr/>
                    <a:lstStyle/>
                    <a:p>
                      <a:r>
                        <a:rPr lang="en-US" dirty="0"/>
                        <a:t>Ministry of Finance (Insurance Division )</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147748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99734-AF83-4C97-AB7A-32B4BF51D1A5}"/>
              </a:ext>
            </a:extLst>
          </p:cNvPr>
          <p:cNvSpPr>
            <a:spLocks noGrp="1"/>
          </p:cNvSpPr>
          <p:nvPr>
            <p:ph type="title"/>
          </p:nvPr>
        </p:nvSpPr>
        <p:spPr>
          <a:xfrm>
            <a:off x="546100" y="962025"/>
            <a:ext cx="9624060" cy="1176443"/>
          </a:xfrm>
        </p:spPr>
        <p:txBody>
          <a:bodyPr>
            <a:normAutofit fontScale="90000"/>
          </a:bodyPr>
          <a:lstStyle/>
          <a:p>
            <a:r>
              <a:rPr lang="en-US" dirty="0"/>
              <a:t>Schedule III : Liberalised Remittance Scheme</a:t>
            </a:r>
            <a:endParaRPr lang="en-IN" dirty="0"/>
          </a:p>
        </p:txBody>
      </p:sp>
      <p:sp>
        <p:nvSpPr>
          <p:cNvPr id="3" name="Content Placeholder 2">
            <a:extLst>
              <a:ext uri="{FF2B5EF4-FFF2-40B4-BE49-F238E27FC236}">
                <a16:creationId xmlns:a16="http://schemas.microsoft.com/office/drawing/2014/main" id="{277AD52C-E384-46D1-AEAB-56256AD64A13}"/>
              </a:ext>
            </a:extLst>
          </p:cNvPr>
          <p:cNvSpPr>
            <a:spLocks noGrp="1"/>
          </p:cNvSpPr>
          <p:nvPr>
            <p:ph idx="1"/>
          </p:nvPr>
        </p:nvSpPr>
        <p:spPr/>
        <p:txBody>
          <a:bodyPr/>
          <a:lstStyle/>
          <a:p>
            <a:pPr algn="just"/>
            <a:r>
              <a:rPr lang="en-US" dirty="0"/>
              <a:t>Resident Individuals can avail of foreign exchange facility for the </a:t>
            </a:r>
            <a:r>
              <a:rPr lang="en-US" b="1" dirty="0"/>
              <a:t>current account transactions and permissible capital account transaction</a:t>
            </a:r>
            <a:r>
              <a:rPr lang="en-US" dirty="0"/>
              <a:t> within the limit of USD 2,50,000 in a financial year. Any additional remittance in excess of the said limit for the following purposes shall require prior approval of the Reserve Bank of India.</a:t>
            </a:r>
            <a:endParaRPr lang="en-IN" dirty="0"/>
          </a:p>
        </p:txBody>
      </p:sp>
    </p:spTree>
    <p:extLst>
      <p:ext uri="{BB962C8B-B14F-4D97-AF65-F5344CB8AC3E}">
        <p14:creationId xmlns:p14="http://schemas.microsoft.com/office/powerpoint/2010/main" val="31518530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7983CC-7E7D-46EC-AB11-DF8AB91544C5}"/>
              </a:ext>
            </a:extLst>
          </p:cNvPr>
          <p:cNvSpPr>
            <a:spLocks noGrp="1"/>
          </p:cNvSpPr>
          <p:nvPr>
            <p:ph idx="1"/>
          </p:nvPr>
        </p:nvSpPr>
        <p:spPr>
          <a:xfrm>
            <a:off x="534670" y="1114425"/>
            <a:ext cx="9624060" cy="6135827"/>
          </a:xfrm>
        </p:spPr>
        <p:txBody>
          <a:bodyPr>
            <a:normAutofit fontScale="92500" lnSpcReduction="20000"/>
          </a:bodyPr>
          <a:lstStyle/>
          <a:p>
            <a:pPr marL="125178" indent="0" algn="just">
              <a:buNone/>
            </a:pPr>
            <a:r>
              <a:rPr lang="en-US" dirty="0"/>
              <a:t>(i) Private visits to any country (except Nepal and Bhutan).</a:t>
            </a:r>
          </a:p>
          <a:p>
            <a:pPr marL="125178" indent="0" algn="just">
              <a:buNone/>
            </a:pPr>
            <a:r>
              <a:rPr lang="en-US" dirty="0"/>
              <a:t>(ii) Gift or donation.</a:t>
            </a:r>
          </a:p>
          <a:p>
            <a:pPr marL="125178" indent="0" algn="just">
              <a:buNone/>
            </a:pPr>
            <a:r>
              <a:rPr lang="en-US" dirty="0"/>
              <a:t>(iii) Going abroad for employment.</a:t>
            </a:r>
          </a:p>
          <a:p>
            <a:pPr marL="125178" indent="0" algn="just">
              <a:buNone/>
            </a:pPr>
            <a:r>
              <a:rPr lang="en-US" dirty="0"/>
              <a:t>(iv) Emigration.</a:t>
            </a:r>
          </a:p>
          <a:p>
            <a:pPr marL="125178" indent="0" algn="just">
              <a:buNone/>
            </a:pPr>
            <a:r>
              <a:rPr lang="en-US" dirty="0"/>
              <a:t>(v) Maintenance of close relatives abroad.</a:t>
            </a:r>
          </a:p>
          <a:p>
            <a:pPr marL="125178" indent="0" algn="just">
              <a:buNone/>
            </a:pPr>
            <a:r>
              <a:rPr lang="en-US" dirty="0"/>
              <a:t>(vi) Travel for business or attending a conference or specialised training or for meeting expenses for meeting medical expenses, or check-up abroad, or for accompanying as attendant to a patient going abroad for medical treatment/ check-up.</a:t>
            </a:r>
          </a:p>
          <a:p>
            <a:pPr marL="125178" indent="0" algn="just">
              <a:buNone/>
            </a:pPr>
            <a:r>
              <a:rPr lang="en-US" dirty="0"/>
              <a:t>(vii) Expenses in connection with medical treatment abroad.</a:t>
            </a:r>
          </a:p>
          <a:p>
            <a:pPr marL="125178" indent="0" algn="just">
              <a:buNone/>
            </a:pPr>
            <a:r>
              <a:rPr lang="en-US" dirty="0"/>
              <a:t>(viii) Studies abroad.</a:t>
            </a:r>
          </a:p>
          <a:p>
            <a:pPr marL="125178" indent="0" algn="just">
              <a:buNone/>
            </a:pPr>
            <a:r>
              <a:rPr lang="en-US" dirty="0"/>
              <a:t>(ix) Any other current account transaction.</a:t>
            </a:r>
          </a:p>
          <a:p>
            <a:endParaRPr lang="en-IN" dirty="0"/>
          </a:p>
        </p:txBody>
      </p:sp>
    </p:spTree>
    <p:extLst>
      <p:ext uri="{BB962C8B-B14F-4D97-AF65-F5344CB8AC3E}">
        <p14:creationId xmlns:p14="http://schemas.microsoft.com/office/powerpoint/2010/main" val="40116482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C4179F-CC0C-472E-808A-CEBD4CB331D0}"/>
              </a:ext>
            </a:extLst>
          </p:cNvPr>
          <p:cNvSpPr>
            <a:spLocks noGrp="1"/>
          </p:cNvSpPr>
          <p:nvPr>
            <p:ph idx="1"/>
          </p:nvPr>
        </p:nvSpPr>
        <p:spPr>
          <a:xfrm>
            <a:off x="534670" y="1114425"/>
            <a:ext cx="9624060" cy="6135827"/>
          </a:xfrm>
        </p:spPr>
        <p:txBody>
          <a:bodyPr/>
          <a:lstStyle/>
          <a:p>
            <a:pPr marL="125178" indent="0" algn="just">
              <a:buNone/>
            </a:pPr>
            <a:r>
              <a:rPr lang="en-US" dirty="0"/>
              <a:t>Provided that for the purposes mentioned at item numbers (iv), (vii) and (viii), the individual may avail of exchange facility for an amount in excess of the limit prescribed under the Liberalised Remittance Scheme as provided in regulation 4 to FEMA Notification 1/2000-RB, dated the 3rd May, 2000(here in after referred to as the said Liberalised Remittance Scheme) if it is so required by a country of emigration, medical institute offering treatment or the university.</a:t>
            </a:r>
            <a:endParaRPr lang="en-IN" dirty="0"/>
          </a:p>
        </p:txBody>
      </p:sp>
    </p:spTree>
    <p:extLst>
      <p:ext uri="{BB962C8B-B14F-4D97-AF65-F5344CB8AC3E}">
        <p14:creationId xmlns:p14="http://schemas.microsoft.com/office/powerpoint/2010/main" val="3832749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6100" y="1038225"/>
            <a:ext cx="6096000" cy="505266"/>
          </a:xfrm>
          <a:prstGeom prst="rect">
            <a:avLst/>
          </a:prstGeom>
        </p:spPr>
        <p:txBody>
          <a:bodyPr vert="horz" wrap="square" lIns="0" tIns="12699" rIns="0" bIns="0" rtlCol="0">
            <a:spAutoFit/>
          </a:bodyPr>
          <a:lstStyle/>
          <a:p>
            <a:pPr marL="12699">
              <a:spcBef>
                <a:spcPts val="100"/>
              </a:spcBef>
            </a:pPr>
            <a:r>
              <a:rPr lang="en-US" sz="3200" spc="-5" dirty="0"/>
              <a:t>Policy instruments</a:t>
            </a:r>
            <a:r>
              <a:rPr sz="3200" spc="-60" dirty="0"/>
              <a:t> </a:t>
            </a:r>
            <a:r>
              <a:rPr sz="3200" spc="5" dirty="0"/>
              <a:t>of</a:t>
            </a:r>
            <a:r>
              <a:rPr sz="3200" spc="-50" dirty="0"/>
              <a:t> </a:t>
            </a:r>
            <a:r>
              <a:rPr sz="3200" spc="5" dirty="0"/>
              <a:t>FEMA</a:t>
            </a:r>
            <a:endParaRPr sz="3200" dirty="0"/>
          </a:p>
        </p:txBody>
      </p:sp>
      <p:sp>
        <p:nvSpPr>
          <p:cNvPr id="6" name="object 6"/>
          <p:cNvSpPr txBox="1"/>
          <p:nvPr/>
        </p:nvSpPr>
        <p:spPr>
          <a:xfrm>
            <a:off x="1461008" y="1974069"/>
            <a:ext cx="3449953" cy="2647516"/>
          </a:xfrm>
          <a:prstGeom prst="rect">
            <a:avLst/>
          </a:prstGeom>
        </p:spPr>
        <p:txBody>
          <a:bodyPr vert="horz" wrap="square" lIns="0" tIns="46351" rIns="0" bIns="0" rtlCol="0">
            <a:spAutoFit/>
          </a:bodyPr>
          <a:lstStyle/>
          <a:p>
            <a:pPr marL="481922" indent="-469858">
              <a:spcBef>
                <a:spcPts val="365"/>
              </a:spcBef>
              <a:buFont typeface="Times New Roman"/>
              <a:buChar char="■"/>
              <a:tabLst>
                <a:tab pos="481922" algn="l"/>
                <a:tab pos="482557" algn="l"/>
              </a:tabLst>
            </a:pPr>
            <a:r>
              <a:rPr sz="2200" spc="130" dirty="0">
                <a:solidFill>
                  <a:srgbClr val="990033"/>
                </a:solidFill>
                <a:latin typeface="Cambria"/>
                <a:cs typeface="Cambria"/>
              </a:rPr>
              <a:t>FEM</a:t>
            </a:r>
            <a:r>
              <a:rPr sz="2200" spc="15" dirty="0">
                <a:solidFill>
                  <a:srgbClr val="990033"/>
                </a:solidFill>
                <a:latin typeface="Cambria"/>
                <a:cs typeface="Cambria"/>
              </a:rPr>
              <a:t> </a:t>
            </a:r>
            <a:r>
              <a:rPr sz="2200" spc="229" dirty="0">
                <a:solidFill>
                  <a:srgbClr val="990033"/>
                </a:solidFill>
                <a:latin typeface="Cambria"/>
                <a:cs typeface="Cambria"/>
              </a:rPr>
              <a:t>ACT</a:t>
            </a:r>
            <a:endParaRPr sz="2200" dirty="0">
              <a:latin typeface="Cambria"/>
              <a:cs typeface="Cambria"/>
            </a:endParaRPr>
          </a:p>
          <a:p>
            <a:pPr marL="481922" indent="-469858">
              <a:spcBef>
                <a:spcPts val="260"/>
              </a:spcBef>
              <a:buFont typeface="Times New Roman"/>
              <a:buChar char="■"/>
              <a:tabLst>
                <a:tab pos="481922" algn="l"/>
                <a:tab pos="482557" algn="l"/>
              </a:tabLst>
            </a:pPr>
            <a:r>
              <a:rPr sz="2200" spc="160" dirty="0">
                <a:solidFill>
                  <a:srgbClr val="990033"/>
                </a:solidFill>
                <a:latin typeface="Cambria"/>
                <a:cs typeface="Cambria"/>
              </a:rPr>
              <a:t>NOTIFICATIONS</a:t>
            </a:r>
            <a:endParaRPr sz="2200" dirty="0">
              <a:latin typeface="Cambria"/>
              <a:cs typeface="Cambria"/>
            </a:endParaRPr>
          </a:p>
          <a:p>
            <a:pPr marL="481922" indent="-469858">
              <a:spcBef>
                <a:spcPts val="265"/>
              </a:spcBef>
              <a:buFont typeface="Times New Roman"/>
              <a:buChar char="■"/>
              <a:tabLst>
                <a:tab pos="481922" algn="l"/>
                <a:tab pos="482557" algn="l"/>
              </a:tabLst>
            </a:pPr>
            <a:r>
              <a:rPr sz="2200" spc="135" dirty="0">
                <a:solidFill>
                  <a:srgbClr val="990033"/>
                </a:solidFill>
                <a:latin typeface="Cambria"/>
                <a:cs typeface="Cambria"/>
              </a:rPr>
              <a:t>RULES</a:t>
            </a:r>
            <a:endParaRPr sz="2200" dirty="0">
              <a:latin typeface="Cambria"/>
              <a:cs typeface="Cambria"/>
            </a:endParaRPr>
          </a:p>
          <a:p>
            <a:pPr marL="481922" indent="-469858">
              <a:spcBef>
                <a:spcPts val="265"/>
              </a:spcBef>
              <a:buFont typeface="Times New Roman"/>
              <a:buChar char="■"/>
              <a:tabLst>
                <a:tab pos="481922" algn="l"/>
                <a:tab pos="482557" algn="l"/>
              </a:tabLst>
            </a:pPr>
            <a:r>
              <a:rPr sz="2200" spc="145" dirty="0">
                <a:solidFill>
                  <a:srgbClr val="990033"/>
                </a:solidFill>
                <a:latin typeface="Cambria"/>
                <a:cs typeface="Cambria"/>
              </a:rPr>
              <a:t>MASTER</a:t>
            </a:r>
            <a:r>
              <a:rPr sz="2200" spc="10" dirty="0">
                <a:solidFill>
                  <a:srgbClr val="990033"/>
                </a:solidFill>
                <a:latin typeface="Cambria"/>
                <a:cs typeface="Cambria"/>
              </a:rPr>
              <a:t> </a:t>
            </a:r>
            <a:r>
              <a:rPr sz="2200" spc="149" dirty="0">
                <a:solidFill>
                  <a:srgbClr val="990033"/>
                </a:solidFill>
                <a:latin typeface="Cambria"/>
                <a:cs typeface="Cambria"/>
              </a:rPr>
              <a:t>DIRECTIONS</a:t>
            </a:r>
            <a:endParaRPr sz="2200" dirty="0">
              <a:latin typeface="Cambria"/>
              <a:cs typeface="Cambria"/>
            </a:endParaRPr>
          </a:p>
          <a:p>
            <a:pPr marL="481922" indent="-469858">
              <a:spcBef>
                <a:spcPts val="265"/>
              </a:spcBef>
              <a:buFont typeface="Times New Roman"/>
              <a:buChar char="■"/>
              <a:tabLst>
                <a:tab pos="481922" algn="l"/>
                <a:tab pos="482557" algn="l"/>
              </a:tabLst>
            </a:pPr>
            <a:r>
              <a:rPr sz="2200" spc="149" dirty="0">
                <a:solidFill>
                  <a:srgbClr val="990033"/>
                </a:solidFill>
                <a:latin typeface="Cambria"/>
                <a:cs typeface="Cambria"/>
              </a:rPr>
              <a:t>A.P.</a:t>
            </a:r>
            <a:r>
              <a:rPr sz="2200" spc="35" dirty="0">
                <a:solidFill>
                  <a:srgbClr val="990033"/>
                </a:solidFill>
                <a:latin typeface="Cambria"/>
                <a:cs typeface="Cambria"/>
              </a:rPr>
              <a:t> </a:t>
            </a:r>
            <a:r>
              <a:rPr sz="2200" spc="120" dirty="0">
                <a:solidFill>
                  <a:srgbClr val="990033"/>
                </a:solidFill>
                <a:latin typeface="Cambria"/>
                <a:cs typeface="Cambria"/>
              </a:rPr>
              <a:t>DIR</a:t>
            </a:r>
            <a:r>
              <a:rPr sz="2200" spc="40" dirty="0">
                <a:solidFill>
                  <a:srgbClr val="990033"/>
                </a:solidFill>
                <a:latin typeface="Cambria"/>
                <a:cs typeface="Cambria"/>
              </a:rPr>
              <a:t> </a:t>
            </a:r>
            <a:r>
              <a:rPr sz="2200" spc="185" dirty="0">
                <a:solidFill>
                  <a:srgbClr val="990033"/>
                </a:solidFill>
                <a:latin typeface="Cambria"/>
                <a:cs typeface="Cambria"/>
              </a:rPr>
              <a:t>CIRCULARS</a:t>
            </a:r>
            <a:endParaRPr sz="2200" dirty="0">
              <a:latin typeface="Cambria"/>
              <a:cs typeface="Cambria"/>
            </a:endParaRPr>
          </a:p>
          <a:p>
            <a:pPr marL="481922" indent="-469858">
              <a:spcBef>
                <a:spcPts val="260"/>
              </a:spcBef>
              <a:buFont typeface="Times New Roman"/>
              <a:buChar char="■"/>
              <a:tabLst>
                <a:tab pos="481922" algn="l"/>
                <a:tab pos="482557" algn="l"/>
              </a:tabLst>
            </a:pPr>
            <a:r>
              <a:rPr sz="2200" spc="160" dirty="0">
                <a:solidFill>
                  <a:srgbClr val="990033"/>
                </a:solidFill>
                <a:latin typeface="Cambria"/>
                <a:cs typeface="Cambria"/>
              </a:rPr>
              <a:t>FAQs</a:t>
            </a:r>
            <a:endParaRPr lang="en-US" sz="2200" spc="160" dirty="0">
              <a:solidFill>
                <a:srgbClr val="990033"/>
              </a:solidFill>
              <a:latin typeface="Cambria"/>
              <a:cs typeface="Cambria"/>
            </a:endParaRPr>
          </a:p>
          <a:p>
            <a:pPr marL="481922" indent="-469858">
              <a:spcBef>
                <a:spcPts val="260"/>
              </a:spcBef>
              <a:buFont typeface="Times New Roman"/>
              <a:buChar char="■"/>
              <a:tabLst>
                <a:tab pos="481922" algn="l"/>
                <a:tab pos="482557" algn="l"/>
              </a:tabLst>
            </a:pPr>
            <a:r>
              <a:rPr lang="en-IN" sz="2200" spc="160" dirty="0">
                <a:solidFill>
                  <a:srgbClr val="990033"/>
                </a:solidFill>
                <a:latin typeface="Cambria"/>
                <a:cs typeface="Cambria"/>
              </a:rPr>
              <a:t>FDI Policy</a:t>
            </a:r>
            <a:endParaRPr sz="2200" dirty="0">
              <a:latin typeface="Cambria"/>
              <a:cs typeface="Cambria"/>
            </a:endParaRPr>
          </a:p>
        </p:txBody>
      </p:sp>
      <p:sp>
        <p:nvSpPr>
          <p:cNvPr id="8" name="object 8"/>
          <p:cNvSpPr txBox="1"/>
          <p:nvPr/>
        </p:nvSpPr>
        <p:spPr>
          <a:xfrm>
            <a:off x="4946886" y="6763735"/>
            <a:ext cx="184785" cy="213519"/>
          </a:xfrm>
          <a:prstGeom prst="rect">
            <a:avLst/>
          </a:prstGeom>
        </p:spPr>
        <p:txBody>
          <a:bodyPr vert="horz" wrap="square" lIns="0" tIns="13334" rIns="0" bIns="0" rtlCol="0">
            <a:spAutoFit/>
          </a:bodyPr>
          <a:lstStyle/>
          <a:p>
            <a:pPr marL="38097">
              <a:spcBef>
                <a:spcPts val="105"/>
              </a:spcBef>
            </a:pPr>
            <a:fld id="{81D60167-4931-47E6-BA6A-407CBD079E47}" type="slidenum">
              <a:rPr sz="1300" b="1" dirty="0">
                <a:solidFill>
                  <a:srgbClr val="990033"/>
                </a:solidFill>
                <a:latin typeface="Verdana"/>
                <a:cs typeface="Verdana"/>
              </a:rPr>
              <a:pPr marL="38097">
                <a:spcBef>
                  <a:spcPts val="105"/>
                </a:spcBef>
              </a:pPr>
              <a:t>5</a:t>
            </a:fld>
            <a:endParaRPr sz="1300">
              <a:latin typeface="Verdana"/>
              <a:cs typeface="Verdana"/>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5C063-B0F4-419F-BF51-BBB533F44093}"/>
              </a:ext>
            </a:extLst>
          </p:cNvPr>
          <p:cNvSpPr>
            <a:spLocks noGrp="1"/>
          </p:cNvSpPr>
          <p:nvPr>
            <p:ph type="title"/>
          </p:nvPr>
        </p:nvSpPr>
        <p:spPr>
          <a:xfrm>
            <a:off x="534670" y="1260476"/>
            <a:ext cx="9624060" cy="844550"/>
          </a:xfrm>
        </p:spPr>
        <p:txBody>
          <a:bodyPr>
            <a:noAutofit/>
          </a:bodyPr>
          <a:lstStyle/>
          <a:p>
            <a:r>
              <a:rPr lang="en-US" sz="2800" dirty="0"/>
              <a:t>The permissible capital account transactions by an individual under LRS are:</a:t>
            </a:r>
            <a:endParaRPr lang="en-IN" sz="2800" dirty="0"/>
          </a:p>
        </p:txBody>
      </p:sp>
      <p:sp>
        <p:nvSpPr>
          <p:cNvPr id="3" name="Content Placeholder 2">
            <a:extLst>
              <a:ext uri="{FF2B5EF4-FFF2-40B4-BE49-F238E27FC236}">
                <a16:creationId xmlns:a16="http://schemas.microsoft.com/office/drawing/2014/main" id="{E647E7F3-FC0D-4CB6-8D74-85CBCB35B8A1}"/>
              </a:ext>
            </a:extLst>
          </p:cNvPr>
          <p:cNvSpPr>
            <a:spLocks noGrp="1"/>
          </p:cNvSpPr>
          <p:nvPr>
            <p:ph idx="1"/>
          </p:nvPr>
        </p:nvSpPr>
        <p:spPr>
          <a:xfrm>
            <a:off x="534670" y="2257425"/>
            <a:ext cx="9624060" cy="4572000"/>
          </a:xfrm>
        </p:spPr>
        <p:txBody>
          <a:bodyPr>
            <a:normAutofit fontScale="40000" lnSpcReduction="20000"/>
          </a:bodyPr>
          <a:lstStyle/>
          <a:p>
            <a:pPr marL="125178" indent="0">
              <a:buNone/>
            </a:pPr>
            <a:r>
              <a:rPr lang="en-US" sz="7000" dirty="0">
                <a:solidFill>
                  <a:schemeClr val="tx2"/>
                </a:solidFill>
                <a:latin typeface="+mj-lt"/>
                <a:ea typeface="+mj-ea"/>
                <a:cs typeface="+mj-cs"/>
              </a:rPr>
              <a:t>a) Opening of foreign currency account abroad with a bank;</a:t>
            </a:r>
          </a:p>
          <a:p>
            <a:pPr marL="125178" indent="0">
              <a:buNone/>
            </a:pPr>
            <a:r>
              <a:rPr lang="en-US" sz="7000" dirty="0">
                <a:solidFill>
                  <a:schemeClr val="tx2"/>
                </a:solidFill>
                <a:latin typeface="+mj-lt"/>
                <a:ea typeface="+mj-ea"/>
                <a:cs typeface="+mj-cs"/>
              </a:rPr>
              <a:t>b) Purchase of property abroad;</a:t>
            </a:r>
          </a:p>
          <a:p>
            <a:pPr marL="125178" indent="0">
              <a:buNone/>
            </a:pPr>
            <a:r>
              <a:rPr lang="en-US" sz="7000" dirty="0">
                <a:solidFill>
                  <a:schemeClr val="tx2"/>
                </a:solidFill>
                <a:latin typeface="+mj-lt"/>
                <a:ea typeface="+mj-ea"/>
                <a:cs typeface="+mj-cs"/>
              </a:rPr>
              <a:t>c) Overseas Direct Investment/Overseas Portfolio Investment outside India </a:t>
            </a:r>
          </a:p>
          <a:p>
            <a:pPr marL="125178" indent="0">
              <a:buNone/>
            </a:pPr>
            <a:r>
              <a:rPr lang="en-US" sz="7000" dirty="0">
                <a:solidFill>
                  <a:schemeClr val="tx2"/>
                </a:solidFill>
                <a:latin typeface="+mj-lt"/>
                <a:ea typeface="+mj-ea"/>
                <a:cs typeface="+mj-cs"/>
              </a:rPr>
              <a:t>d) extending loans including loans in Indian Rupees to Non-resident 	Indians (NRIs) who are relatives as defined in Companies Act, 2013. (Loan in foreign exchange is not expressly provided in ECB regulations – therefore not permissible)</a:t>
            </a:r>
          </a:p>
          <a:p>
            <a:pPr marL="125178" indent="0" algn="just">
              <a:buNone/>
            </a:pPr>
            <a:endParaRPr lang="en-US" sz="6400" dirty="0"/>
          </a:p>
          <a:p>
            <a:pPr marL="125178" indent="0" algn="just">
              <a:buNone/>
            </a:pPr>
            <a:endParaRPr lang="en-US" dirty="0"/>
          </a:p>
          <a:p>
            <a:endParaRPr lang="en-IN" dirty="0"/>
          </a:p>
        </p:txBody>
      </p:sp>
    </p:spTree>
    <p:extLst>
      <p:ext uri="{BB962C8B-B14F-4D97-AF65-F5344CB8AC3E}">
        <p14:creationId xmlns:p14="http://schemas.microsoft.com/office/powerpoint/2010/main" val="11496068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2BB6F-43F8-49A9-BBAB-33F3836ADC8C}"/>
              </a:ext>
            </a:extLst>
          </p:cNvPr>
          <p:cNvSpPr>
            <a:spLocks noGrp="1"/>
          </p:cNvSpPr>
          <p:nvPr>
            <p:ph type="title"/>
          </p:nvPr>
        </p:nvSpPr>
        <p:spPr/>
        <p:txBody>
          <a:bodyPr>
            <a:normAutofit/>
          </a:bodyPr>
          <a:lstStyle/>
          <a:p>
            <a:r>
              <a:rPr lang="en-US" dirty="0"/>
              <a:t>KEY POINTS</a:t>
            </a:r>
            <a:endParaRPr lang="en-IN" dirty="0"/>
          </a:p>
        </p:txBody>
      </p:sp>
      <p:sp>
        <p:nvSpPr>
          <p:cNvPr id="3" name="Content Placeholder 2">
            <a:extLst>
              <a:ext uri="{FF2B5EF4-FFF2-40B4-BE49-F238E27FC236}">
                <a16:creationId xmlns:a16="http://schemas.microsoft.com/office/drawing/2014/main" id="{B1F251DA-A9D8-47AB-B176-500E60DFFD2E}"/>
              </a:ext>
            </a:extLst>
          </p:cNvPr>
          <p:cNvSpPr>
            <a:spLocks noGrp="1"/>
          </p:cNvSpPr>
          <p:nvPr>
            <p:ph idx="1"/>
          </p:nvPr>
        </p:nvSpPr>
        <p:spPr/>
        <p:txBody>
          <a:bodyPr>
            <a:normAutofit fontScale="70000" lnSpcReduction="20000"/>
          </a:bodyPr>
          <a:lstStyle/>
          <a:p>
            <a:pPr algn="just"/>
            <a:r>
              <a:rPr lang="en-US" dirty="0"/>
              <a:t>Income and sum remitted need not be brought back into India and can be reinvested overseas. The received/</a:t>
            </a:r>
            <a:r>
              <a:rPr lang="en-US" dirty="0" err="1"/>
              <a:t>realised</a:t>
            </a:r>
            <a:r>
              <a:rPr lang="en-US" dirty="0"/>
              <a:t>/unspent/unused foreign</a:t>
            </a:r>
          </a:p>
          <a:p>
            <a:pPr marL="125178" indent="0" algn="just">
              <a:buNone/>
            </a:pPr>
            <a:r>
              <a:rPr lang="en-US" dirty="0"/>
              <a:t>     exchange, unless reinvested within a period of 180 days from the date of     such  receipt/realisation/ purchase/ acquisition or date of return to India, shall be repatriated and surrendered to an authorised person.</a:t>
            </a:r>
          </a:p>
          <a:p>
            <a:pPr algn="just"/>
            <a:endParaRPr lang="en-US" dirty="0"/>
          </a:p>
          <a:p>
            <a:pPr algn="just"/>
            <a:r>
              <a:rPr lang="en-US" dirty="0"/>
              <a:t>Remittance under LRS cannot be out of borrowed funds for a capital account transaction.</a:t>
            </a:r>
          </a:p>
          <a:p>
            <a:pPr algn="just"/>
            <a:endParaRPr lang="en-US" dirty="0"/>
          </a:p>
          <a:p>
            <a:pPr algn="just"/>
            <a:r>
              <a:rPr lang="en-US" dirty="0"/>
              <a:t>Cannot remit money to countries identified as “non-cooperative countries and territories” by Financial Action Task Force (FATF) </a:t>
            </a:r>
            <a:r>
              <a:rPr lang="en-US" dirty="0" err="1"/>
              <a:t>i.e</a:t>
            </a:r>
            <a:r>
              <a:rPr lang="en-US" dirty="0"/>
              <a:t> North Korea and Iran.</a:t>
            </a:r>
          </a:p>
          <a:p>
            <a:pPr algn="just"/>
            <a:endParaRPr lang="en-US" dirty="0"/>
          </a:p>
          <a:p>
            <a:pPr algn="just"/>
            <a:r>
              <a:rPr lang="en-US" dirty="0"/>
              <a:t>The individual will have to designate a branch of an AD through which all the remittances under the Scheme will be made.</a:t>
            </a:r>
          </a:p>
          <a:p>
            <a:pPr algn="just"/>
            <a:endParaRPr lang="en-US" dirty="0"/>
          </a:p>
          <a:p>
            <a:endParaRPr lang="en-IN" dirty="0"/>
          </a:p>
        </p:txBody>
      </p:sp>
    </p:spTree>
    <p:extLst>
      <p:ext uri="{BB962C8B-B14F-4D97-AF65-F5344CB8AC3E}">
        <p14:creationId xmlns:p14="http://schemas.microsoft.com/office/powerpoint/2010/main" val="41759879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293847-6640-4F51-ADF2-717DCF4AE44D}"/>
              </a:ext>
            </a:extLst>
          </p:cNvPr>
          <p:cNvSpPr>
            <a:spLocks noGrp="1"/>
          </p:cNvSpPr>
          <p:nvPr>
            <p:ph idx="1"/>
          </p:nvPr>
        </p:nvSpPr>
        <p:spPr>
          <a:xfrm>
            <a:off x="534670" y="1190625"/>
            <a:ext cx="9624060" cy="6059627"/>
          </a:xfrm>
        </p:spPr>
        <p:txBody>
          <a:bodyPr>
            <a:normAutofit/>
          </a:bodyPr>
          <a:lstStyle/>
          <a:p>
            <a:r>
              <a:rPr lang="en-US" b="1" dirty="0"/>
              <a:t>Gifts :</a:t>
            </a:r>
          </a:p>
          <a:p>
            <a:pPr marL="125178" indent="0" algn="just">
              <a:buNone/>
            </a:pPr>
            <a:r>
              <a:rPr lang="en-US" dirty="0"/>
              <a:t>(i)	Any resident individual may remit up-to USD 2,50,000 in one FY as gift to a person residing outside India or as donation to an organization outside India.</a:t>
            </a:r>
          </a:p>
          <a:p>
            <a:pPr marL="125178" indent="0" algn="just">
              <a:buNone/>
            </a:pPr>
            <a:r>
              <a:rPr lang="en-US" dirty="0"/>
              <a:t>(ii)	Resident cannot gift to another resident by remitting money outside India under LRS.</a:t>
            </a:r>
          </a:p>
          <a:p>
            <a:pPr marL="125178" indent="0" algn="just">
              <a:buNone/>
            </a:pPr>
            <a:r>
              <a:rPr lang="en-US" dirty="0"/>
              <a:t>(iii)	A resident individual can make a rupee gift to a NRI/PIO subject to following conditions</a:t>
            </a:r>
          </a:p>
          <a:p>
            <a:pPr marL="125178" indent="0">
              <a:buNone/>
            </a:pPr>
            <a:endParaRPr lang="en-US" dirty="0"/>
          </a:p>
          <a:p>
            <a:endParaRPr lang="en-IN" dirty="0"/>
          </a:p>
        </p:txBody>
      </p:sp>
    </p:spTree>
    <p:extLst>
      <p:ext uri="{BB962C8B-B14F-4D97-AF65-F5344CB8AC3E}">
        <p14:creationId xmlns:p14="http://schemas.microsoft.com/office/powerpoint/2010/main" val="6612826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623C7D-92D2-4466-BF19-AF5FAAED3C43}"/>
              </a:ext>
            </a:extLst>
          </p:cNvPr>
          <p:cNvSpPr>
            <a:spLocks noGrp="1"/>
          </p:cNvSpPr>
          <p:nvPr>
            <p:ph idx="1"/>
          </p:nvPr>
        </p:nvSpPr>
        <p:spPr>
          <a:xfrm>
            <a:off x="534670" y="1396606"/>
            <a:ext cx="9624060" cy="5585219"/>
          </a:xfrm>
        </p:spPr>
        <p:txBody>
          <a:bodyPr>
            <a:normAutofit fontScale="85000" lnSpcReduction="20000"/>
          </a:bodyPr>
          <a:lstStyle/>
          <a:p>
            <a:pPr algn="just"/>
            <a:r>
              <a:rPr lang="en-US" dirty="0"/>
              <a:t>(a)	Can be gifted only to relative (Relative definition Sec 2(77) of Companies Act 2013)</a:t>
            </a:r>
          </a:p>
          <a:p>
            <a:pPr algn="just"/>
            <a:endParaRPr lang="en-US" dirty="0"/>
          </a:p>
          <a:p>
            <a:pPr algn="just"/>
            <a:r>
              <a:rPr lang="en-US" dirty="0"/>
              <a:t>(b) By way of crossed cheque or electronic transfer</a:t>
            </a:r>
          </a:p>
          <a:p>
            <a:pPr algn="just"/>
            <a:endParaRPr lang="en-US" dirty="0"/>
          </a:p>
          <a:p>
            <a:pPr algn="just"/>
            <a:r>
              <a:rPr lang="en-US" dirty="0"/>
              <a:t>(c)	Should be credited to NRO account of the NRI/PIO</a:t>
            </a:r>
          </a:p>
          <a:p>
            <a:pPr algn="just"/>
            <a:endParaRPr lang="en-US" dirty="0"/>
          </a:p>
          <a:p>
            <a:pPr algn="just"/>
            <a:r>
              <a:rPr lang="en-US" dirty="0"/>
              <a:t>(d)	Should be within overall limit of USD 250,000 per FY as permitted under the LRS for a resident individual.</a:t>
            </a:r>
          </a:p>
          <a:p>
            <a:pPr algn="just"/>
            <a:endParaRPr lang="en-US" dirty="0"/>
          </a:p>
          <a:p>
            <a:pPr algn="just"/>
            <a:r>
              <a:rPr lang="en-US" dirty="0"/>
              <a:t>(e)	It would be the responsibility of the resident donor to ensure that all the remittances made by the donor during the financial year including the gift amount have not exceeded the limit prescribed under the LRS.</a:t>
            </a:r>
          </a:p>
          <a:p>
            <a:endParaRPr lang="en-IN" dirty="0"/>
          </a:p>
        </p:txBody>
      </p:sp>
    </p:spTree>
    <p:extLst>
      <p:ext uri="{BB962C8B-B14F-4D97-AF65-F5344CB8AC3E}">
        <p14:creationId xmlns:p14="http://schemas.microsoft.com/office/powerpoint/2010/main" val="911224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769AA-406F-4DDE-A854-6C38E3522169}"/>
              </a:ext>
            </a:extLst>
          </p:cNvPr>
          <p:cNvSpPr>
            <a:spLocks noGrp="1"/>
          </p:cNvSpPr>
          <p:nvPr>
            <p:ph type="title"/>
          </p:nvPr>
        </p:nvSpPr>
        <p:spPr/>
        <p:txBody>
          <a:bodyPr>
            <a:normAutofit fontScale="90000"/>
          </a:bodyPr>
          <a:lstStyle/>
          <a:p>
            <a:r>
              <a:rPr lang="en-US" dirty="0"/>
              <a:t>Facility to grant loan in rupees to NRI/ PIO close relative</a:t>
            </a:r>
            <a:endParaRPr lang="en-IN" dirty="0"/>
          </a:p>
        </p:txBody>
      </p:sp>
      <p:sp>
        <p:nvSpPr>
          <p:cNvPr id="3" name="Content Placeholder 2">
            <a:extLst>
              <a:ext uri="{FF2B5EF4-FFF2-40B4-BE49-F238E27FC236}">
                <a16:creationId xmlns:a16="http://schemas.microsoft.com/office/drawing/2014/main" id="{39A6CAB9-9097-4B4A-A6D4-6984EA6552F3}"/>
              </a:ext>
            </a:extLst>
          </p:cNvPr>
          <p:cNvSpPr>
            <a:spLocks noGrp="1"/>
          </p:cNvSpPr>
          <p:nvPr>
            <p:ph idx="1"/>
          </p:nvPr>
        </p:nvSpPr>
        <p:spPr/>
        <p:txBody>
          <a:bodyPr>
            <a:normAutofit lnSpcReduction="10000"/>
          </a:bodyPr>
          <a:lstStyle/>
          <a:p>
            <a:pPr marL="125178" indent="0" algn="just">
              <a:buNone/>
            </a:pPr>
            <a:r>
              <a:rPr lang="en-US" dirty="0"/>
              <a:t>Resident individual is permitted to lend to a Non-resident Indian (NRI)/ Person of Indian Origin (PIO) close relative [‘relative’ as defined in Section 2(77) of the Companies Act, 2013] by way of crossed cheque/ electronic transfer subject to the following conditions:</a:t>
            </a:r>
          </a:p>
          <a:p>
            <a:pPr marL="696678" indent="-571500" algn="just">
              <a:buAutoNum type="romanLcParenBoth"/>
            </a:pPr>
            <a:r>
              <a:rPr lang="en-US" dirty="0"/>
              <a:t>the loan is </a:t>
            </a:r>
            <a:r>
              <a:rPr lang="en-US" b="1" dirty="0"/>
              <a:t>free of interest </a:t>
            </a:r>
            <a:r>
              <a:rPr lang="en-US" dirty="0"/>
              <a:t>and the minimum maturity of the loan is </a:t>
            </a:r>
            <a:r>
              <a:rPr lang="en-US" b="1" dirty="0"/>
              <a:t>one year</a:t>
            </a:r>
            <a:r>
              <a:rPr lang="en-US" dirty="0"/>
              <a:t>;</a:t>
            </a:r>
          </a:p>
          <a:p>
            <a:pPr marL="696678" indent="-571500" algn="just">
              <a:buAutoNum type="romanLcParenBoth"/>
            </a:pPr>
            <a:r>
              <a:rPr lang="en-US" dirty="0"/>
              <a:t>Within overall limit of USD 250,000 including all other remittances</a:t>
            </a:r>
            <a:endParaRPr lang="en-IN" dirty="0"/>
          </a:p>
        </p:txBody>
      </p:sp>
    </p:spTree>
    <p:extLst>
      <p:ext uri="{BB962C8B-B14F-4D97-AF65-F5344CB8AC3E}">
        <p14:creationId xmlns:p14="http://schemas.microsoft.com/office/powerpoint/2010/main" val="1881535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175C17-CEA3-485A-A406-D034D8B3F43F}"/>
              </a:ext>
            </a:extLst>
          </p:cNvPr>
          <p:cNvSpPr>
            <a:spLocks noGrp="1"/>
          </p:cNvSpPr>
          <p:nvPr>
            <p:ph idx="1"/>
          </p:nvPr>
        </p:nvSpPr>
        <p:spPr>
          <a:xfrm>
            <a:off x="534670" y="1343025"/>
            <a:ext cx="9624060" cy="5907227"/>
          </a:xfrm>
        </p:spPr>
        <p:txBody>
          <a:bodyPr>
            <a:normAutofit fontScale="77500" lnSpcReduction="20000"/>
          </a:bodyPr>
          <a:lstStyle/>
          <a:p>
            <a:pPr marL="125178" indent="0" algn="just">
              <a:buNone/>
            </a:pPr>
            <a:r>
              <a:rPr lang="en-US" dirty="0"/>
              <a:t>(iii) the loan shall be utilized for meeting the borrower’s </a:t>
            </a:r>
            <a:r>
              <a:rPr lang="en-US" b="1" dirty="0"/>
              <a:t>personal requirements or for his own business purposes </a:t>
            </a:r>
            <a:r>
              <a:rPr lang="en-US" dirty="0"/>
              <a:t>in India (not for prohibited business </a:t>
            </a:r>
            <a:r>
              <a:rPr lang="en-US" dirty="0" err="1"/>
              <a:t>i.e</a:t>
            </a:r>
            <a:r>
              <a:rPr lang="en-US" dirty="0"/>
              <a:t> chit fund, </a:t>
            </a:r>
            <a:r>
              <a:rPr lang="en-US" dirty="0" err="1"/>
              <a:t>nidhi</a:t>
            </a:r>
            <a:r>
              <a:rPr lang="en-US" dirty="0"/>
              <a:t> company, agricultural plantation </a:t>
            </a:r>
            <a:r>
              <a:rPr lang="en-US" dirty="0" err="1"/>
              <a:t>etc</a:t>
            </a:r>
            <a:r>
              <a:rPr lang="en-US" dirty="0"/>
              <a:t>)</a:t>
            </a:r>
          </a:p>
          <a:p>
            <a:pPr marL="125178" indent="0" algn="just">
              <a:buNone/>
            </a:pPr>
            <a:endParaRPr lang="en-US" dirty="0"/>
          </a:p>
          <a:p>
            <a:pPr marL="125178" indent="0" algn="just">
              <a:buNone/>
            </a:pPr>
            <a:r>
              <a:rPr lang="en-US" dirty="0"/>
              <a:t>(iv) Should be </a:t>
            </a:r>
            <a:r>
              <a:rPr lang="en-US" b="1" dirty="0"/>
              <a:t>credited to the NRO account </a:t>
            </a:r>
            <a:r>
              <a:rPr lang="en-US" dirty="0"/>
              <a:t>of the NRI/PIO.</a:t>
            </a:r>
          </a:p>
          <a:p>
            <a:pPr marL="125178" indent="0" algn="just">
              <a:buNone/>
            </a:pPr>
            <a:endParaRPr lang="en-US" dirty="0"/>
          </a:p>
          <a:p>
            <a:pPr marL="125178" indent="0" algn="just">
              <a:buNone/>
            </a:pPr>
            <a:r>
              <a:rPr lang="en-US" dirty="0"/>
              <a:t>(v) It shall not be remitted/repatriated outside India.</a:t>
            </a:r>
          </a:p>
          <a:p>
            <a:pPr marL="125178" indent="0" algn="just">
              <a:buNone/>
            </a:pPr>
            <a:endParaRPr lang="en-US" dirty="0"/>
          </a:p>
          <a:p>
            <a:pPr marL="125178" indent="0" algn="just">
              <a:buNone/>
            </a:pPr>
            <a:r>
              <a:rPr lang="en-US" dirty="0"/>
              <a:t>(vi) repayment of loan shall be made by way of </a:t>
            </a:r>
            <a:r>
              <a:rPr lang="en-US" b="1" dirty="0"/>
              <a:t>inward remittances </a:t>
            </a:r>
            <a:r>
              <a:rPr lang="en-US" dirty="0"/>
              <a:t>through normal banking channels or by debit to the </a:t>
            </a:r>
            <a:r>
              <a:rPr lang="en-US" b="1" dirty="0"/>
              <a:t>Non-resident Ordinary (NRO) / Non-resident External (NRE) / Foreign Currency Non-resident (FCNR) </a:t>
            </a:r>
            <a:r>
              <a:rPr lang="en-US" dirty="0"/>
              <a:t>account of the borrower or out of the </a:t>
            </a:r>
            <a:r>
              <a:rPr lang="en-US" b="1" dirty="0"/>
              <a:t>sale proceeds of the shares or securities or immovable property </a:t>
            </a:r>
            <a:r>
              <a:rPr lang="en-US" dirty="0"/>
              <a:t>against which such loan was granted.</a:t>
            </a:r>
            <a:endParaRPr lang="en-IN" dirty="0"/>
          </a:p>
        </p:txBody>
      </p:sp>
    </p:spTree>
    <p:extLst>
      <p:ext uri="{BB962C8B-B14F-4D97-AF65-F5344CB8AC3E}">
        <p14:creationId xmlns:p14="http://schemas.microsoft.com/office/powerpoint/2010/main" val="11208693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B78D9-0CB3-44EE-B6BA-366F6CCB1B2A}"/>
              </a:ext>
            </a:extLst>
          </p:cNvPr>
          <p:cNvSpPr>
            <a:spLocks noGrp="1"/>
          </p:cNvSpPr>
          <p:nvPr>
            <p:ph type="title"/>
          </p:nvPr>
        </p:nvSpPr>
        <p:spPr/>
        <p:txBody>
          <a:bodyPr>
            <a:noAutofit/>
          </a:bodyPr>
          <a:lstStyle/>
          <a:p>
            <a:r>
              <a:rPr lang="en-US" sz="3200" dirty="0"/>
              <a:t>Purchase of immovable property outside India</a:t>
            </a:r>
            <a:endParaRPr lang="en-IN" sz="3200" dirty="0"/>
          </a:p>
        </p:txBody>
      </p:sp>
      <p:sp>
        <p:nvSpPr>
          <p:cNvPr id="3" name="Content Placeholder 2">
            <a:extLst>
              <a:ext uri="{FF2B5EF4-FFF2-40B4-BE49-F238E27FC236}">
                <a16:creationId xmlns:a16="http://schemas.microsoft.com/office/drawing/2014/main" id="{66C2702F-9529-41DA-B44F-1526EEE36B86}"/>
              </a:ext>
            </a:extLst>
          </p:cNvPr>
          <p:cNvSpPr>
            <a:spLocks noGrp="1"/>
          </p:cNvSpPr>
          <p:nvPr>
            <p:ph idx="1"/>
          </p:nvPr>
        </p:nvSpPr>
        <p:spPr/>
        <p:txBody>
          <a:bodyPr>
            <a:normAutofit fontScale="85000" lnSpcReduction="20000"/>
          </a:bodyPr>
          <a:lstStyle/>
          <a:p>
            <a:pPr algn="just"/>
            <a:r>
              <a:rPr lang="en-US" dirty="0"/>
              <a:t>An individual can purchase property abroad under LRS (USD 250,000 in a financial year).</a:t>
            </a:r>
          </a:p>
          <a:p>
            <a:pPr algn="just"/>
            <a:r>
              <a:rPr lang="en-US" dirty="0"/>
              <a:t>Remittance under LRS </a:t>
            </a:r>
            <a:r>
              <a:rPr lang="en-US" b="1" dirty="0"/>
              <a:t>can be consolidated </a:t>
            </a:r>
            <a:r>
              <a:rPr lang="en-US" dirty="0"/>
              <a:t>in respect of </a:t>
            </a:r>
            <a:r>
              <a:rPr lang="en-US" b="1" dirty="0"/>
              <a:t>family members</a:t>
            </a:r>
            <a:r>
              <a:rPr lang="en-US" dirty="0"/>
              <a:t>. However, clubbing is not permitted for opening bank account or investments if family members </a:t>
            </a:r>
            <a:r>
              <a:rPr lang="en-US" b="1" dirty="0"/>
              <a:t>are not co-owners</a:t>
            </a:r>
            <a:r>
              <a:rPr lang="en-US" dirty="0"/>
              <a:t>. Ownership needs to be in </a:t>
            </a:r>
            <a:r>
              <a:rPr lang="en-US" b="1" dirty="0"/>
              <a:t>proportion to investment made</a:t>
            </a:r>
            <a:r>
              <a:rPr lang="en-US" dirty="0"/>
              <a:t>. The term family members is not defined.</a:t>
            </a:r>
          </a:p>
          <a:p>
            <a:pPr algn="just"/>
            <a:r>
              <a:rPr lang="en-US" dirty="0"/>
              <a:t>If Mr. A and B – Aggregate limit USD 500,000 – Mr. A can remit USD 250,000 provided aggregate amount to remitted by Mr. A and Mr. B together is within USD 500,000.</a:t>
            </a:r>
          </a:p>
          <a:p>
            <a:pPr algn="just"/>
            <a:r>
              <a:rPr lang="en-US" dirty="0"/>
              <a:t> </a:t>
            </a:r>
          </a:p>
          <a:p>
            <a:pPr algn="just"/>
            <a:endParaRPr lang="en-IN" dirty="0"/>
          </a:p>
        </p:txBody>
      </p:sp>
    </p:spTree>
    <p:extLst>
      <p:ext uri="{BB962C8B-B14F-4D97-AF65-F5344CB8AC3E}">
        <p14:creationId xmlns:p14="http://schemas.microsoft.com/office/powerpoint/2010/main" val="17147062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0062D-D12A-4014-9D69-973C1740DE5E}"/>
              </a:ext>
            </a:extLst>
          </p:cNvPr>
          <p:cNvSpPr>
            <a:spLocks noGrp="1"/>
          </p:cNvSpPr>
          <p:nvPr>
            <p:ph type="title"/>
          </p:nvPr>
        </p:nvSpPr>
        <p:spPr/>
        <p:txBody>
          <a:bodyPr/>
          <a:lstStyle/>
          <a:p>
            <a:r>
              <a:rPr lang="en-US" dirty="0"/>
              <a:t>Schedule I, II and III</a:t>
            </a:r>
            <a:endParaRPr lang="en-IN" dirty="0"/>
          </a:p>
        </p:txBody>
      </p:sp>
      <p:sp>
        <p:nvSpPr>
          <p:cNvPr id="3" name="Content Placeholder 2">
            <a:extLst>
              <a:ext uri="{FF2B5EF4-FFF2-40B4-BE49-F238E27FC236}">
                <a16:creationId xmlns:a16="http://schemas.microsoft.com/office/drawing/2014/main" id="{FA05ABE4-BAF9-4D1F-BF8D-A18C969162E6}"/>
              </a:ext>
            </a:extLst>
          </p:cNvPr>
          <p:cNvSpPr>
            <a:spLocks noGrp="1"/>
          </p:cNvSpPr>
          <p:nvPr>
            <p:ph idx="1"/>
          </p:nvPr>
        </p:nvSpPr>
        <p:spPr/>
        <p:txBody>
          <a:bodyPr>
            <a:normAutofit fontScale="92500" lnSpcReduction="10000"/>
          </a:bodyPr>
          <a:lstStyle/>
          <a:p>
            <a:pPr algn="just"/>
            <a:r>
              <a:rPr lang="en-US" dirty="0"/>
              <a:t>Rule 4 and 5 (</a:t>
            </a:r>
            <a:r>
              <a:rPr lang="en-US" dirty="0" err="1"/>
              <a:t>i.e</a:t>
            </a:r>
            <a:r>
              <a:rPr lang="en-US" dirty="0"/>
              <a:t> Schedule II and III) shall not apply where the payment is made out of funds held in Resident Foreign Currency (RFC) Account of the remitter and Export Earners Foreign Currency (EEFC) Account subject to some exceptions.</a:t>
            </a:r>
          </a:p>
          <a:p>
            <a:pPr algn="just"/>
            <a:r>
              <a:rPr lang="en-US" b="1" dirty="0"/>
              <a:t>Use of International Credit Card while outside India</a:t>
            </a:r>
            <a:r>
              <a:rPr lang="en-US" dirty="0"/>
              <a:t>. - Nothing contained in rule 5 (</a:t>
            </a:r>
            <a:r>
              <a:rPr lang="en-US" dirty="0" err="1"/>
              <a:t>i.e</a:t>
            </a:r>
            <a:r>
              <a:rPr lang="en-US" dirty="0"/>
              <a:t> Schedule III) shall apply to the use of International Credit Card for making payment by a person towards meeting expenses while such person is on a visit outside India. </a:t>
            </a:r>
          </a:p>
          <a:p>
            <a:endParaRPr lang="en-IN" dirty="0">
              <a:highlight>
                <a:srgbClr val="FFFF00"/>
              </a:highlight>
            </a:endParaRPr>
          </a:p>
        </p:txBody>
      </p:sp>
    </p:spTree>
    <p:extLst>
      <p:ext uri="{BB962C8B-B14F-4D97-AF65-F5344CB8AC3E}">
        <p14:creationId xmlns:p14="http://schemas.microsoft.com/office/powerpoint/2010/main" val="13868097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D6574-45B7-4382-83EF-62528DFCD7BD}"/>
              </a:ext>
            </a:extLst>
          </p:cNvPr>
          <p:cNvSpPr>
            <a:spLocks noGrp="1"/>
          </p:cNvSpPr>
          <p:nvPr>
            <p:ph type="title"/>
          </p:nvPr>
        </p:nvSpPr>
        <p:spPr/>
        <p:txBody>
          <a:bodyPr/>
          <a:lstStyle/>
          <a:p>
            <a:r>
              <a:rPr lang="en-IN" dirty="0"/>
              <a:t>Consequence of violation</a:t>
            </a:r>
          </a:p>
        </p:txBody>
      </p:sp>
      <p:sp>
        <p:nvSpPr>
          <p:cNvPr id="3" name="Content Placeholder 2">
            <a:extLst>
              <a:ext uri="{FF2B5EF4-FFF2-40B4-BE49-F238E27FC236}">
                <a16:creationId xmlns:a16="http://schemas.microsoft.com/office/drawing/2014/main" id="{FFA9435D-0237-4589-814B-73C152DD39C5}"/>
              </a:ext>
            </a:extLst>
          </p:cNvPr>
          <p:cNvSpPr>
            <a:spLocks noGrp="1"/>
          </p:cNvSpPr>
          <p:nvPr>
            <p:ph idx="1"/>
          </p:nvPr>
        </p:nvSpPr>
        <p:spPr/>
        <p:txBody>
          <a:bodyPr/>
          <a:lstStyle/>
          <a:p>
            <a:r>
              <a:rPr lang="en-US" dirty="0"/>
              <a:t>Penalty </a:t>
            </a:r>
            <a:r>
              <a:rPr lang="en-US" dirty="0" err="1"/>
              <a:t>upto</a:t>
            </a:r>
            <a:r>
              <a:rPr lang="en-US" dirty="0"/>
              <a:t> 3 times of the amount involved in the contravention.</a:t>
            </a:r>
          </a:p>
          <a:p>
            <a:r>
              <a:rPr lang="en-US" dirty="0"/>
              <a:t>Seizure of equivalent asset in India if the amount exceeds Rs. 1 crores – Section 37A.</a:t>
            </a:r>
          </a:p>
          <a:p>
            <a:r>
              <a:rPr lang="en-US" dirty="0"/>
              <a:t>Already applied by Enforcement Directorate in few cases</a:t>
            </a:r>
          </a:p>
          <a:p>
            <a:r>
              <a:rPr lang="en-US" dirty="0"/>
              <a:t>Can lead to prosecution.</a:t>
            </a:r>
            <a:endParaRPr lang="en-IN" dirty="0"/>
          </a:p>
        </p:txBody>
      </p:sp>
    </p:spTree>
    <p:extLst>
      <p:ext uri="{BB962C8B-B14F-4D97-AF65-F5344CB8AC3E}">
        <p14:creationId xmlns:p14="http://schemas.microsoft.com/office/powerpoint/2010/main" val="30606871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3819C-FD56-4128-B62F-56C61FBC3896}"/>
              </a:ext>
            </a:extLst>
          </p:cNvPr>
          <p:cNvSpPr>
            <a:spLocks noGrp="1"/>
          </p:cNvSpPr>
          <p:nvPr>
            <p:ph type="title"/>
          </p:nvPr>
        </p:nvSpPr>
        <p:spPr/>
        <p:txBody>
          <a:bodyPr/>
          <a:lstStyle/>
          <a:p>
            <a:r>
              <a:rPr lang="en-IN" dirty="0"/>
              <a:t>Overall scheme of FEMA</a:t>
            </a:r>
          </a:p>
        </p:txBody>
      </p:sp>
      <p:sp>
        <p:nvSpPr>
          <p:cNvPr id="3" name="Content Placeholder 2">
            <a:extLst>
              <a:ext uri="{FF2B5EF4-FFF2-40B4-BE49-F238E27FC236}">
                <a16:creationId xmlns:a16="http://schemas.microsoft.com/office/drawing/2014/main" id="{70782ABA-07AF-4B1E-A44E-8F76065DD69C}"/>
              </a:ext>
            </a:extLst>
          </p:cNvPr>
          <p:cNvSpPr>
            <a:spLocks noGrp="1"/>
          </p:cNvSpPr>
          <p:nvPr>
            <p:ph idx="1"/>
          </p:nvPr>
        </p:nvSpPr>
        <p:spPr>
          <a:xfrm>
            <a:off x="515082" y="2638425"/>
            <a:ext cx="9624060" cy="4267200"/>
          </a:xfrm>
        </p:spPr>
        <p:txBody>
          <a:bodyPr>
            <a:normAutofit fontScale="85000" lnSpcReduction="10000"/>
          </a:bodyPr>
          <a:lstStyle/>
          <a:p>
            <a:pPr marL="125178" indent="0" algn="just">
              <a:buNone/>
            </a:pPr>
            <a:r>
              <a:rPr lang="en-US" dirty="0"/>
              <a:t>As a general rule, All the current account transaction (not listed in any of the Schedule 3 schedules)  under FEMA is freely permitted unless specifically prohibited or restricted in other regulations and all the capital account transaction are prohibited unless specifically permitted. Examples, Resident cannot lend money in INR to NRI/OCI (non-relative)  since it is not specifically permitted. </a:t>
            </a:r>
          </a:p>
          <a:p>
            <a:pPr marL="125178" indent="0" algn="just">
              <a:buNone/>
            </a:pPr>
            <a:r>
              <a:rPr lang="en-US" dirty="0"/>
              <a:t>For example, Interest payments is although current account transaction. But is regulated by Foreign Exchange Management (Borrowing and Lending) regulation, 2018.</a:t>
            </a:r>
            <a:endParaRPr lang="en-IN" dirty="0"/>
          </a:p>
          <a:p>
            <a:pPr marL="125178" indent="0" algn="just">
              <a:buNone/>
            </a:pPr>
            <a:endParaRPr lang="en-US" dirty="0"/>
          </a:p>
        </p:txBody>
      </p:sp>
    </p:spTree>
    <p:extLst>
      <p:ext uri="{BB962C8B-B14F-4D97-AF65-F5344CB8AC3E}">
        <p14:creationId xmlns:p14="http://schemas.microsoft.com/office/powerpoint/2010/main" val="1289093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546100" y="2943225"/>
            <a:ext cx="9624060" cy="1179805"/>
          </a:xfrm>
        </p:spPr>
        <p:txBody>
          <a:bodyPr>
            <a:normAutofit fontScale="90000"/>
          </a:bodyPr>
          <a:lstStyle/>
          <a:p>
            <a:pPr algn="ctr"/>
            <a:r>
              <a:rPr lang="en-US" dirty="0"/>
              <a:t>STRUCTURE OF FOREIGN EXCHANGE MANAGEMENT ACT, 1999</a:t>
            </a:r>
            <a:endParaRPr lang="en-IN"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47B96-8998-40F1-89B5-2B1F5AC6878B}"/>
              </a:ext>
            </a:extLst>
          </p:cNvPr>
          <p:cNvSpPr>
            <a:spLocks noGrp="1"/>
          </p:cNvSpPr>
          <p:nvPr>
            <p:ph type="title"/>
          </p:nvPr>
        </p:nvSpPr>
        <p:spPr/>
        <p:txBody>
          <a:bodyPr>
            <a:normAutofit fontScale="90000"/>
          </a:bodyPr>
          <a:lstStyle/>
          <a:p>
            <a:r>
              <a:rPr lang="en-US" dirty="0"/>
              <a:t>Section 3: Dealing in foreign exchange</a:t>
            </a:r>
            <a:endParaRPr lang="en-IN" dirty="0"/>
          </a:p>
        </p:txBody>
      </p:sp>
      <p:sp>
        <p:nvSpPr>
          <p:cNvPr id="3" name="Content Placeholder 2">
            <a:extLst>
              <a:ext uri="{FF2B5EF4-FFF2-40B4-BE49-F238E27FC236}">
                <a16:creationId xmlns:a16="http://schemas.microsoft.com/office/drawing/2014/main" id="{302C9906-AD97-491C-9644-2EA4D45204A0}"/>
              </a:ext>
            </a:extLst>
          </p:cNvPr>
          <p:cNvSpPr>
            <a:spLocks noGrp="1"/>
          </p:cNvSpPr>
          <p:nvPr>
            <p:ph idx="1"/>
          </p:nvPr>
        </p:nvSpPr>
        <p:spPr/>
        <p:txBody>
          <a:bodyPr/>
          <a:lstStyle/>
          <a:p>
            <a:pPr marL="125178" indent="0" algn="just">
              <a:buNone/>
            </a:pPr>
            <a:r>
              <a:rPr lang="en-US" i="1" dirty="0"/>
              <a:t>Save as otherwise provided in this Act, rules or regulations made thereunder, or with the general or special permission of the Reserve Bank, no person shall—</a:t>
            </a:r>
          </a:p>
          <a:p>
            <a:pPr marL="125178" indent="0" algn="just">
              <a:buNone/>
            </a:pPr>
            <a:r>
              <a:rPr lang="en-US" i="1" dirty="0"/>
              <a:t>(a) deal in or transfer any foreign exchange or foreign security to any person not being an authorised person;</a:t>
            </a:r>
          </a:p>
          <a:p>
            <a:endParaRPr lang="en-IN" dirty="0"/>
          </a:p>
        </p:txBody>
      </p:sp>
    </p:spTree>
    <p:extLst>
      <p:ext uri="{BB962C8B-B14F-4D97-AF65-F5344CB8AC3E}">
        <p14:creationId xmlns:p14="http://schemas.microsoft.com/office/powerpoint/2010/main" val="42342838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E01434-19BC-418E-935B-7867D493CE06}"/>
              </a:ext>
            </a:extLst>
          </p:cNvPr>
          <p:cNvSpPr>
            <a:spLocks noGrp="1"/>
          </p:cNvSpPr>
          <p:nvPr>
            <p:ph idx="1"/>
          </p:nvPr>
        </p:nvSpPr>
        <p:spPr>
          <a:xfrm>
            <a:off x="534670" y="1114425"/>
            <a:ext cx="9624060" cy="6135827"/>
          </a:xfrm>
        </p:spPr>
        <p:txBody>
          <a:bodyPr/>
          <a:lstStyle/>
          <a:p>
            <a:pPr marL="125178" indent="0" algn="just">
              <a:buNone/>
            </a:pPr>
            <a:r>
              <a:rPr lang="en-US" dirty="0"/>
              <a:t>For example, Mr A an NRI comes to India – would like to sell USD 2000 to his friend Mr. B who is resident in India – Mr. B offers him better rate better than the bank. Whether Mr. A can sell the foreign exchange to Mr. B?</a:t>
            </a:r>
            <a:endParaRPr lang="en-IN" dirty="0"/>
          </a:p>
        </p:txBody>
      </p:sp>
    </p:spTree>
    <p:extLst>
      <p:ext uri="{BB962C8B-B14F-4D97-AF65-F5344CB8AC3E}">
        <p14:creationId xmlns:p14="http://schemas.microsoft.com/office/powerpoint/2010/main" val="277229338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54B3F-6BD0-4636-BDEE-7D12D5D31CC7}"/>
              </a:ext>
            </a:extLst>
          </p:cNvPr>
          <p:cNvSpPr>
            <a:spLocks noGrp="1"/>
          </p:cNvSpPr>
          <p:nvPr>
            <p:ph type="title"/>
          </p:nvPr>
        </p:nvSpPr>
        <p:spPr/>
        <p:txBody>
          <a:bodyPr/>
          <a:lstStyle/>
          <a:p>
            <a:r>
              <a:rPr lang="en-US" i="1" dirty="0"/>
              <a:t>Answer:</a:t>
            </a:r>
            <a:endParaRPr lang="en-IN" i="1" dirty="0"/>
          </a:p>
        </p:txBody>
      </p:sp>
      <p:sp>
        <p:nvSpPr>
          <p:cNvPr id="3" name="Content Placeholder 2">
            <a:extLst>
              <a:ext uri="{FF2B5EF4-FFF2-40B4-BE49-F238E27FC236}">
                <a16:creationId xmlns:a16="http://schemas.microsoft.com/office/drawing/2014/main" id="{3ECE11AE-1B2E-4CD9-B8A9-D2B2CC019225}"/>
              </a:ext>
            </a:extLst>
          </p:cNvPr>
          <p:cNvSpPr>
            <a:spLocks noGrp="1"/>
          </p:cNvSpPr>
          <p:nvPr>
            <p:ph idx="1"/>
          </p:nvPr>
        </p:nvSpPr>
        <p:spPr/>
        <p:txBody>
          <a:bodyPr/>
          <a:lstStyle/>
          <a:p>
            <a:pPr marL="125178" indent="0">
              <a:buNone/>
            </a:pPr>
            <a:r>
              <a:rPr lang="en-US" dirty="0"/>
              <a:t>No because this amounts to dealing in foreign exchange and attract Section 3(a)</a:t>
            </a:r>
            <a:endParaRPr lang="en-IN" dirty="0"/>
          </a:p>
        </p:txBody>
      </p:sp>
    </p:spTree>
    <p:extLst>
      <p:ext uri="{BB962C8B-B14F-4D97-AF65-F5344CB8AC3E}">
        <p14:creationId xmlns:p14="http://schemas.microsoft.com/office/powerpoint/2010/main" val="234945794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71A7E-C470-41FB-AF00-356B3B8EF04B}"/>
              </a:ext>
            </a:extLst>
          </p:cNvPr>
          <p:cNvSpPr>
            <a:spLocks noGrp="1"/>
          </p:cNvSpPr>
          <p:nvPr>
            <p:ph type="title"/>
          </p:nvPr>
        </p:nvSpPr>
        <p:spPr/>
        <p:txBody>
          <a:bodyPr/>
          <a:lstStyle/>
          <a:p>
            <a:r>
              <a:rPr lang="en-US" dirty="0"/>
              <a:t>Section 3(b)….</a:t>
            </a:r>
            <a:endParaRPr lang="en-IN" dirty="0"/>
          </a:p>
        </p:txBody>
      </p:sp>
      <p:sp>
        <p:nvSpPr>
          <p:cNvPr id="3" name="Content Placeholder 2">
            <a:extLst>
              <a:ext uri="{FF2B5EF4-FFF2-40B4-BE49-F238E27FC236}">
                <a16:creationId xmlns:a16="http://schemas.microsoft.com/office/drawing/2014/main" id="{B66C62EB-B6FC-47E7-AF11-8CC179288C82}"/>
              </a:ext>
            </a:extLst>
          </p:cNvPr>
          <p:cNvSpPr>
            <a:spLocks noGrp="1"/>
          </p:cNvSpPr>
          <p:nvPr>
            <p:ph idx="1"/>
          </p:nvPr>
        </p:nvSpPr>
        <p:spPr/>
        <p:txBody>
          <a:bodyPr/>
          <a:lstStyle/>
          <a:p>
            <a:pPr marL="125178" indent="0">
              <a:buNone/>
            </a:pPr>
            <a:r>
              <a:rPr lang="en-US" dirty="0"/>
              <a:t>……..no person shall—</a:t>
            </a:r>
          </a:p>
          <a:p>
            <a:pPr marL="125178" indent="0">
              <a:buNone/>
            </a:pPr>
            <a:r>
              <a:rPr lang="en-US" dirty="0"/>
              <a:t>(b) make any payment to or for the credit of any person resident outside India in any manner;</a:t>
            </a:r>
            <a:endParaRPr lang="en-IN" dirty="0"/>
          </a:p>
        </p:txBody>
      </p:sp>
    </p:spTree>
    <p:extLst>
      <p:ext uri="{BB962C8B-B14F-4D97-AF65-F5344CB8AC3E}">
        <p14:creationId xmlns:p14="http://schemas.microsoft.com/office/powerpoint/2010/main" val="13185215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B64D3-F67E-4FF0-B335-3B4A371BDF54}"/>
              </a:ext>
            </a:extLst>
          </p:cNvPr>
          <p:cNvSpPr>
            <a:spLocks noGrp="1"/>
          </p:cNvSpPr>
          <p:nvPr>
            <p:ph type="title"/>
          </p:nvPr>
        </p:nvSpPr>
        <p:spPr/>
        <p:txBody>
          <a:bodyPr/>
          <a:lstStyle/>
          <a:p>
            <a:r>
              <a:rPr lang="en-US" dirty="0"/>
              <a:t>For example,</a:t>
            </a:r>
            <a:endParaRPr lang="en-IN" dirty="0"/>
          </a:p>
        </p:txBody>
      </p:sp>
      <p:sp>
        <p:nvSpPr>
          <p:cNvPr id="3" name="Content Placeholder 2">
            <a:extLst>
              <a:ext uri="{FF2B5EF4-FFF2-40B4-BE49-F238E27FC236}">
                <a16:creationId xmlns:a16="http://schemas.microsoft.com/office/drawing/2014/main" id="{B1C06D1D-3D46-46A3-A1EF-7A119DDFA26A}"/>
              </a:ext>
            </a:extLst>
          </p:cNvPr>
          <p:cNvSpPr>
            <a:spLocks noGrp="1"/>
          </p:cNvSpPr>
          <p:nvPr>
            <p:ph idx="1"/>
          </p:nvPr>
        </p:nvSpPr>
        <p:spPr/>
        <p:txBody>
          <a:bodyPr/>
          <a:lstStyle/>
          <a:p>
            <a:pPr marL="125178" indent="0" algn="just">
              <a:buNone/>
            </a:pPr>
            <a:r>
              <a:rPr lang="en-US" dirty="0"/>
              <a:t>Mr. A is NRI. His brother Mr. B is PRI. Mr. A has to pay to Mr. B, who is resident in India for buying immovable property in India. Mr. A asks Mr. C to make payment to Mr. B. Can he make payment?</a:t>
            </a:r>
            <a:endParaRPr lang="en-IN" dirty="0"/>
          </a:p>
        </p:txBody>
      </p:sp>
    </p:spTree>
    <p:extLst>
      <p:ext uri="{BB962C8B-B14F-4D97-AF65-F5344CB8AC3E}">
        <p14:creationId xmlns:p14="http://schemas.microsoft.com/office/powerpoint/2010/main" val="37902023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1E7DE-B477-4E14-A587-492D00EED1B3}"/>
              </a:ext>
            </a:extLst>
          </p:cNvPr>
          <p:cNvSpPr>
            <a:spLocks noGrp="1"/>
          </p:cNvSpPr>
          <p:nvPr>
            <p:ph type="title"/>
          </p:nvPr>
        </p:nvSpPr>
        <p:spPr/>
        <p:txBody>
          <a:bodyPr/>
          <a:lstStyle/>
          <a:p>
            <a:r>
              <a:rPr lang="en-US" i="1" dirty="0"/>
              <a:t>Answer:</a:t>
            </a:r>
            <a:endParaRPr lang="en-IN" i="1" dirty="0"/>
          </a:p>
        </p:txBody>
      </p:sp>
      <p:sp>
        <p:nvSpPr>
          <p:cNvPr id="3" name="Content Placeholder 2">
            <a:extLst>
              <a:ext uri="{FF2B5EF4-FFF2-40B4-BE49-F238E27FC236}">
                <a16:creationId xmlns:a16="http://schemas.microsoft.com/office/drawing/2014/main" id="{6E29765A-B70F-4C43-AC01-0E6490DFADCF}"/>
              </a:ext>
            </a:extLst>
          </p:cNvPr>
          <p:cNvSpPr>
            <a:spLocks noGrp="1"/>
          </p:cNvSpPr>
          <p:nvPr>
            <p:ph idx="1"/>
          </p:nvPr>
        </p:nvSpPr>
        <p:spPr/>
        <p:txBody>
          <a:bodyPr/>
          <a:lstStyle/>
          <a:p>
            <a:pPr marL="125178" indent="0">
              <a:buNone/>
            </a:pPr>
            <a:r>
              <a:rPr lang="en-US" dirty="0"/>
              <a:t>No, Section 3(b) – Resident cannot make payment for the credit of Mr. A who is NRI.</a:t>
            </a:r>
            <a:endParaRPr lang="en-IN" dirty="0"/>
          </a:p>
        </p:txBody>
      </p:sp>
    </p:spTree>
    <p:extLst>
      <p:ext uri="{BB962C8B-B14F-4D97-AF65-F5344CB8AC3E}">
        <p14:creationId xmlns:p14="http://schemas.microsoft.com/office/powerpoint/2010/main" val="12322943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2AA86-97AE-4D7C-B50A-B8FB832B7492}"/>
              </a:ext>
            </a:extLst>
          </p:cNvPr>
          <p:cNvSpPr>
            <a:spLocks noGrp="1"/>
          </p:cNvSpPr>
          <p:nvPr>
            <p:ph type="title"/>
          </p:nvPr>
        </p:nvSpPr>
        <p:spPr/>
        <p:txBody>
          <a:bodyPr/>
          <a:lstStyle/>
          <a:p>
            <a:r>
              <a:rPr lang="en-US" dirty="0"/>
              <a:t>Exception to Section 3(b)	</a:t>
            </a:r>
            <a:endParaRPr lang="en-IN" dirty="0"/>
          </a:p>
        </p:txBody>
      </p:sp>
      <p:sp>
        <p:nvSpPr>
          <p:cNvPr id="3" name="Content Placeholder 2">
            <a:extLst>
              <a:ext uri="{FF2B5EF4-FFF2-40B4-BE49-F238E27FC236}">
                <a16:creationId xmlns:a16="http://schemas.microsoft.com/office/drawing/2014/main" id="{902642C4-7D53-4A6C-B4AC-85B54A9221B5}"/>
              </a:ext>
            </a:extLst>
          </p:cNvPr>
          <p:cNvSpPr>
            <a:spLocks noGrp="1"/>
          </p:cNvSpPr>
          <p:nvPr>
            <p:ph idx="1"/>
          </p:nvPr>
        </p:nvSpPr>
        <p:spPr/>
        <p:txBody>
          <a:bodyPr>
            <a:normAutofit fontScale="92500" lnSpcReduction="10000"/>
          </a:bodyPr>
          <a:lstStyle/>
          <a:p>
            <a:pPr algn="just"/>
            <a:r>
              <a:rPr lang="en-US" dirty="0"/>
              <a:t>There are cases where a person can make payment on behalf of or for the credit of non-resident. Such exceptions is specified in Foreign Exchange Management (Manner of Receipt and Payment) Regulation, 2016.</a:t>
            </a:r>
          </a:p>
          <a:p>
            <a:pPr algn="just"/>
            <a:r>
              <a:rPr lang="en-US" dirty="0"/>
              <a:t>As per this regulation, any person resident in India can make payment in rupees</a:t>
            </a:r>
          </a:p>
          <a:p>
            <a:pPr marL="639528" indent="-514350" algn="just">
              <a:buFont typeface="+mj-lt"/>
              <a:buAutoNum type="arabicPeriod"/>
            </a:pPr>
            <a:r>
              <a:rPr lang="en-US" dirty="0"/>
              <a:t>In rupees towards meeting expenses on account of boarding, lodging and services related thereto or travel to and from and within India of a person resident outside India who is on a visit to India;</a:t>
            </a:r>
          </a:p>
          <a:p>
            <a:pPr marL="639528" indent="-514350">
              <a:buFont typeface="+mj-lt"/>
              <a:buAutoNum type="arabicPeriod"/>
            </a:pPr>
            <a:endParaRPr lang="en-IN" dirty="0"/>
          </a:p>
        </p:txBody>
      </p:sp>
    </p:spTree>
    <p:extLst>
      <p:ext uri="{BB962C8B-B14F-4D97-AF65-F5344CB8AC3E}">
        <p14:creationId xmlns:p14="http://schemas.microsoft.com/office/powerpoint/2010/main" val="233884843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8E31A1-B821-4A6E-AE3C-B468F4E6F744}"/>
              </a:ext>
            </a:extLst>
          </p:cNvPr>
          <p:cNvSpPr>
            <a:spLocks noGrp="1"/>
          </p:cNvSpPr>
          <p:nvPr>
            <p:ph idx="1"/>
          </p:nvPr>
        </p:nvSpPr>
        <p:spPr>
          <a:xfrm>
            <a:off x="534670" y="1266825"/>
            <a:ext cx="9624060" cy="5983427"/>
          </a:xfrm>
        </p:spPr>
        <p:txBody>
          <a:bodyPr>
            <a:normAutofit fontScale="92500" lnSpcReduction="10000"/>
          </a:bodyPr>
          <a:lstStyle/>
          <a:p>
            <a:pPr marL="125178" indent="0" algn="just">
              <a:buNone/>
            </a:pPr>
            <a:r>
              <a:rPr lang="en-US" dirty="0"/>
              <a:t>2. a company or resident in India may make payment in rupees to its non whole time director who is resident outside India and is on a visit to India for the company's work and is entitled to payment of sitting fees or commission or remuneration, and travel expenses to and from and within India, in accordance with the provisions contained in the company's Memorandum of Association or Articles of Association or in any agreement entered into by it or in any resolution passed by the company in general meeting or by its Board of Directors, provided the requirement of any law, rules, regulations, directions applicable for making such payments are duly complied with.</a:t>
            </a:r>
            <a:endParaRPr lang="en-IN" dirty="0"/>
          </a:p>
        </p:txBody>
      </p:sp>
    </p:spTree>
    <p:extLst>
      <p:ext uri="{BB962C8B-B14F-4D97-AF65-F5344CB8AC3E}">
        <p14:creationId xmlns:p14="http://schemas.microsoft.com/office/powerpoint/2010/main" val="19548625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26B73-E703-4591-81FB-AF34D7EAB8F0}"/>
              </a:ext>
            </a:extLst>
          </p:cNvPr>
          <p:cNvSpPr>
            <a:spLocks noGrp="1"/>
          </p:cNvSpPr>
          <p:nvPr>
            <p:ph type="title"/>
          </p:nvPr>
        </p:nvSpPr>
        <p:spPr/>
        <p:txBody>
          <a:bodyPr/>
          <a:lstStyle/>
          <a:p>
            <a:r>
              <a:rPr lang="en-US" dirty="0"/>
              <a:t>Section 3(c)…</a:t>
            </a:r>
            <a:endParaRPr lang="en-IN" dirty="0"/>
          </a:p>
        </p:txBody>
      </p:sp>
      <p:sp>
        <p:nvSpPr>
          <p:cNvPr id="3" name="Content Placeholder 2">
            <a:extLst>
              <a:ext uri="{FF2B5EF4-FFF2-40B4-BE49-F238E27FC236}">
                <a16:creationId xmlns:a16="http://schemas.microsoft.com/office/drawing/2014/main" id="{A4FEC64F-4F24-454C-B257-C0EA31497023}"/>
              </a:ext>
            </a:extLst>
          </p:cNvPr>
          <p:cNvSpPr>
            <a:spLocks noGrp="1"/>
          </p:cNvSpPr>
          <p:nvPr>
            <p:ph idx="1"/>
          </p:nvPr>
        </p:nvSpPr>
        <p:spPr/>
        <p:txBody>
          <a:bodyPr>
            <a:normAutofit/>
          </a:bodyPr>
          <a:lstStyle/>
          <a:p>
            <a:pPr marL="125178" indent="0" algn="just">
              <a:buNone/>
            </a:pPr>
            <a:r>
              <a:rPr lang="en-US" dirty="0"/>
              <a:t> …..no person shall—</a:t>
            </a:r>
          </a:p>
          <a:p>
            <a:pPr marL="125178" indent="0" algn="just">
              <a:buNone/>
            </a:pPr>
            <a:r>
              <a:rPr lang="en-US" dirty="0"/>
              <a:t>(c) receive otherwise than through an authorised person, any payment by order or on behalf of any person resident outside India in any manner;</a:t>
            </a:r>
          </a:p>
          <a:p>
            <a:endParaRPr lang="en-IN" dirty="0"/>
          </a:p>
        </p:txBody>
      </p:sp>
    </p:spTree>
    <p:extLst>
      <p:ext uri="{BB962C8B-B14F-4D97-AF65-F5344CB8AC3E}">
        <p14:creationId xmlns:p14="http://schemas.microsoft.com/office/powerpoint/2010/main" val="251701755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053AD-7B96-49D6-A0A2-7830D626DB03}"/>
              </a:ext>
            </a:extLst>
          </p:cNvPr>
          <p:cNvSpPr>
            <a:spLocks noGrp="1"/>
          </p:cNvSpPr>
          <p:nvPr>
            <p:ph type="title"/>
          </p:nvPr>
        </p:nvSpPr>
        <p:spPr/>
        <p:txBody>
          <a:bodyPr/>
          <a:lstStyle/>
          <a:p>
            <a:r>
              <a:rPr lang="en-US" dirty="0"/>
              <a:t>For example:</a:t>
            </a:r>
            <a:endParaRPr lang="en-IN" dirty="0"/>
          </a:p>
        </p:txBody>
      </p:sp>
      <p:sp>
        <p:nvSpPr>
          <p:cNvPr id="3" name="Content Placeholder 2">
            <a:extLst>
              <a:ext uri="{FF2B5EF4-FFF2-40B4-BE49-F238E27FC236}">
                <a16:creationId xmlns:a16="http://schemas.microsoft.com/office/drawing/2014/main" id="{43A45B83-62FB-4491-9C23-2FDBD9C28812}"/>
              </a:ext>
            </a:extLst>
          </p:cNvPr>
          <p:cNvSpPr>
            <a:spLocks noGrp="1"/>
          </p:cNvSpPr>
          <p:nvPr>
            <p:ph idx="1"/>
          </p:nvPr>
        </p:nvSpPr>
        <p:spPr/>
        <p:txBody>
          <a:bodyPr/>
          <a:lstStyle/>
          <a:p>
            <a:pPr marL="125178" indent="0" algn="just">
              <a:buNone/>
            </a:pPr>
            <a:r>
              <a:rPr lang="en-US" dirty="0"/>
              <a:t>Same example of Mr. A is NRI. His brother Mr. B is PRI. Mr. A wants to sell his land in India to Mr. B, who is resident in India. Mr. A appoints Mr. C as power of attorney and asks Mr. C to receive the sale consideration from Mr. B. Mr. B makes payment to Mr. C on the instruction of Mr. A. Can this be executed?</a:t>
            </a:r>
            <a:endParaRPr lang="en-IN" dirty="0"/>
          </a:p>
        </p:txBody>
      </p:sp>
    </p:spTree>
    <p:extLst>
      <p:ext uri="{BB962C8B-B14F-4D97-AF65-F5344CB8AC3E}">
        <p14:creationId xmlns:p14="http://schemas.microsoft.com/office/powerpoint/2010/main" val="1240722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endParaRPr lang="en-IN"/>
          </a:p>
        </p:txBody>
      </p:sp>
      <p:graphicFrame>
        <p:nvGraphicFramePr>
          <p:cNvPr id="14" name="Table 13"/>
          <p:cNvGraphicFramePr>
            <a:graphicFrameLocks noGrp="1"/>
          </p:cNvGraphicFramePr>
          <p:nvPr>
            <p:extLst>
              <p:ext uri="{D42A27DB-BD31-4B8C-83A1-F6EECF244321}">
                <p14:modId xmlns:p14="http://schemas.microsoft.com/office/powerpoint/2010/main" val="3272119580"/>
              </p:ext>
            </p:extLst>
          </p:nvPr>
        </p:nvGraphicFramePr>
        <p:xfrm>
          <a:off x="1" y="0"/>
          <a:ext cx="10680699" cy="7562848"/>
        </p:xfrm>
        <a:graphic>
          <a:graphicData uri="http://schemas.openxmlformats.org/drawingml/2006/table">
            <a:tbl>
              <a:tblPr firstRow="1" bandRow="1">
                <a:tableStyleId>{5C22544A-7EE6-4342-B048-85BDC9FD1C3A}</a:tableStyleId>
              </a:tblPr>
              <a:tblGrid>
                <a:gridCol w="1262440">
                  <a:extLst>
                    <a:ext uri="{9D8B030D-6E8A-4147-A177-3AD203B41FA5}">
                      <a16:colId xmlns:a16="http://schemas.microsoft.com/office/drawing/2014/main" val="20000"/>
                    </a:ext>
                  </a:extLst>
                </a:gridCol>
                <a:gridCol w="2777369">
                  <a:extLst>
                    <a:ext uri="{9D8B030D-6E8A-4147-A177-3AD203B41FA5}">
                      <a16:colId xmlns:a16="http://schemas.microsoft.com/office/drawing/2014/main" val="20001"/>
                    </a:ext>
                  </a:extLst>
                </a:gridCol>
                <a:gridCol w="5133924">
                  <a:extLst>
                    <a:ext uri="{9D8B030D-6E8A-4147-A177-3AD203B41FA5}">
                      <a16:colId xmlns:a16="http://schemas.microsoft.com/office/drawing/2014/main" val="20002"/>
                    </a:ext>
                  </a:extLst>
                </a:gridCol>
                <a:gridCol w="1506966">
                  <a:extLst>
                    <a:ext uri="{9D8B030D-6E8A-4147-A177-3AD203B41FA5}">
                      <a16:colId xmlns:a16="http://schemas.microsoft.com/office/drawing/2014/main" val="20003"/>
                    </a:ext>
                  </a:extLst>
                </a:gridCol>
              </a:tblGrid>
              <a:tr h="378142">
                <a:tc>
                  <a:txBody>
                    <a:bodyPr/>
                    <a:lstStyle/>
                    <a:p>
                      <a:pPr algn="ctr"/>
                      <a:r>
                        <a:rPr lang="en-US" dirty="0"/>
                        <a:t>Chapter</a:t>
                      </a:r>
                      <a:endParaRPr lang="en-IN" dirty="0"/>
                    </a:p>
                  </a:txBody>
                  <a:tcPr/>
                </a:tc>
                <a:tc>
                  <a:txBody>
                    <a:bodyPr/>
                    <a:lstStyle/>
                    <a:p>
                      <a:r>
                        <a:rPr lang="en-US" dirty="0"/>
                        <a:t>Chapter</a:t>
                      </a:r>
                      <a:r>
                        <a:rPr lang="en-US" baseline="0" dirty="0"/>
                        <a:t> Title</a:t>
                      </a:r>
                      <a:endParaRPr lang="en-IN" dirty="0"/>
                    </a:p>
                  </a:txBody>
                  <a:tcPr/>
                </a:tc>
                <a:tc>
                  <a:txBody>
                    <a:bodyPr/>
                    <a:lstStyle/>
                    <a:p>
                      <a:r>
                        <a:rPr lang="en-US" dirty="0"/>
                        <a:t>Subject</a:t>
                      </a:r>
                      <a:endParaRPr lang="en-IN" dirty="0"/>
                    </a:p>
                  </a:txBody>
                  <a:tcPr/>
                </a:tc>
                <a:tc>
                  <a:txBody>
                    <a:bodyPr/>
                    <a:lstStyle/>
                    <a:p>
                      <a:pPr algn="ctr"/>
                      <a:r>
                        <a:rPr lang="en-US" dirty="0"/>
                        <a:t>Sections</a:t>
                      </a:r>
                      <a:endParaRPr lang="en-IN" dirty="0"/>
                    </a:p>
                  </a:txBody>
                  <a:tcPr/>
                </a:tc>
                <a:extLst>
                  <a:ext uri="{0D108BD9-81ED-4DB2-BD59-A6C34878D82A}">
                    <a16:rowId xmlns:a16="http://schemas.microsoft.com/office/drawing/2014/main" val="10000"/>
                  </a:ext>
                </a:extLst>
              </a:tr>
              <a:tr h="378142">
                <a:tc>
                  <a:txBody>
                    <a:bodyPr/>
                    <a:lstStyle/>
                    <a:p>
                      <a:pPr algn="ctr"/>
                      <a:r>
                        <a:rPr lang="en-US" dirty="0"/>
                        <a:t>I</a:t>
                      </a:r>
                      <a:endParaRPr lang="en-IN" dirty="0"/>
                    </a:p>
                  </a:txBody>
                  <a:tcPr/>
                </a:tc>
                <a:tc>
                  <a:txBody>
                    <a:bodyPr/>
                    <a:lstStyle/>
                    <a:p>
                      <a:r>
                        <a:rPr lang="en-US" dirty="0"/>
                        <a:t>Preliminary</a:t>
                      </a:r>
                      <a:endParaRPr lang="en-IN" dirty="0"/>
                    </a:p>
                  </a:txBody>
                  <a:tcPr/>
                </a:tc>
                <a:tc>
                  <a:txBody>
                    <a:bodyPr/>
                    <a:lstStyle/>
                    <a:p>
                      <a:r>
                        <a:rPr lang="en-US" dirty="0"/>
                        <a:t>Jurisdiction,</a:t>
                      </a:r>
                      <a:r>
                        <a:rPr lang="en-US" baseline="0" dirty="0"/>
                        <a:t> Definition</a:t>
                      </a:r>
                      <a:endParaRPr lang="en-IN" dirty="0"/>
                    </a:p>
                  </a:txBody>
                  <a:tcPr/>
                </a:tc>
                <a:tc>
                  <a:txBody>
                    <a:bodyPr/>
                    <a:lstStyle/>
                    <a:p>
                      <a:pPr algn="ctr"/>
                      <a:r>
                        <a:rPr lang="en-US" dirty="0"/>
                        <a:t>1-2</a:t>
                      </a:r>
                      <a:endParaRPr lang="en-IN" dirty="0"/>
                    </a:p>
                  </a:txBody>
                  <a:tcPr/>
                </a:tc>
                <a:extLst>
                  <a:ext uri="{0D108BD9-81ED-4DB2-BD59-A6C34878D82A}">
                    <a16:rowId xmlns:a16="http://schemas.microsoft.com/office/drawing/2014/main" val="10001"/>
                  </a:ext>
                </a:extLst>
              </a:tr>
              <a:tr h="2646998">
                <a:tc>
                  <a:txBody>
                    <a:bodyPr/>
                    <a:lstStyle/>
                    <a:p>
                      <a:pPr algn="ctr"/>
                      <a:r>
                        <a:rPr lang="en-US" dirty="0"/>
                        <a:t>II</a:t>
                      </a:r>
                      <a:endParaRPr lang="en-IN" dirty="0"/>
                    </a:p>
                  </a:txBody>
                  <a:tcPr/>
                </a:tc>
                <a:tc>
                  <a:txBody>
                    <a:bodyPr/>
                    <a:lstStyle/>
                    <a:p>
                      <a:r>
                        <a:rPr lang="en-US" dirty="0"/>
                        <a:t>Regulation</a:t>
                      </a:r>
                      <a:r>
                        <a:rPr lang="en-US" baseline="0" dirty="0"/>
                        <a:t> &amp; Management of </a:t>
                      </a:r>
                      <a:r>
                        <a:rPr lang="en-US" baseline="0" dirty="0" err="1"/>
                        <a:t>forex</a:t>
                      </a:r>
                      <a:endParaRPr lang="en-IN" dirty="0"/>
                    </a:p>
                  </a:txBody>
                  <a:tcPr/>
                </a:tc>
                <a:tc>
                  <a:txBody>
                    <a:bodyPr/>
                    <a:lstStyle/>
                    <a:p>
                      <a:pPr marL="285750" indent="-285750">
                        <a:buFont typeface="Wingdings" pitchFamily="2" charset="2"/>
                        <a:buChar char="§"/>
                      </a:pPr>
                      <a:r>
                        <a:rPr lang="en-US" dirty="0"/>
                        <a:t>Restriction</a:t>
                      </a:r>
                      <a:r>
                        <a:rPr lang="en-US" baseline="0" dirty="0"/>
                        <a:t> on manner and dealing with PROI</a:t>
                      </a:r>
                    </a:p>
                    <a:p>
                      <a:pPr marL="285750" indent="-285750">
                        <a:buFont typeface="Wingdings" pitchFamily="2" charset="2"/>
                        <a:buChar char="§"/>
                      </a:pPr>
                      <a:r>
                        <a:rPr lang="en-US" baseline="0" dirty="0"/>
                        <a:t>Holding of </a:t>
                      </a:r>
                      <a:r>
                        <a:rPr lang="en-US" baseline="0" dirty="0" err="1"/>
                        <a:t>forex</a:t>
                      </a:r>
                      <a:r>
                        <a:rPr lang="en-US" baseline="0" dirty="0"/>
                        <a:t>, foreign security &amp; Immovable property</a:t>
                      </a:r>
                    </a:p>
                    <a:p>
                      <a:pPr marL="285750" indent="-285750">
                        <a:buFont typeface="Wingdings" pitchFamily="2" charset="2"/>
                        <a:buChar char="§"/>
                      </a:pPr>
                      <a:r>
                        <a:rPr lang="en-US" baseline="0" dirty="0"/>
                        <a:t>Current A/c Transactions</a:t>
                      </a:r>
                    </a:p>
                    <a:p>
                      <a:pPr marL="285750" indent="-285750">
                        <a:buFont typeface="Wingdings" pitchFamily="2" charset="2"/>
                        <a:buChar char="§"/>
                      </a:pPr>
                      <a:r>
                        <a:rPr lang="en-US" baseline="0" dirty="0"/>
                        <a:t>Capital Account Transactions</a:t>
                      </a:r>
                    </a:p>
                    <a:p>
                      <a:pPr marL="285750" indent="-285750">
                        <a:buFont typeface="Wingdings" pitchFamily="2" charset="2"/>
                        <a:buChar char="§"/>
                      </a:pPr>
                      <a:r>
                        <a:rPr lang="en-US" baseline="0" dirty="0"/>
                        <a:t>Export of goods &amp; Services</a:t>
                      </a:r>
                    </a:p>
                    <a:p>
                      <a:pPr marL="285750" indent="-285750">
                        <a:buFont typeface="Wingdings" pitchFamily="2" charset="2"/>
                        <a:buChar char="§"/>
                      </a:pPr>
                      <a:r>
                        <a:rPr lang="en-US" baseline="0" dirty="0"/>
                        <a:t>Realization and Repatriation of </a:t>
                      </a:r>
                      <a:r>
                        <a:rPr lang="en-US" baseline="0" dirty="0" err="1"/>
                        <a:t>forex</a:t>
                      </a:r>
                      <a:r>
                        <a:rPr lang="en-US" baseline="0" dirty="0"/>
                        <a:t> with exemptions</a:t>
                      </a:r>
                      <a:endParaRPr lang="en-IN" dirty="0"/>
                    </a:p>
                  </a:txBody>
                  <a:tcPr/>
                </a:tc>
                <a:tc>
                  <a:txBody>
                    <a:bodyPr/>
                    <a:lstStyle/>
                    <a:p>
                      <a:pPr algn="ctr"/>
                      <a:r>
                        <a:rPr lang="en-US" dirty="0"/>
                        <a:t>3-9</a:t>
                      </a:r>
                      <a:endParaRPr lang="en-IN" dirty="0"/>
                    </a:p>
                  </a:txBody>
                  <a:tcPr/>
                </a:tc>
                <a:extLst>
                  <a:ext uri="{0D108BD9-81ED-4DB2-BD59-A6C34878D82A}">
                    <a16:rowId xmlns:a16="http://schemas.microsoft.com/office/drawing/2014/main" val="10002"/>
                  </a:ext>
                </a:extLst>
              </a:tr>
              <a:tr h="378142">
                <a:tc>
                  <a:txBody>
                    <a:bodyPr/>
                    <a:lstStyle/>
                    <a:p>
                      <a:pPr algn="ctr"/>
                      <a:r>
                        <a:rPr lang="en-US" dirty="0"/>
                        <a:t>III</a:t>
                      </a:r>
                      <a:endParaRPr lang="en-IN" dirty="0"/>
                    </a:p>
                  </a:txBody>
                  <a:tcPr/>
                </a:tc>
                <a:tc>
                  <a:txBody>
                    <a:bodyPr/>
                    <a:lstStyle/>
                    <a:p>
                      <a:r>
                        <a:rPr lang="en-US" dirty="0"/>
                        <a:t>Authorized</a:t>
                      </a:r>
                      <a:r>
                        <a:rPr lang="en-US" baseline="0" dirty="0"/>
                        <a:t> Persons</a:t>
                      </a:r>
                      <a:endParaRPr lang="en-IN" dirty="0"/>
                    </a:p>
                  </a:txBody>
                  <a:tcPr/>
                </a:tc>
                <a:tc>
                  <a:txBody>
                    <a:bodyPr/>
                    <a:lstStyle/>
                    <a:p>
                      <a:r>
                        <a:rPr lang="en-US" dirty="0"/>
                        <a:t>Provisions relating to Authorized persons</a:t>
                      </a:r>
                      <a:endParaRPr lang="en-IN" dirty="0"/>
                    </a:p>
                  </a:txBody>
                  <a:tcPr/>
                </a:tc>
                <a:tc>
                  <a:txBody>
                    <a:bodyPr/>
                    <a:lstStyle/>
                    <a:p>
                      <a:pPr algn="ctr"/>
                      <a:r>
                        <a:rPr lang="en-US" dirty="0"/>
                        <a:t>10-12</a:t>
                      </a:r>
                      <a:endParaRPr lang="en-IN" dirty="0"/>
                    </a:p>
                  </a:txBody>
                  <a:tcPr/>
                </a:tc>
                <a:extLst>
                  <a:ext uri="{0D108BD9-81ED-4DB2-BD59-A6C34878D82A}">
                    <a16:rowId xmlns:a16="http://schemas.microsoft.com/office/drawing/2014/main" val="10003"/>
                  </a:ext>
                </a:extLst>
              </a:tr>
              <a:tr h="661749">
                <a:tc>
                  <a:txBody>
                    <a:bodyPr/>
                    <a:lstStyle/>
                    <a:p>
                      <a:pPr algn="ctr"/>
                      <a:r>
                        <a:rPr lang="en-US" dirty="0"/>
                        <a:t>IV</a:t>
                      </a:r>
                      <a:endParaRPr lang="en-IN" dirty="0"/>
                    </a:p>
                  </a:txBody>
                  <a:tcPr/>
                </a:tc>
                <a:tc>
                  <a:txBody>
                    <a:bodyPr/>
                    <a:lstStyle/>
                    <a:p>
                      <a:r>
                        <a:rPr lang="en-US" dirty="0"/>
                        <a:t>Contravention</a:t>
                      </a:r>
                      <a:r>
                        <a:rPr lang="en-US" baseline="0" dirty="0"/>
                        <a:t> and Penalties</a:t>
                      </a:r>
                    </a:p>
                  </a:txBody>
                  <a:tcPr/>
                </a:tc>
                <a:tc>
                  <a:txBody>
                    <a:bodyPr/>
                    <a:lstStyle/>
                    <a:p>
                      <a:r>
                        <a:rPr lang="en-US" dirty="0"/>
                        <a:t>Provisions relating to</a:t>
                      </a:r>
                      <a:r>
                        <a:rPr lang="en-US" baseline="0" dirty="0"/>
                        <a:t> contraventions, its consequences  and compounding</a:t>
                      </a:r>
                      <a:endParaRPr lang="en-IN" dirty="0"/>
                    </a:p>
                  </a:txBody>
                  <a:tcPr/>
                </a:tc>
                <a:tc>
                  <a:txBody>
                    <a:bodyPr/>
                    <a:lstStyle/>
                    <a:p>
                      <a:pPr algn="ctr"/>
                      <a:r>
                        <a:rPr lang="en-US" dirty="0"/>
                        <a:t>13-15</a:t>
                      </a:r>
                      <a:endParaRPr lang="en-IN" dirty="0"/>
                    </a:p>
                  </a:txBody>
                  <a:tcPr/>
                </a:tc>
                <a:extLst>
                  <a:ext uri="{0D108BD9-81ED-4DB2-BD59-A6C34878D82A}">
                    <a16:rowId xmlns:a16="http://schemas.microsoft.com/office/drawing/2014/main" val="10004"/>
                  </a:ext>
                </a:extLst>
              </a:tr>
              <a:tr h="1796177">
                <a:tc>
                  <a:txBody>
                    <a:bodyPr/>
                    <a:lstStyle/>
                    <a:p>
                      <a:pPr algn="ctr"/>
                      <a:r>
                        <a:rPr lang="en-US" dirty="0"/>
                        <a:t>V</a:t>
                      </a:r>
                      <a:endParaRPr lang="en-IN" dirty="0"/>
                    </a:p>
                  </a:txBody>
                  <a:tcPr/>
                </a:tc>
                <a:tc>
                  <a:txBody>
                    <a:bodyPr/>
                    <a:lstStyle/>
                    <a:p>
                      <a:r>
                        <a:rPr lang="en-US" dirty="0"/>
                        <a:t>Adjudication and</a:t>
                      </a:r>
                      <a:r>
                        <a:rPr lang="en-US" baseline="0" dirty="0"/>
                        <a:t> Appeal</a:t>
                      </a:r>
                      <a:endParaRPr lang="en-IN" dirty="0"/>
                    </a:p>
                  </a:txBody>
                  <a:tcPr/>
                </a:tc>
                <a:tc>
                  <a:txBody>
                    <a:bodyPr/>
                    <a:lstStyle/>
                    <a:p>
                      <a:pPr marL="285750" indent="-285750">
                        <a:buFont typeface="Wingdings" pitchFamily="2" charset="2"/>
                        <a:buChar char="§"/>
                      </a:pPr>
                      <a:r>
                        <a:rPr lang="en-US" dirty="0"/>
                        <a:t>Provisions</a:t>
                      </a:r>
                      <a:r>
                        <a:rPr lang="en-US" baseline="0" dirty="0"/>
                        <a:t> relating to terms of service, composition, appointment of adjudicating authority, members to Appellate Tribunal</a:t>
                      </a:r>
                    </a:p>
                    <a:p>
                      <a:pPr marL="285750" indent="-285750">
                        <a:buFont typeface="Wingdings" pitchFamily="2" charset="2"/>
                        <a:buChar char="§"/>
                      </a:pPr>
                      <a:r>
                        <a:rPr lang="en-US" baseline="0" dirty="0"/>
                        <a:t>Provisions relating to Appeal to Special Director (Appeals), Appellate Tribunal and High Court</a:t>
                      </a:r>
                      <a:endParaRPr lang="en-IN" dirty="0"/>
                    </a:p>
                  </a:txBody>
                  <a:tcPr/>
                </a:tc>
                <a:tc>
                  <a:txBody>
                    <a:bodyPr/>
                    <a:lstStyle/>
                    <a:p>
                      <a:pPr algn="ctr"/>
                      <a:r>
                        <a:rPr lang="en-US" dirty="0"/>
                        <a:t>16-35</a:t>
                      </a:r>
                      <a:endParaRPr lang="en-IN" dirty="0"/>
                    </a:p>
                  </a:txBody>
                  <a:tcPr/>
                </a:tc>
                <a:extLst>
                  <a:ext uri="{0D108BD9-81ED-4DB2-BD59-A6C34878D82A}">
                    <a16:rowId xmlns:a16="http://schemas.microsoft.com/office/drawing/2014/main" val="10005"/>
                  </a:ext>
                </a:extLst>
              </a:tr>
              <a:tr h="661749">
                <a:tc>
                  <a:txBody>
                    <a:bodyPr/>
                    <a:lstStyle/>
                    <a:p>
                      <a:pPr algn="ctr"/>
                      <a:r>
                        <a:rPr lang="en-US" dirty="0"/>
                        <a:t>VI</a:t>
                      </a:r>
                      <a:endParaRPr lang="en-IN" dirty="0"/>
                    </a:p>
                  </a:txBody>
                  <a:tcPr/>
                </a:tc>
                <a:tc>
                  <a:txBody>
                    <a:bodyPr/>
                    <a:lstStyle/>
                    <a:p>
                      <a:r>
                        <a:rPr lang="en-US" dirty="0"/>
                        <a:t>Enforcement Directorate</a:t>
                      </a:r>
                      <a:endParaRPr lang="en-IN" dirty="0"/>
                    </a:p>
                  </a:txBody>
                  <a:tcPr/>
                </a:tc>
                <a:tc>
                  <a:txBody>
                    <a:bodyPr/>
                    <a:lstStyle/>
                    <a:p>
                      <a:r>
                        <a:rPr lang="en-US" dirty="0"/>
                        <a:t>Provisions relating to Appointment &amp;</a:t>
                      </a:r>
                      <a:r>
                        <a:rPr lang="en-US" baseline="0" dirty="0"/>
                        <a:t> Powers (*37A*)</a:t>
                      </a:r>
                      <a:endParaRPr lang="en-IN" dirty="0"/>
                    </a:p>
                  </a:txBody>
                  <a:tcPr/>
                </a:tc>
                <a:tc>
                  <a:txBody>
                    <a:bodyPr/>
                    <a:lstStyle/>
                    <a:p>
                      <a:pPr algn="ctr"/>
                      <a:r>
                        <a:rPr lang="en-US" dirty="0"/>
                        <a:t>36-38</a:t>
                      </a:r>
                      <a:endParaRPr lang="en-IN" dirty="0"/>
                    </a:p>
                  </a:txBody>
                  <a:tcPr/>
                </a:tc>
                <a:extLst>
                  <a:ext uri="{0D108BD9-81ED-4DB2-BD59-A6C34878D82A}">
                    <a16:rowId xmlns:a16="http://schemas.microsoft.com/office/drawing/2014/main" val="10006"/>
                  </a:ext>
                </a:extLst>
              </a:tr>
              <a:tr h="661749">
                <a:tc>
                  <a:txBody>
                    <a:bodyPr/>
                    <a:lstStyle/>
                    <a:p>
                      <a:pPr algn="ctr"/>
                      <a:r>
                        <a:rPr lang="en-US" dirty="0"/>
                        <a:t>VII</a:t>
                      </a:r>
                      <a:endParaRPr lang="en-IN" dirty="0"/>
                    </a:p>
                  </a:txBody>
                  <a:tcPr/>
                </a:tc>
                <a:tc>
                  <a:txBody>
                    <a:bodyPr/>
                    <a:lstStyle/>
                    <a:p>
                      <a:r>
                        <a:rPr lang="en-US" dirty="0"/>
                        <a:t>Miscellaneous</a:t>
                      </a:r>
                      <a:endParaRPr lang="en-IN" dirty="0"/>
                    </a:p>
                  </a:txBody>
                  <a:tcPr/>
                </a:tc>
                <a:tc>
                  <a:txBody>
                    <a:bodyPr/>
                    <a:lstStyle/>
                    <a:p>
                      <a:r>
                        <a:rPr lang="en-US" dirty="0"/>
                        <a:t>Management</a:t>
                      </a:r>
                      <a:r>
                        <a:rPr lang="en-US" baseline="0" dirty="0"/>
                        <a:t> culpability; power to make rules and regulations, </a:t>
                      </a:r>
                      <a:r>
                        <a:rPr lang="en-US" baseline="0" dirty="0" err="1"/>
                        <a:t>etc</a:t>
                      </a:r>
                      <a:endParaRPr lang="en-IN" dirty="0"/>
                    </a:p>
                  </a:txBody>
                  <a:tcPr/>
                </a:tc>
                <a:tc>
                  <a:txBody>
                    <a:bodyPr/>
                    <a:lstStyle/>
                    <a:p>
                      <a:pPr algn="ctr"/>
                      <a:r>
                        <a:rPr lang="en-US" dirty="0"/>
                        <a:t>39-49</a:t>
                      </a:r>
                      <a:endParaRPr lang="en-IN"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94218213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595F1-0897-4F17-A624-9CC9EBC381A7}"/>
              </a:ext>
            </a:extLst>
          </p:cNvPr>
          <p:cNvSpPr>
            <a:spLocks noGrp="1"/>
          </p:cNvSpPr>
          <p:nvPr>
            <p:ph type="title"/>
          </p:nvPr>
        </p:nvSpPr>
        <p:spPr/>
        <p:txBody>
          <a:bodyPr/>
          <a:lstStyle/>
          <a:p>
            <a:r>
              <a:rPr lang="en-US" dirty="0"/>
              <a:t>Answer:</a:t>
            </a:r>
            <a:endParaRPr lang="en-IN" dirty="0"/>
          </a:p>
        </p:txBody>
      </p:sp>
      <p:sp>
        <p:nvSpPr>
          <p:cNvPr id="3" name="Content Placeholder 2">
            <a:extLst>
              <a:ext uri="{FF2B5EF4-FFF2-40B4-BE49-F238E27FC236}">
                <a16:creationId xmlns:a16="http://schemas.microsoft.com/office/drawing/2014/main" id="{B44267A4-ED60-48D7-A953-B3D0890EC7ED}"/>
              </a:ext>
            </a:extLst>
          </p:cNvPr>
          <p:cNvSpPr>
            <a:spLocks noGrp="1"/>
          </p:cNvSpPr>
          <p:nvPr>
            <p:ph idx="1"/>
          </p:nvPr>
        </p:nvSpPr>
        <p:spPr/>
        <p:txBody>
          <a:bodyPr>
            <a:normAutofit fontScale="92500" lnSpcReduction="20000"/>
          </a:bodyPr>
          <a:lstStyle/>
          <a:p>
            <a:pPr marL="125178" indent="0">
              <a:buNone/>
            </a:pPr>
            <a:r>
              <a:rPr lang="en-US" dirty="0"/>
              <a:t>Mr. B has violated 3(b) and Mr. C has violated 3(c).</a:t>
            </a:r>
          </a:p>
          <a:p>
            <a:pPr marL="125178" indent="0" algn="just">
              <a:buNone/>
            </a:pPr>
            <a:endParaRPr lang="en-US" dirty="0"/>
          </a:p>
          <a:p>
            <a:pPr marL="125178" indent="0" algn="just">
              <a:buNone/>
            </a:pPr>
            <a:r>
              <a:rPr lang="en-US" dirty="0"/>
              <a:t>In the case of </a:t>
            </a:r>
            <a:r>
              <a:rPr lang="en-US" dirty="0" err="1"/>
              <a:t>Marugason</a:t>
            </a:r>
            <a:r>
              <a:rPr lang="en-US" dirty="0"/>
              <a:t> V Directorate of Enforcement (1993) 66 Taxman 5 (FERAB), the charge of contravention of section 9(1)(b) [section 3(c) of FEMA] was confirmed by the FERA Board against the appellant who received rent and other monies on behalf of a non-resident. The appellant transferred the  money received by him to wife of the non-resident. On these facts, the appellant was held guilty of contravention of section 9(1)(b) [section 3(c) of FEMA]. </a:t>
            </a:r>
            <a:endParaRPr lang="en-IN" dirty="0"/>
          </a:p>
        </p:txBody>
      </p:sp>
    </p:spTree>
    <p:extLst>
      <p:ext uri="{BB962C8B-B14F-4D97-AF65-F5344CB8AC3E}">
        <p14:creationId xmlns:p14="http://schemas.microsoft.com/office/powerpoint/2010/main" val="173892212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F1286-DF8F-4526-9E02-5447924FD392}"/>
              </a:ext>
            </a:extLst>
          </p:cNvPr>
          <p:cNvSpPr>
            <a:spLocks noGrp="1"/>
          </p:cNvSpPr>
          <p:nvPr>
            <p:ph type="title"/>
          </p:nvPr>
        </p:nvSpPr>
        <p:spPr/>
        <p:txBody>
          <a:bodyPr/>
          <a:lstStyle/>
          <a:p>
            <a:r>
              <a:rPr lang="en-US" dirty="0"/>
              <a:t>Section 3(d)</a:t>
            </a:r>
            <a:endParaRPr lang="en-IN" dirty="0"/>
          </a:p>
        </p:txBody>
      </p:sp>
      <p:sp>
        <p:nvSpPr>
          <p:cNvPr id="3" name="Content Placeholder 2">
            <a:extLst>
              <a:ext uri="{FF2B5EF4-FFF2-40B4-BE49-F238E27FC236}">
                <a16:creationId xmlns:a16="http://schemas.microsoft.com/office/drawing/2014/main" id="{8BB322DE-AF95-490A-8FFA-0E73F6F6A41D}"/>
              </a:ext>
            </a:extLst>
          </p:cNvPr>
          <p:cNvSpPr>
            <a:spLocks noGrp="1"/>
          </p:cNvSpPr>
          <p:nvPr>
            <p:ph idx="1"/>
          </p:nvPr>
        </p:nvSpPr>
        <p:spPr/>
        <p:txBody>
          <a:bodyPr>
            <a:normAutofit fontScale="85000" lnSpcReduction="10000"/>
          </a:bodyPr>
          <a:lstStyle/>
          <a:p>
            <a:pPr marL="125178" indent="0">
              <a:buNone/>
            </a:pPr>
            <a:r>
              <a:rPr lang="en-US" dirty="0"/>
              <a:t>..... No person shall</a:t>
            </a:r>
          </a:p>
          <a:p>
            <a:pPr marL="125178" indent="0" algn="just">
              <a:buNone/>
            </a:pPr>
            <a:r>
              <a:rPr lang="en-US" dirty="0"/>
              <a:t>(d) enter into any financial transaction in India as consideration for or in association with acquisition or creation or transfer of a right to acquire, any asset outside India by any person.</a:t>
            </a:r>
          </a:p>
          <a:p>
            <a:pPr marL="125178" indent="0" algn="just">
              <a:buNone/>
            </a:pPr>
            <a:endParaRPr lang="en-US" dirty="0"/>
          </a:p>
          <a:p>
            <a:pPr marL="125178" indent="0" algn="just">
              <a:buNone/>
            </a:pPr>
            <a:r>
              <a:rPr lang="en-US" dirty="0"/>
              <a:t> Explanation.—For the purpose of this clause, "financial transaction" means making any payment to, or for the credit of any person, or receiving any payment for, by order or on behalf of any person, or drawing, issuing or negotiating any bill of exchange or promissory note, or transferring any security or acknowledging any debt.</a:t>
            </a:r>
          </a:p>
          <a:p>
            <a:pPr marL="125178" indent="0">
              <a:buNone/>
            </a:pPr>
            <a:endParaRPr lang="en-IN" dirty="0"/>
          </a:p>
        </p:txBody>
      </p:sp>
    </p:spTree>
    <p:extLst>
      <p:ext uri="{BB962C8B-B14F-4D97-AF65-F5344CB8AC3E}">
        <p14:creationId xmlns:p14="http://schemas.microsoft.com/office/powerpoint/2010/main" val="36571838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66FDC9-F815-49EA-8EB9-009E01CC2731}"/>
              </a:ext>
            </a:extLst>
          </p:cNvPr>
          <p:cNvSpPr>
            <a:spLocks noGrp="1"/>
          </p:cNvSpPr>
          <p:nvPr>
            <p:ph idx="1"/>
          </p:nvPr>
        </p:nvSpPr>
        <p:spPr/>
        <p:txBody>
          <a:bodyPr>
            <a:normAutofit lnSpcReduction="10000"/>
          </a:bodyPr>
          <a:lstStyle/>
          <a:p>
            <a:pPr marL="125178" indent="0">
              <a:buNone/>
            </a:pPr>
            <a:r>
              <a:rPr lang="en-US" dirty="0"/>
              <a:t>This section is referring to Hawala transaction. </a:t>
            </a:r>
          </a:p>
          <a:p>
            <a:pPr marL="125178" indent="0">
              <a:buNone/>
            </a:pPr>
            <a:endParaRPr lang="en-US" dirty="0"/>
          </a:p>
          <a:p>
            <a:pPr marL="125178" indent="0" algn="just">
              <a:buNone/>
            </a:pPr>
            <a:r>
              <a:rPr lang="en-US" dirty="0"/>
              <a:t>Mr. A is resident in India. Mr. B, who is NRI, is a brother of Mr. A.</a:t>
            </a:r>
          </a:p>
          <a:p>
            <a:pPr marL="125178" indent="0" algn="just">
              <a:buNone/>
            </a:pPr>
            <a:endParaRPr lang="en-US" dirty="0"/>
          </a:p>
          <a:p>
            <a:pPr marL="125178" indent="0" algn="just">
              <a:buNone/>
            </a:pPr>
            <a:r>
              <a:rPr lang="en-US" dirty="0"/>
              <a:t>Mr. A gives INR 200,000 to Mr. C, who is person resident in India. For this transaction, Mr. B who is in Dubai, will get the equivalent amount in USD from Mr. D (brother of </a:t>
            </a:r>
            <a:r>
              <a:rPr lang="en-US" dirty="0" err="1"/>
              <a:t>Mr.C</a:t>
            </a:r>
            <a:r>
              <a:rPr lang="en-US" dirty="0"/>
              <a:t>). This transaction cannot be undertaken, </a:t>
            </a:r>
          </a:p>
          <a:p>
            <a:endParaRPr lang="en-IN" dirty="0"/>
          </a:p>
        </p:txBody>
      </p:sp>
    </p:spTree>
    <p:extLst>
      <p:ext uri="{BB962C8B-B14F-4D97-AF65-F5344CB8AC3E}">
        <p14:creationId xmlns:p14="http://schemas.microsoft.com/office/powerpoint/2010/main" val="109640833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772668" y="2346961"/>
            <a:ext cx="9010015" cy="1051560"/>
            <a:chOff x="772668" y="2346960"/>
            <a:chExt cx="9010015" cy="1051560"/>
          </a:xfrm>
        </p:grpSpPr>
        <p:sp>
          <p:nvSpPr>
            <p:cNvPr id="4" name="object 4"/>
            <p:cNvSpPr/>
            <p:nvPr/>
          </p:nvSpPr>
          <p:spPr>
            <a:xfrm>
              <a:off x="1066800" y="2455176"/>
              <a:ext cx="384175" cy="474345"/>
            </a:xfrm>
            <a:custGeom>
              <a:avLst/>
              <a:gdLst/>
              <a:ahLst/>
              <a:cxnLst/>
              <a:rect l="l" t="t" r="r" b="b"/>
              <a:pathLst>
                <a:path w="384175" h="474344">
                  <a:moveTo>
                    <a:pt x="384048" y="0"/>
                  </a:moveTo>
                  <a:lnTo>
                    <a:pt x="0" y="0"/>
                  </a:lnTo>
                  <a:lnTo>
                    <a:pt x="0" y="348983"/>
                  </a:lnTo>
                  <a:lnTo>
                    <a:pt x="0" y="473951"/>
                  </a:lnTo>
                  <a:lnTo>
                    <a:pt x="384048" y="473951"/>
                  </a:lnTo>
                  <a:lnTo>
                    <a:pt x="384048" y="348983"/>
                  </a:lnTo>
                  <a:lnTo>
                    <a:pt x="384048" y="0"/>
                  </a:lnTo>
                  <a:close/>
                </a:path>
              </a:pathLst>
            </a:custGeom>
            <a:solidFill>
              <a:srgbClr val="BFBFBF"/>
            </a:solidFill>
          </p:spPr>
          <p:txBody>
            <a:bodyPr wrap="square" lIns="0" tIns="0" rIns="0" bIns="0" rtlCol="0"/>
            <a:lstStyle/>
            <a:p>
              <a:endParaRPr/>
            </a:p>
          </p:txBody>
        </p:sp>
        <p:sp>
          <p:nvSpPr>
            <p:cNvPr id="5" name="object 5"/>
            <p:cNvSpPr/>
            <p:nvPr/>
          </p:nvSpPr>
          <p:spPr>
            <a:xfrm>
              <a:off x="1450848" y="2455164"/>
              <a:ext cx="329565" cy="422275"/>
            </a:xfrm>
            <a:custGeom>
              <a:avLst/>
              <a:gdLst/>
              <a:ahLst/>
              <a:cxnLst/>
              <a:rect l="l" t="t" r="r" b="b"/>
              <a:pathLst>
                <a:path w="329564" h="422275">
                  <a:moveTo>
                    <a:pt x="0" y="422147"/>
                  </a:moveTo>
                  <a:lnTo>
                    <a:pt x="329183" y="422147"/>
                  </a:lnTo>
                  <a:lnTo>
                    <a:pt x="329183" y="0"/>
                  </a:lnTo>
                  <a:lnTo>
                    <a:pt x="0" y="0"/>
                  </a:lnTo>
                  <a:lnTo>
                    <a:pt x="0" y="422147"/>
                  </a:lnTo>
                  <a:close/>
                </a:path>
              </a:pathLst>
            </a:custGeom>
            <a:solidFill>
              <a:srgbClr val="990033"/>
            </a:solidFill>
          </p:spPr>
          <p:txBody>
            <a:bodyPr wrap="square" lIns="0" tIns="0" rIns="0" bIns="0" rtlCol="0"/>
            <a:lstStyle/>
            <a:p>
              <a:endParaRPr/>
            </a:p>
          </p:txBody>
        </p:sp>
        <p:sp>
          <p:nvSpPr>
            <p:cNvPr id="6" name="object 6"/>
            <p:cNvSpPr/>
            <p:nvPr/>
          </p:nvSpPr>
          <p:spPr>
            <a:xfrm>
              <a:off x="1190231" y="2877311"/>
              <a:ext cx="741045" cy="474345"/>
            </a:xfrm>
            <a:custGeom>
              <a:avLst/>
              <a:gdLst/>
              <a:ahLst/>
              <a:cxnLst/>
              <a:rect l="l" t="t" r="r" b="b"/>
              <a:pathLst>
                <a:path w="741044" h="474345">
                  <a:moveTo>
                    <a:pt x="740676" y="0"/>
                  </a:moveTo>
                  <a:lnTo>
                    <a:pt x="0" y="0"/>
                  </a:lnTo>
                  <a:lnTo>
                    <a:pt x="0" y="348996"/>
                  </a:lnTo>
                  <a:lnTo>
                    <a:pt x="0" y="473964"/>
                  </a:lnTo>
                  <a:lnTo>
                    <a:pt x="740676" y="473964"/>
                  </a:lnTo>
                  <a:lnTo>
                    <a:pt x="740676" y="348996"/>
                  </a:lnTo>
                  <a:lnTo>
                    <a:pt x="740676" y="0"/>
                  </a:lnTo>
                  <a:close/>
                </a:path>
              </a:pathLst>
            </a:custGeom>
            <a:solidFill>
              <a:srgbClr val="BFBFBF"/>
            </a:solidFill>
          </p:spPr>
          <p:txBody>
            <a:bodyPr wrap="square" lIns="0" tIns="0" rIns="0" bIns="0" rtlCol="0"/>
            <a:lstStyle/>
            <a:p>
              <a:endParaRPr/>
            </a:p>
          </p:txBody>
        </p:sp>
        <p:sp>
          <p:nvSpPr>
            <p:cNvPr id="7" name="object 7"/>
            <p:cNvSpPr/>
            <p:nvPr/>
          </p:nvSpPr>
          <p:spPr>
            <a:xfrm>
              <a:off x="772668" y="2804160"/>
              <a:ext cx="561340" cy="422275"/>
            </a:xfrm>
            <a:custGeom>
              <a:avLst/>
              <a:gdLst/>
              <a:ahLst/>
              <a:cxnLst/>
              <a:rect l="l" t="t" r="r" b="b"/>
              <a:pathLst>
                <a:path w="561340" h="422275">
                  <a:moveTo>
                    <a:pt x="560831" y="422148"/>
                  </a:moveTo>
                  <a:lnTo>
                    <a:pt x="0" y="422148"/>
                  </a:lnTo>
                  <a:lnTo>
                    <a:pt x="0" y="0"/>
                  </a:lnTo>
                  <a:lnTo>
                    <a:pt x="560831" y="0"/>
                  </a:lnTo>
                  <a:lnTo>
                    <a:pt x="560831" y="422148"/>
                  </a:lnTo>
                  <a:close/>
                </a:path>
              </a:pathLst>
            </a:custGeom>
            <a:solidFill>
              <a:srgbClr val="990033"/>
            </a:solidFill>
          </p:spPr>
          <p:txBody>
            <a:bodyPr wrap="square" lIns="0" tIns="0" rIns="0" bIns="0" rtlCol="0"/>
            <a:lstStyle/>
            <a:p>
              <a:endParaRPr/>
            </a:p>
          </p:txBody>
        </p:sp>
        <p:sp>
          <p:nvSpPr>
            <p:cNvPr id="8" name="object 8"/>
            <p:cNvSpPr/>
            <p:nvPr/>
          </p:nvSpPr>
          <p:spPr>
            <a:xfrm>
              <a:off x="1408175" y="2346960"/>
              <a:ext cx="32384" cy="1051560"/>
            </a:xfrm>
            <a:custGeom>
              <a:avLst/>
              <a:gdLst/>
              <a:ahLst/>
              <a:cxnLst/>
              <a:rect l="l" t="t" r="r" b="b"/>
              <a:pathLst>
                <a:path w="32384" h="1051560">
                  <a:moveTo>
                    <a:pt x="32004" y="1051559"/>
                  </a:moveTo>
                  <a:lnTo>
                    <a:pt x="0" y="1051559"/>
                  </a:lnTo>
                  <a:lnTo>
                    <a:pt x="0" y="0"/>
                  </a:lnTo>
                  <a:lnTo>
                    <a:pt x="32004" y="0"/>
                  </a:lnTo>
                  <a:lnTo>
                    <a:pt x="32004" y="1051559"/>
                  </a:lnTo>
                  <a:close/>
                </a:path>
              </a:pathLst>
            </a:custGeom>
            <a:solidFill>
              <a:srgbClr val="000000"/>
            </a:solidFill>
          </p:spPr>
          <p:txBody>
            <a:bodyPr wrap="square" lIns="0" tIns="0" rIns="0" bIns="0" rtlCol="0"/>
            <a:lstStyle/>
            <a:p>
              <a:endParaRPr/>
            </a:p>
          </p:txBody>
        </p:sp>
        <p:pic>
          <p:nvPicPr>
            <p:cNvPr id="9" name="object 9"/>
            <p:cNvPicPr/>
            <p:nvPr/>
          </p:nvPicPr>
          <p:blipFill>
            <a:blip r:embed="rId2" cstate="print"/>
            <a:stretch>
              <a:fillRect/>
            </a:stretch>
          </p:blipFill>
          <p:spPr>
            <a:xfrm>
              <a:off x="1089660" y="3168396"/>
              <a:ext cx="8692896" cy="56387"/>
            </a:xfrm>
            <a:prstGeom prst="rect">
              <a:avLst/>
            </a:prstGeom>
          </p:spPr>
        </p:pic>
      </p:grpSp>
      <p:sp>
        <p:nvSpPr>
          <p:cNvPr id="10" name="object 10"/>
          <p:cNvSpPr txBox="1">
            <a:spLocks noGrp="1"/>
          </p:cNvSpPr>
          <p:nvPr>
            <p:ph type="title"/>
          </p:nvPr>
        </p:nvSpPr>
        <p:spPr>
          <a:xfrm>
            <a:off x="2747236" y="2375918"/>
            <a:ext cx="5498465" cy="582210"/>
          </a:xfrm>
          <a:prstGeom prst="rect">
            <a:avLst/>
          </a:prstGeom>
        </p:spPr>
        <p:txBody>
          <a:bodyPr vert="horz" wrap="square" lIns="0" tIns="12699" rIns="0" bIns="0" rtlCol="0">
            <a:spAutoFit/>
          </a:bodyPr>
          <a:lstStyle/>
          <a:p>
            <a:pPr marL="12699">
              <a:spcBef>
                <a:spcPts val="100"/>
              </a:spcBef>
            </a:pPr>
            <a:r>
              <a:rPr sz="3700" dirty="0"/>
              <a:t>EMIGRATING</a:t>
            </a:r>
            <a:r>
              <a:rPr sz="3700" spc="-80" dirty="0"/>
              <a:t> </a:t>
            </a:r>
            <a:r>
              <a:rPr sz="3700" dirty="0"/>
              <a:t>INDIANS</a:t>
            </a:r>
            <a:endParaRPr sz="370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05152" y="826985"/>
            <a:ext cx="9070519" cy="766148"/>
          </a:xfrm>
          <a:prstGeom prst="rect">
            <a:avLst/>
          </a:prstGeom>
        </p:spPr>
        <p:txBody>
          <a:bodyPr vert="horz" wrap="square" lIns="0" tIns="316778" rIns="0" bIns="0" rtlCol="0">
            <a:spAutoFit/>
          </a:bodyPr>
          <a:lstStyle/>
          <a:p>
            <a:pPr marR="5080">
              <a:spcBef>
                <a:spcPts val="95"/>
              </a:spcBef>
            </a:pPr>
            <a:r>
              <a:rPr sz="2900" spc="-5" dirty="0"/>
              <a:t>SECTION </a:t>
            </a:r>
            <a:r>
              <a:rPr sz="2900" dirty="0"/>
              <a:t>6(5) </a:t>
            </a:r>
            <a:r>
              <a:rPr sz="2900" spc="-15" dirty="0"/>
              <a:t>of </a:t>
            </a:r>
            <a:r>
              <a:rPr sz="2900" dirty="0"/>
              <a:t>FEMA </a:t>
            </a:r>
            <a:r>
              <a:rPr sz="2900" spc="-5" dirty="0"/>
              <a:t>– </a:t>
            </a:r>
            <a:r>
              <a:rPr sz="2900" spc="-684" dirty="0"/>
              <a:t> </a:t>
            </a:r>
            <a:r>
              <a:rPr sz="2900" spc="-10" dirty="0"/>
              <a:t>STATUS</a:t>
            </a:r>
            <a:r>
              <a:rPr sz="2900" spc="10" dirty="0"/>
              <a:t> </a:t>
            </a:r>
            <a:r>
              <a:rPr sz="2900" spc="-10" dirty="0"/>
              <a:t>OF</a:t>
            </a:r>
            <a:r>
              <a:rPr sz="2900" spc="-5" dirty="0"/>
              <a:t> </a:t>
            </a:r>
            <a:r>
              <a:rPr sz="2900" spc="-10" dirty="0"/>
              <a:t>ASSETS</a:t>
            </a:r>
            <a:r>
              <a:rPr sz="2900" spc="40" dirty="0"/>
              <a:t> </a:t>
            </a:r>
            <a:r>
              <a:rPr sz="2900" spc="-5" dirty="0"/>
              <a:t>IN</a:t>
            </a:r>
            <a:r>
              <a:rPr sz="2900" spc="-21" dirty="0"/>
              <a:t> </a:t>
            </a:r>
            <a:r>
              <a:rPr sz="2900" spc="-5" dirty="0"/>
              <a:t>INDIA</a:t>
            </a:r>
            <a:endParaRPr sz="2900" dirty="0"/>
          </a:p>
        </p:txBody>
      </p:sp>
      <p:sp>
        <p:nvSpPr>
          <p:cNvPr id="8" name="object 8"/>
          <p:cNvSpPr txBox="1">
            <a:spLocks noGrp="1"/>
          </p:cNvSpPr>
          <p:nvPr>
            <p:ph idx="1"/>
          </p:nvPr>
        </p:nvSpPr>
        <p:spPr>
          <a:xfrm>
            <a:off x="817732" y="2479429"/>
            <a:ext cx="9253368" cy="4306306"/>
          </a:xfrm>
          <a:prstGeom prst="rect">
            <a:avLst/>
          </a:prstGeom>
        </p:spPr>
        <p:txBody>
          <a:bodyPr vert="horz" wrap="square" lIns="0" tIns="12699" rIns="0" bIns="0" rtlCol="0">
            <a:spAutoFit/>
          </a:bodyPr>
          <a:lstStyle/>
          <a:p>
            <a:pPr marL="481922" marR="6350" indent="-469858" algn="just">
              <a:spcBef>
                <a:spcPts val="100"/>
              </a:spcBef>
              <a:buFont typeface="Times New Roman"/>
              <a:buChar char="■"/>
              <a:tabLst>
                <a:tab pos="482557" algn="l"/>
              </a:tabLst>
            </a:pPr>
            <a:r>
              <a:rPr sz="2400" spc="370" dirty="0"/>
              <a:t>A </a:t>
            </a:r>
            <a:r>
              <a:rPr sz="2400" spc="15" dirty="0"/>
              <a:t>person </a:t>
            </a:r>
            <a:r>
              <a:rPr sz="2400" spc="10" dirty="0"/>
              <a:t>resident </a:t>
            </a:r>
            <a:r>
              <a:rPr sz="2400" spc="35" dirty="0"/>
              <a:t>outside </a:t>
            </a:r>
            <a:r>
              <a:rPr sz="2400" spc="50" dirty="0"/>
              <a:t>India </a:t>
            </a:r>
            <a:r>
              <a:rPr sz="2400" spc="86" dirty="0"/>
              <a:t>may </a:t>
            </a:r>
            <a:r>
              <a:rPr sz="2400" b="1" spc="-5" dirty="0">
                <a:latin typeface="Palatino Linotype"/>
                <a:cs typeface="Palatino Linotype"/>
              </a:rPr>
              <a:t>hold, own, transfer </a:t>
            </a:r>
            <a:r>
              <a:rPr sz="2400" b="1" dirty="0">
                <a:latin typeface="Palatino Linotype"/>
                <a:cs typeface="Palatino Linotype"/>
              </a:rPr>
              <a:t> or invest </a:t>
            </a:r>
            <a:r>
              <a:rPr sz="2400" spc="40" dirty="0"/>
              <a:t>in </a:t>
            </a:r>
            <a:r>
              <a:rPr sz="2400" spc="55" dirty="0"/>
              <a:t>Indian </a:t>
            </a:r>
            <a:r>
              <a:rPr sz="2400" spc="35" dirty="0"/>
              <a:t>currency, </a:t>
            </a:r>
            <a:r>
              <a:rPr sz="2400" spc="15" dirty="0"/>
              <a:t>security </a:t>
            </a:r>
            <a:r>
              <a:rPr sz="2400" spc="-15" dirty="0"/>
              <a:t>or </a:t>
            </a:r>
            <a:r>
              <a:rPr sz="2400" spc="75" dirty="0"/>
              <a:t>any </a:t>
            </a:r>
            <a:r>
              <a:rPr sz="2400" spc="55" dirty="0"/>
              <a:t>immovable </a:t>
            </a:r>
            <a:r>
              <a:rPr sz="2400" spc="60" dirty="0"/>
              <a:t> </a:t>
            </a:r>
            <a:r>
              <a:rPr sz="2400" spc="25" dirty="0"/>
              <a:t>property</a:t>
            </a:r>
            <a:r>
              <a:rPr sz="2400" spc="30" dirty="0"/>
              <a:t> </a:t>
            </a:r>
            <a:r>
              <a:rPr sz="2400" spc="25" dirty="0"/>
              <a:t>situated</a:t>
            </a:r>
            <a:r>
              <a:rPr sz="2400" spc="30" dirty="0"/>
              <a:t> </a:t>
            </a:r>
            <a:r>
              <a:rPr sz="2400" spc="50" dirty="0"/>
              <a:t>in </a:t>
            </a:r>
            <a:r>
              <a:rPr sz="2400" spc="44" dirty="0"/>
              <a:t>India if </a:t>
            </a:r>
            <a:r>
              <a:rPr sz="2400" spc="50" dirty="0"/>
              <a:t>such </a:t>
            </a:r>
            <a:r>
              <a:rPr sz="2400" spc="35" dirty="0"/>
              <a:t>currency, </a:t>
            </a:r>
            <a:r>
              <a:rPr sz="2400" spc="21" dirty="0"/>
              <a:t>security</a:t>
            </a:r>
            <a:r>
              <a:rPr sz="2400" spc="25" dirty="0"/>
              <a:t> </a:t>
            </a:r>
            <a:r>
              <a:rPr sz="2400" spc="-5" dirty="0"/>
              <a:t>or </a:t>
            </a:r>
            <a:r>
              <a:rPr sz="2400" dirty="0"/>
              <a:t> </a:t>
            </a:r>
            <a:r>
              <a:rPr sz="2400" spc="25" dirty="0"/>
              <a:t>property</a:t>
            </a:r>
            <a:r>
              <a:rPr sz="2400" spc="30" dirty="0"/>
              <a:t> </a:t>
            </a:r>
            <a:r>
              <a:rPr sz="2400" spc="44" dirty="0"/>
              <a:t>was</a:t>
            </a:r>
            <a:r>
              <a:rPr sz="2400" spc="50" dirty="0"/>
              <a:t> </a:t>
            </a:r>
            <a:r>
              <a:rPr sz="2400" spc="40" dirty="0"/>
              <a:t>acquired,</a:t>
            </a:r>
            <a:r>
              <a:rPr sz="2400" spc="44" dirty="0"/>
              <a:t> </a:t>
            </a:r>
            <a:r>
              <a:rPr sz="2400" spc="55" dirty="0"/>
              <a:t>held </a:t>
            </a:r>
            <a:r>
              <a:rPr sz="2400" spc="-15" dirty="0"/>
              <a:t>or</a:t>
            </a:r>
            <a:r>
              <a:rPr sz="2400" spc="-10" dirty="0"/>
              <a:t> </a:t>
            </a:r>
            <a:r>
              <a:rPr sz="2400" spc="65" dirty="0"/>
              <a:t>owned </a:t>
            </a:r>
            <a:r>
              <a:rPr sz="2400" spc="60" dirty="0"/>
              <a:t>by </a:t>
            </a:r>
            <a:r>
              <a:rPr sz="2400" spc="50" dirty="0"/>
              <a:t>such </a:t>
            </a:r>
            <a:r>
              <a:rPr sz="2400" spc="15" dirty="0"/>
              <a:t>person </a:t>
            </a:r>
            <a:r>
              <a:rPr sz="2400" spc="21" dirty="0"/>
              <a:t> </a:t>
            </a:r>
            <a:r>
              <a:rPr sz="2400" spc="60" dirty="0"/>
              <a:t>when </a:t>
            </a:r>
            <a:r>
              <a:rPr sz="2400" spc="21" dirty="0"/>
              <a:t>he </a:t>
            </a:r>
            <a:r>
              <a:rPr sz="2400" spc="55" dirty="0"/>
              <a:t>was </a:t>
            </a:r>
            <a:r>
              <a:rPr sz="2400" spc="5" dirty="0"/>
              <a:t>resident </a:t>
            </a:r>
            <a:r>
              <a:rPr sz="2400" spc="40" dirty="0"/>
              <a:t>in </a:t>
            </a:r>
            <a:r>
              <a:rPr sz="2400" spc="50" dirty="0"/>
              <a:t>India </a:t>
            </a:r>
            <a:r>
              <a:rPr sz="2400" spc="-15" dirty="0"/>
              <a:t>or </a:t>
            </a:r>
            <a:r>
              <a:rPr sz="2400" spc="21" dirty="0"/>
              <a:t>inherited </a:t>
            </a:r>
            <a:r>
              <a:rPr sz="2400" spc="40" dirty="0"/>
              <a:t>from </a:t>
            </a:r>
            <a:r>
              <a:rPr sz="2400" spc="25" dirty="0"/>
              <a:t>a </a:t>
            </a:r>
            <a:r>
              <a:rPr sz="2400" spc="15" dirty="0"/>
              <a:t>person </a:t>
            </a:r>
            <a:r>
              <a:rPr sz="2400" spc="21" dirty="0"/>
              <a:t> </a:t>
            </a:r>
            <a:r>
              <a:rPr sz="2400" spc="86" dirty="0"/>
              <a:t>who</a:t>
            </a:r>
            <a:r>
              <a:rPr sz="2400" spc="50" dirty="0"/>
              <a:t> </a:t>
            </a:r>
            <a:r>
              <a:rPr sz="2400" spc="44" dirty="0"/>
              <a:t>was</a:t>
            </a:r>
            <a:r>
              <a:rPr sz="2400" spc="60" dirty="0"/>
              <a:t> </a:t>
            </a:r>
            <a:r>
              <a:rPr sz="2400" spc="10" dirty="0"/>
              <a:t>resident</a:t>
            </a:r>
            <a:r>
              <a:rPr sz="2400" spc="55" dirty="0"/>
              <a:t> </a:t>
            </a:r>
            <a:r>
              <a:rPr sz="2400" spc="40" dirty="0"/>
              <a:t>in</a:t>
            </a:r>
            <a:r>
              <a:rPr sz="2400" spc="65" dirty="0"/>
              <a:t> </a:t>
            </a:r>
            <a:r>
              <a:rPr sz="2400" spc="60" dirty="0"/>
              <a:t>India.</a:t>
            </a:r>
          </a:p>
          <a:p>
            <a:pPr marL="481922" marR="5080" indent="-469858" algn="just">
              <a:spcBef>
                <a:spcPts val="575"/>
              </a:spcBef>
              <a:buFont typeface="Times New Roman"/>
              <a:buChar char="■"/>
              <a:tabLst>
                <a:tab pos="482557" algn="l"/>
              </a:tabLst>
            </a:pPr>
            <a:r>
              <a:rPr sz="2400" spc="40" dirty="0"/>
              <a:t>Assets</a:t>
            </a:r>
            <a:r>
              <a:rPr sz="2400" spc="44" dirty="0"/>
              <a:t> </a:t>
            </a:r>
            <a:r>
              <a:rPr sz="2400" spc="-10" dirty="0"/>
              <a:t>(Share</a:t>
            </a:r>
            <a:r>
              <a:rPr sz="2400" spc="-5" dirty="0"/>
              <a:t> </a:t>
            </a:r>
            <a:r>
              <a:rPr sz="2400" spc="275" dirty="0"/>
              <a:t>/</a:t>
            </a:r>
            <a:r>
              <a:rPr sz="2400" spc="279" dirty="0"/>
              <a:t> </a:t>
            </a:r>
            <a:r>
              <a:rPr sz="2400" spc="21" dirty="0"/>
              <a:t>Securities,</a:t>
            </a:r>
            <a:r>
              <a:rPr sz="2400" spc="25" dirty="0"/>
              <a:t> </a:t>
            </a:r>
            <a:r>
              <a:rPr sz="2400" spc="55" dirty="0"/>
              <a:t>Immovable</a:t>
            </a:r>
            <a:r>
              <a:rPr sz="2400" spc="60" dirty="0"/>
              <a:t> </a:t>
            </a:r>
            <a:r>
              <a:rPr sz="2400" spc="21" dirty="0"/>
              <a:t>Property</a:t>
            </a:r>
            <a:r>
              <a:rPr sz="2400" spc="25" dirty="0"/>
              <a:t> </a:t>
            </a:r>
            <a:r>
              <a:rPr sz="2400" spc="75" dirty="0"/>
              <a:t>and </a:t>
            </a:r>
            <a:r>
              <a:rPr sz="2400" spc="80" dirty="0"/>
              <a:t> </a:t>
            </a:r>
            <a:r>
              <a:rPr sz="2400" spc="50" dirty="0"/>
              <a:t>Indian </a:t>
            </a:r>
            <a:r>
              <a:rPr sz="2400" spc="44" dirty="0"/>
              <a:t>Currency) </a:t>
            </a:r>
            <a:r>
              <a:rPr sz="2400" spc="60" dirty="0"/>
              <a:t>which </a:t>
            </a:r>
            <a:r>
              <a:rPr sz="2400" spc="10" dirty="0"/>
              <a:t>were</a:t>
            </a:r>
            <a:r>
              <a:rPr sz="2400" spc="15" dirty="0"/>
              <a:t> </a:t>
            </a:r>
            <a:r>
              <a:rPr sz="2400" spc="30" dirty="0"/>
              <a:t>acquired</a:t>
            </a:r>
            <a:r>
              <a:rPr sz="2400" spc="35" dirty="0"/>
              <a:t> </a:t>
            </a:r>
            <a:r>
              <a:rPr sz="2400" spc="-5" dirty="0"/>
              <a:t>at</a:t>
            </a:r>
            <a:r>
              <a:rPr sz="2400" dirty="0"/>
              <a:t> </a:t>
            </a:r>
            <a:r>
              <a:rPr sz="2400" spc="25" dirty="0"/>
              <a:t>time </a:t>
            </a:r>
            <a:r>
              <a:rPr sz="2400" spc="60" dirty="0"/>
              <a:t>when </a:t>
            </a:r>
            <a:r>
              <a:rPr sz="2400" spc="25" dirty="0"/>
              <a:t>a </a:t>
            </a:r>
            <a:r>
              <a:rPr sz="2400" spc="30" dirty="0"/>
              <a:t> </a:t>
            </a:r>
            <a:r>
              <a:rPr sz="2400" spc="15" dirty="0"/>
              <a:t>person </a:t>
            </a:r>
            <a:r>
              <a:rPr sz="2400" spc="44" dirty="0"/>
              <a:t>was </a:t>
            </a:r>
            <a:r>
              <a:rPr sz="2400" spc="5" dirty="0"/>
              <a:t>resident </a:t>
            </a:r>
            <a:r>
              <a:rPr sz="2400" spc="40" dirty="0"/>
              <a:t>in </a:t>
            </a:r>
            <a:r>
              <a:rPr sz="2400" spc="44" dirty="0"/>
              <a:t>India </a:t>
            </a:r>
            <a:r>
              <a:rPr sz="2400" spc="30" dirty="0"/>
              <a:t>can </a:t>
            </a:r>
            <a:r>
              <a:rPr sz="2400" spc="-10" dirty="0"/>
              <a:t>be </a:t>
            </a:r>
            <a:r>
              <a:rPr sz="2400" spc="40" dirty="0"/>
              <a:t>continued </a:t>
            </a:r>
            <a:r>
              <a:rPr sz="2400" spc="5" dirty="0"/>
              <a:t>to </a:t>
            </a:r>
            <a:r>
              <a:rPr sz="2400" dirty="0"/>
              <a:t>be </a:t>
            </a:r>
            <a:r>
              <a:rPr sz="2400" spc="55" dirty="0"/>
              <a:t>held </a:t>
            </a:r>
            <a:r>
              <a:rPr sz="2400" spc="60" dirty="0"/>
              <a:t> </a:t>
            </a:r>
            <a:r>
              <a:rPr sz="2400" spc="35" dirty="0"/>
              <a:t>even</a:t>
            </a:r>
            <a:r>
              <a:rPr sz="2400" spc="60" dirty="0"/>
              <a:t> </a:t>
            </a:r>
            <a:r>
              <a:rPr sz="2400" dirty="0"/>
              <a:t>after</a:t>
            </a:r>
            <a:r>
              <a:rPr sz="2400" spc="55" dirty="0"/>
              <a:t> </a:t>
            </a:r>
            <a:r>
              <a:rPr sz="2400" spc="21" dirty="0"/>
              <a:t>he</a:t>
            </a:r>
            <a:r>
              <a:rPr sz="2400" spc="95" dirty="0"/>
              <a:t> </a:t>
            </a:r>
            <a:r>
              <a:rPr sz="2400" spc="10" dirty="0"/>
              <a:t>turns</a:t>
            </a:r>
            <a:r>
              <a:rPr sz="2400" spc="86" dirty="0"/>
              <a:t> </a:t>
            </a:r>
            <a:r>
              <a:rPr sz="2400" spc="40" dirty="0"/>
              <a:t>out</a:t>
            </a:r>
            <a:r>
              <a:rPr sz="2400" spc="80" dirty="0"/>
              <a:t> </a:t>
            </a:r>
            <a:r>
              <a:rPr sz="2400" spc="40" dirty="0"/>
              <a:t>non</a:t>
            </a:r>
            <a:r>
              <a:rPr sz="2400" spc="110" dirty="0"/>
              <a:t> </a:t>
            </a:r>
            <a:r>
              <a:rPr sz="2400" dirty="0"/>
              <a:t>–</a:t>
            </a:r>
            <a:r>
              <a:rPr sz="2400" spc="70" dirty="0"/>
              <a:t> </a:t>
            </a:r>
            <a:r>
              <a:rPr sz="2400" spc="15" dirty="0"/>
              <a:t>resident.</a:t>
            </a:r>
          </a:p>
          <a:p>
            <a:pPr marL="481922" indent="-469858" algn="just">
              <a:spcBef>
                <a:spcPts val="575"/>
              </a:spcBef>
              <a:buFont typeface="Times New Roman"/>
              <a:buChar char="■"/>
              <a:tabLst>
                <a:tab pos="482557" algn="l"/>
              </a:tabLst>
            </a:pPr>
            <a:r>
              <a:rPr sz="2400" spc="25" dirty="0"/>
              <a:t>The</a:t>
            </a:r>
            <a:r>
              <a:rPr sz="2400" spc="65" dirty="0"/>
              <a:t> </a:t>
            </a:r>
            <a:r>
              <a:rPr sz="2400" spc="25" dirty="0"/>
              <a:t>same</a:t>
            </a:r>
            <a:r>
              <a:rPr sz="2400" spc="70" dirty="0"/>
              <a:t> </a:t>
            </a:r>
            <a:r>
              <a:rPr sz="2400" spc="25" dirty="0"/>
              <a:t>can</a:t>
            </a:r>
            <a:r>
              <a:rPr sz="2400" spc="60" dirty="0"/>
              <a:t> </a:t>
            </a:r>
            <a:r>
              <a:rPr sz="2400" spc="40" dirty="0"/>
              <a:t>even</a:t>
            </a:r>
            <a:r>
              <a:rPr sz="2400" spc="65" dirty="0"/>
              <a:t> </a:t>
            </a:r>
            <a:r>
              <a:rPr sz="2400" dirty="0"/>
              <a:t>be</a:t>
            </a:r>
            <a:r>
              <a:rPr sz="2400" spc="44" dirty="0"/>
              <a:t> </a:t>
            </a:r>
            <a:r>
              <a:rPr sz="2400" spc="5" dirty="0"/>
              <a:t>transferred</a:t>
            </a:r>
            <a:r>
              <a:rPr sz="2400" spc="60" dirty="0"/>
              <a:t> </a:t>
            </a:r>
            <a:r>
              <a:rPr sz="2400" spc="-15" dirty="0"/>
              <a:t>or</a:t>
            </a:r>
            <a:r>
              <a:rPr sz="2400" spc="80" dirty="0"/>
              <a:t> </a:t>
            </a:r>
            <a:r>
              <a:rPr sz="2400" spc="40" dirty="0"/>
              <a:t>invested.</a:t>
            </a:r>
          </a:p>
          <a:p>
            <a:pPr marL="481922" indent="-469858" algn="just">
              <a:spcBef>
                <a:spcPts val="575"/>
              </a:spcBef>
              <a:buFont typeface="Times New Roman"/>
              <a:buChar char="■"/>
              <a:tabLst>
                <a:tab pos="482557" algn="l"/>
              </a:tabLst>
            </a:pPr>
            <a:r>
              <a:rPr sz="2400" spc="25" dirty="0"/>
              <a:t>Further,</a:t>
            </a:r>
            <a:r>
              <a:rPr sz="2400" spc="165" dirty="0"/>
              <a:t> </a:t>
            </a:r>
            <a:r>
              <a:rPr sz="2400" spc="229" dirty="0"/>
              <a:t>NR</a:t>
            </a:r>
            <a:r>
              <a:rPr sz="2400" spc="145" dirty="0"/>
              <a:t> </a:t>
            </a:r>
            <a:r>
              <a:rPr sz="2400" spc="25" dirty="0"/>
              <a:t>can</a:t>
            </a:r>
            <a:r>
              <a:rPr sz="2400" spc="135" dirty="0"/>
              <a:t> </a:t>
            </a:r>
            <a:r>
              <a:rPr sz="2400" spc="10" dirty="0"/>
              <a:t>inherit</a:t>
            </a:r>
            <a:r>
              <a:rPr sz="2400" spc="155" dirty="0"/>
              <a:t> </a:t>
            </a:r>
            <a:r>
              <a:rPr sz="2400" spc="5" dirty="0"/>
              <a:t>the</a:t>
            </a:r>
            <a:r>
              <a:rPr sz="2400" spc="145" dirty="0"/>
              <a:t> </a:t>
            </a:r>
            <a:r>
              <a:rPr sz="2400" spc="25" dirty="0"/>
              <a:t>same</a:t>
            </a:r>
            <a:r>
              <a:rPr sz="2400" spc="165" dirty="0"/>
              <a:t> </a:t>
            </a:r>
            <a:r>
              <a:rPr sz="2400" spc="40" dirty="0"/>
              <a:t>from</a:t>
            </a:r>
            <a:r>
              <a:rPr sz="2400" spc="160" dirty="0"/>
              <a:t> </a:t>
            </a:r>
            <a:r>
              <a:rPr sz="2400" spc="25" dirty="0"/>
              <a:t>a</a:t>
            </a:r>
            <a:r>
              <a:rPr sz="2400" spc="120" dirty="0"/>
              <a:t> </a:t>
            </a:r>
            <a:r>
              <a:rPr sz="2400" spc="10" dirty="0"/>
              <a:t>resident</a:t>
            </a:r>
            <a:r>
              <a:rPr sz="2400" spc="125" dirty="0"/>
              <a:t> u/s</a:t>
            </a:r>
            <a:r>
              <a:rPr sz="2400" spc="155" dirty="0"/>
              <a:t> </a:t>
            </a:r>
            <a:r>
              <a:rPr sz="2400" spc="-130" dirty="0"/>
              <a:t>6(5)</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82762" y="809625"/>
            <a:ext cx="9646948" cy="766148"/>
          </a:xfrm>
          <a:prstGeom prst="rect">
            <a:avLst/>
          </a:prstGeom>
        </p:spPr>
        <p:txBody>
          <a:bodyPr vert="horz" wrap="square" lIns="0" tIns="316778" rIns="0" bIns="0" rtlCol="0">
            <a:spAutoFit/>
          </a:bodyPr>
          <a:lstStyle/>
          <a:p>
            <a:pPr marR="5080">
              <a:spcBef>
                <a:spcPts val="95"/>
              </a:spcBef>
            </a:pPr>
            <a:r>
              <a:rPr sz="2900" spc="-5" dirty="0"/>
              <a:t>SECTION </a:t>
            </a:r>
            <a:r>
              <a:rPr sz="2900" dirty="0"/>
              <a:t>6(5) </a:t>
            </a:r>
            <a:r>
              <a:rPr sz="2900" spc="-15" dirty="0"/>
              <a:t>of </a:t>
            </a:r>
            <a:r>
              <a:rPr sz="2900" dirty="0"/>
              <a:t>FEMA </a:t>
            </a:r>
            <a:r>
              <a:rPr sz="2900" spc="-5" dirty="0"/>
              <a:t>– </a:t>
            </a:r>
            <a:r>
              <a:rPr sz="2900" spc="-684" dirty="0"/>
              <a:t> </a:t>
            </a:r>
            <a:r>
              <a:rPr sz="2900" spc="-10" dirty="0"/>
              <a:t>STATUS</a:t>
            </a:r>
            <a:r>
              <a:rPr sz="2900" spc="10" dirty="0"/>
              <a:t> </a:t>
            </a:r>
            <a:r>
              <a:rPr sz="2900" spc="-10" dirty="0"/>
              <a:t>OF</a:t>
            </a:r>
            <a:r>
              <a:rPr sz="2900" dirty="0"/>
              <a:t> OTHER</a:t>
            </a:r>
            <a:r>
              <a:rPr sz="2900" spc="35" dirty="0"/>
              <a:t> </a:t>
            </a:r>
            <a:r>
              <a:rPr sz="2900" spc="-10" dirty="0"/>
              <a:t>ASSETS</a:t>
            </a:r>
            <a:r>
              <a:rPr sz="2900" spc="15" dirty="0"/>
              <a:t> </a:t>
            </a:r>
            <a:r>
              <a:rPr sz="2900" spc="-5" dirty="0"/>
              <a:t>IN</a:t>
            </a:r>
            <a:r>
              <a:rPr sz="2900" spc="5" dirty="0"/>
              <a:t> </a:t>
            </a:r>
            <a:r>
              <a:rPr sz="2900" spc="-5" dirty="0"/>
              <a:t>INDIA</a:t>
            </a:r>
            <a:endParaRPr sz="2900" dirty="0"/>
          </a:p>
        </p:txBody>
      </p:sp>
      <p:sp>
        <p:nvSpPr>
          <p:cNvPr id="8" name="object 8"/>
          <p:cNvSpPr txBox="1"/>
          <p:nvPr/>
        </p:nvSpPr>
        <p:spPr>
          <a:xfrm>
            <a:off x="774700" y="1962394"/>
            <a:ext cx="9144000" cy="3609975"/>
          </a:xfrm>
          <a:prstGeom prst="rect">
            <a:avLst/>
          </a:prstGeom>
        </p:spPr>
        <p:txBody>
          <a:bodyPr vert="horz" wrap="square" lIns="0" tIns="12699" rIns="0" bIns="0" rtlCol="0">
            <a:spAutoFit/>
          </a:bodyPr>
          <a:lstStyle/>
          <a:p>
            <a:pPr marL="481922" marR="5080" indent="-469858" algn="just">
              <a:spcBef>
                <a:spcPts val="100"/>
              </a:spcBef>
              <a:buFont typeface="Times New Roman"/>
              <a:buChar char="■"/>
              <a:tabLst>
                <a:tab pos="482557" algn="l"/>
              </a:tabLst>
            </a:pPr>
            <a:r>
              <a:rPr sz="2400" spc="30" dirty="0">
                <a:solidFill>
                  <a:srgbClr val="990033"/>
                </a:solidFill>
                <a:latin typeface="Cambria"/>
                <a:cs typeface="Cambria"/>
              </a:rPr>
              <a:t>Whether</a:t>
            </a:r>
            <a:r>
              <a:rPr sz="2400" spc="35" dirty="0">
                <a:solidFill>
                  <a:srgbClr val="990033"/>
                </a:solidFill>
                <a:latin typeface="Cambria"/>
                <a:cs typeface="Cambria"/>
              </a:rPr>
              <a:t> </a:t>
            </a:r>
            <a:r>
              <a:rPr sz="2400" spc="-5" dirty="0">
                <a:solidFill>
                  <a:srgbClr val="990033"/>
                </a:solidFill>
                <a:latin typeface="Cambria"/>
                <a:cs typeface="Cambria"/>
              </a:rPr>
              <a:t>other</a:t>
            </a:r>
            <a:r>
              <a:rPr sz="2400" dirty="0">
                <a:solidFill>
                  <a:srgbClr val="990033"/>
                </a:solidFill>
                <a:latin typeface="Cambria"/>
                <a:cs typeface="Cambria"/>
              </a:rPr>
              <a:t> </a:t>
            </a:r>
            <a:r>
              <a:rPr sz="2400" spc="-15" dirty="0">
                <a:solidFill>
                  <a:srgbClr val="990033"/>
                </a:solidFill>
                <a:latin typeface="Cambria"/>
                <a:cs typeface="Cambria"/>
              </a:rPr>
              <a:t>assets</a:t>
            </a:r>
            <a:r>
              <a:rPr sz="2400" spc="-10" dirty="0">
                <a:solidFill>
                  <a:srgbClr val="990033"/>
                </a:solidFill>
                <a:latin typeface="Cambria"/>
                <a:cs typeface="Cambria"/>
              </a:rPr>
              <a:t> </a:t>
            </a:r>
            <a:r>
              <a:rPr sz="2400" spc="30" dirty="0">
                <a:solidFill>
                  <a:srgbClr val="990033"/>
                </a:solidFill>
                <a:latin typeface="Cambria"/>
                <a:cs typeface="Cambria"/>
              </a:rPr>
              <a:t>like</a:t>
            </a:r>
            <a:r>
              <a:rPr sz="2400" spc="35" dirty="0">
                <a:solidFill>
                  <a:srgbClr val="990033"/>
                </a:solidFill>
                <a:latin typeface="Cambria"/>
                <a:cs typeface="Cambria"/>
              </a:rPr>
              <a:t> </a:t>
            </a:r>
            <a:r>
              <a:rPr sz="2400" spc="40" dirty="0">
                <a:solidFill>
                  <a:srgbClr val="990033"/>
                </a:solidFill>
                <a:latin typeface="Cambria"/>
                <a:cs typeface="Cambria"/>
              </a:rPr>
              <a:t>Jewellery,</a:t>
            </a:r>
            <a:r>
              <a:rPr sz="2400" spc="44" dirty="0">
                <a:solidFill>
                  <a:srgbClr val="990033"/>
                </a:solidFill>
                <a:latin typeface="Cambria"/>
                <a:cs typeface="Cambria"/>
              </a:rPr>
              <a:t> </a:t>
            </a:r>
            <a:r>
              <a:rPr sz="2400" spc="50" dirty="0">
                <a:solidFill>
                  <a:srgbClr val="990033"/>
                </a:solidFill>
                <a:latin typeface="Cambria"/>
                <a:cs typeface="Cambria"/>
              </a:rPr>
              <a:t>Paintings,</a:t>
            </a:r>
            <a:r>
              <a:rPr sz="2400" spc="55" dirty="0">
                <a:solidFill>
                  <a:srgbClr val="990033"/>
                </a:solidFill>
                <a:latin typeface="Cambria"/>
                <a:cs typeface="Cambria"/>
              </a:rPr>
              <a:t> </a:t>
            </a:r>
            <a:r>
              <a:rPr sz="2400" spc="35" dirty="0">
                <a:solidFill>
                  <a:srgbClr val="990033"/>
                </a:solidFill>
                <a:latin typeface="Cambria"/>
                <a:cs typeface="Cambria"/>
              </a:rPr>
              <a:t>Silver </a:t>
            </a:r>
            <a:r>
              <a:rPr sz="2400" spc="40" dirty="0">
                <a:solidFill>
                  <a:srgbClr val="990033"/>
                </a:solidFill>
                <a:latin typeface="Cambria"/>
                <a:cs typeface="Cambria"/>
              </a:rPr>
              <a:t> Articles </a:t>
            </a:r>
            <a:r>
              <a:rPr sz="2400" spc="30" dirty="0">
                <a:solidFill>
                  <a:srgbClr val="990033"/>
                </a:solidFill>
                <a:latin typeface="Cambria"/>
                <a:cs typeface="Cambria"/>
              </a:rPr>
              <a:t>etc., </a:t>
            </a:r>
            <a:r>
              <a:rPr sz="2400" spc="-10" dirty="0">
                <a:solidFill>
                  <a:srgbClr val="990033"/>
                </a:solidFill>
                <a:latin typeface="Cambria"/>
                <a:cs typeface="Cambria"/>
              </a:rPr>
              <a:t>interest </a:t>
            </a:r>
            <a:r>
              <a:rPr sz="2400" spc="40" dirty="0">
                <a:solidFill>
                  <a:srgbClr val="990033"/>
                </a:solidFill>
                <a:latin typeface="Cambria"/>
                <a:cs typeface="Cambria"/>
              </a:rPr>
              <a:t>in </a:t>
            </a:r>
            <a:r>
              <a:rPr sz="2400" spc="140" dirty="0">
                <a:solidFill>
                  <a:srgbClr val="990033"/>
                </a:solidFill>
                <a:latin typeface="Cambria"/>
                <a:cs typeface="Cambria"/>
              </a:rPr>
              <a:t>LLP </a:t>
            </a:r>
            <a:r>
              <a:rPr sz="2400" spc="-5" dirty="0">
                <a:solidFill>
                  <a:srgbClr val="990033"/>
                </a:solidFill>
                <a:latin typeface="Cambria"/>
                <a:cs typeface="Cambria"/>
              </a:rPr>
              <a:t>or </a:t>
            </a:r>
            <a:r>
              <a:rPr sz="2400" spc="21" dirty="0">
                <a:solidFill>
                  <a:srgbClr val="990033"/>
                </a:solidFill>
                <a:latin typeface="Cambria"/>
                <a:cs typeface="Cambria"/>
              </a:rPr>
              <a:t>Partnership </a:t>
            </a:r>
            <a:r>
              <a:rPr sz="2400" spc="35" dirty="0">
                <a:solidFill>
                  <a:srgbClr val="990033"/>
                </a:solidFill>
                <a:latin typeface="Cambria"/>
                <a:cs typeface="Cambria"/>
              </a:rPr>
              <a:t>Firm </a:t>
            </a:r>
            <a:r>
              <a:rPr sz="2400" spc="25" dirty="0">
                <a:solidFill>
                  <a:srgbClr val="990033"/>
                </a:solidFill>
                <a:latin typeface="Cambria"/>
                <a:cs typeface="Cambria"/>
              </a:rPr>
              <a:t>can also </a:t>
            </a:r>
            <a:r>
              <a:rPr sz="2400" spc="30" dirty="0">
                <a:solidFill>
                  <a:srgbClr val="990033"/>
                </a:solidFill>
                <a:latin typeface="Cambria"/>
                <a:cs typeface="Cambria"/>
              </a:rPr>
              <a:t> </a:t>
            </a:r>
            <a:r>
              <a:rPr sz="2400" dirty="0">
                <a:solidFill>
                  <a:srgbClr val="990033"/>
                </a:solidFill>
                <a:latin typeface="Cambria"/>
                <a:cs typeface="Cambria"/>
              </a:rPr>
              <a:t>be</a:t>
            </a:r>
            <a:r>
              <a:rPr sz="2400" spc="21" dirty="0">
                <a:solidFill>
                  <a:srgbClr val="990033"/>
                </a:solidFill>
                <a:latin typeface="Cambria"/>
                <a:cs typeface="Cambria"/>
              </a:rPr>
              <a:t> </a:t>
            </a:r>
            <a:r>
              <a:rPr sz="2400" spc="40" dirty="0">
                <a:solidFill>
                  <a:srgbClr val="990033"/>
                </a:solidFill>
                <a:latin typeface="Cambria"/>
                <a:cs typeface="Cambria"/>
              </a:rPr>
              <a:t>in</a:t>
            </a:r>
            <a:r>
              <a:rPr sz="2400" spc="90" dirty="0">
                <a:solidFill>
                  <a:srgbClr val="990033"/>
                </a:solidFill>
                <a:latin typeface="Cambria"/>
                <a:cs typeface="Cambria"/>
              </a:rPr>
              <a:t> </a:t>
            </a:r>
            <a:r>
              <a:rPr sz="2400" spc="-5" dirty="0">
                <a:solidFill>
                  <a:srgbClr val="990033"/>
                </a:solidFill>
                <a:latin typeface="Cambria"/>
                <a:cs typeface="Cambria"/>
              </a:rPr>
              <a:t>terms</a:t>
            </a:r>
            <a:r>
              <a:rPr sz="2400" spc="86" dirty="0">
                <a:solidFill>
                  <a:srgbClr val="990033"/>
                </a:solidFill>
                <a:latin typeface="Cambria"/>
                <a:cs typeface="Cambria"/>
              </a:rPr>
              <a:t> </a:t>
            </a:r>
            <a:r>
              <a:rPr sz="2400" spc="55" dirty="0">
                <a:solidFill>
                  <a:srgbClr val="990033"/>
                </a:solidFill>
                <a:latin typeface="Cambria"/>
                <a:cs typeface="Cambria"/>
              </a:rPr>
              <a:t>of</a:t>
            </a:r>
            <a:r>
              <a:rPr sz="2400" spc="60" dirty="0">
                <a:solidFill>
                  <a:srgbClr val="990033"/>
                </a:solidFill>
                <a:latin typeface="Cambria"/>
                <a:cs typeface="Cambria"/>
              </a:rPr>
              <a:t> </a:t>
            </a:r>
            <a:r>
              <a:rPr sz="2400" spc="15" dirty="0">
                <a:solidFill>
                  <a:srgbClr val="990033"/>
                </a:solidFill>
                <a:latin typeface="Cambria"/>
                <a:cs typeface="Cambria"/>
              </a:rPr>
              <a:t>Section</a:t>
            </a:r>
            <a:r>
              <a:rPr sz="2400" spc="90" dirty="0">
                <a:solidFill>
                  <a:srgbClr val="990033"/>
                </a:solidFill>
                <a:latin typeface="Cambria"/>
                <a:cs typeface="Cambria"/>
              </a:rPr>
              <a:t> </a:t>
            </a:r>
            <a:r>
              <a:rPr sz="2400" spc="-90" dirty="0">
                <a:solidFill>
                  <a:srgbClr val="990033"/>
                </a:solidFill>
                <a:latin typeface="Cambria"/>
                <a:cs typeface="Cambria"/>
              </a:rPr>
              <a:t>6(5)?</a:t>
            </a:r>
            <a:endParaRPr sz="2400" dirty="0">
              <a:latin typeface="Cambria"/>
              <a:cs typeface="Cambria"/>
            </a:endParaRPr>
          </a:p>
          <a:p>
            <a:pPr marL="481922" indent="-469858">
              <a:spcBef>
                <a:spcPts val="575"/>
              </a:spcBef>
              <a:buFont typeface="Times New Roman"/>
              <a:buChar char="■"/>
              <a:tabLst>
                <a:tab pos="481922" algn="l"/>
                <a:tab pos="482557" algn="l"/>
              </a:tabLst>
            </a:pPr>
            <a:r>
              <a:rPr sz="2400" b="1" dirty="0">
                <a:solidFill>
                  <a:srgbClr val="990033"/>
                </a:solidFill>
                <a:latin typeface="Palatino Linotype"/>
                <a:cs typeface="Palatino Linotype"/>
              </a:rPr>
              <a:t>Jewellery,</a:t>
            </a:r>
            <a:r>
              <a:rPr sz="2400" b="1" spc="-40" dirty="0">
                <a:solidFill>
                  <a:srgbClr val="990033"/>
                </a:solidFill>
                <a:latin typeface="Palatino Linotype"/>
                <a:cs typeface="Palatino Linotype"/>
              </a:rPr>
              <a:t> </a:t>
            </a:r>
            <a:r>
              <a:rPr sz="2400" b="1" dirty="0">
                <a:solidFill>
                  <a:srgbClr val="990033"/>
                </a:solidFill>
                <a:latin typeface="Palatino Linotype"/>
                <a:cs typeface="Palatino Linotype"/>
              </a:rPr>
              <a:t>Paintings,</a:t>
            </a:r>
            <a:r>
              <a:rPr sz="2400" b="1" spc="-35" dirty="0">
                <a:solidFill>
                  <a:srgbClr val="990033"/>
                </a:solidFill>
                <a:latin typeface="Palatino Linotype"/>
                <a:cs typeface="Palatino Linotype"/>
              </a:rPr>
              <a:t> </a:t>
            </a:r>
            <a:r>
              <a:rPr sz="2400" b="1" dirty="0">
                <a:solidFill>
                  <a:srgbClr val="990033"/>
                </a:solidFill>
                <a:latin typeface="Palatino Linotype"/>
                <a:cs typeface="Palatino Linotype"/>
              </a:rPr>
              <a:t>Silver</a:t>
            </a:r>
            <a:r>
              <a:rPr sz="2400" b="1" spc="-40" dirty="0">
                <a:solidFill>
                  <a:srgbClr val="990033"/>
                </a:solidFill>
                <a:latin typeface="Palatino Linotype"/>
                <a:cs typeface="Palatino Linotype"/>
              </a:rPr>
              <a:t> </a:t>
            </a:r>
            <a:r>
              <a:rPr sz="2400" b="1" dirty="0">
                <a:solidFill>
                  <a:srgbClr val="990033"/>
                </a:solidFill>
                <a:latin typeface="Palatino Linotype"/>
                <a:cs typeface="Palatino Linotype"/>
              </a:rPr>
              <a:t>Articles</a:t>
            </a:r>
            <a:r>
              <a:rPr sz="2400" b="1" spc="-21" dirty="0">
                <a:solidFill>
                  <a:srgbClr val="990033"/>
                </a:solidFill>
                <a:latin typeface="Palatino Linotype"/>
                <a:cs typeface="Palatino Linotype"/>
              </a:rPr>
              <a:t> </a:t>
            </a:r>
            <a:r>
              <a:rPr sz="2400" b="1" dirty="0">
                <a:solidFill>
                  <a:srgbClr val="990033"/>
                </a:solidFill>
                <a:latin typeface="Palatino Linotype"/>
                <a:cs typeface="Palatino Linotype"/>
              </a:rPr>
              <a:t>etc.</a:t>
            </a:r>
            <a:r>
              <a:rPr sz="2400" b="1" spc="-35" dirty="0">
                <a:solidFill>
                  <a:srgbClr val="990033"/>
                </a:solidFill>
                <a:latin typeface="Palatino Linotype"/>
                <a:cs typeface="Palatino Linotype"/>
              </a:rPr>
              <a:t> </a:t>
            </a:r>
            <a:r>
              <a:rPr sz="2400" b="1" dirty="0">
                <a:solidFill>
                  <a:srgbClr val="990033"/>
                </a:solidFill>
                <a:latin typeface="Palatino Linotype"/>
                <a:cs typeface="Palatino Linotype"/>
              </a:rPr>
              <a:t>-</a:t>
            </a:r>
            <a:endParaRPr sz="2400" dirty="0">
              <a:latin typeface="Palatino Linotype"/>
              <a:cs typeface="Palatino Linotype"/>
            </a:endParaRPr>
          </a:p>
          <a:p>
            <a:pPr marL="913048" marR="5080" lvl="1" indent="-450175">
              <a:spcBef>
                <a:spcPts val="575"/>
              </a:spcBef>
              <a:buFont typeface="Times New Roman"/>
              <a:buChar char="❖"/>
              <a:tabLst>
                <a:tab pos="913048" algn="l"/>
                <a:tab pos="913684" algn="l"/>
                <a:tab pos="1662917" algn="l"/>
                <a:tab pos="2505488" algn="l"/>
                <a:tab pos="3511239" algn="l"/>
                <a:tab pos="4017288" algn="l"/>
                <a:tab pos="5264953" algn="l"/>
                <a:tab pos="6290386" algn="l"/>
                <a:tab pos="7020571" algn="l"/>
              </a:tabLst>
            </a:pPr>
            <a:r>
              <a:rPr sz="2400" spc="-130" dirty="0">
                <a:solidFill>
                  <a:srgbClr val="990033"/>
                </a:solidFill>
                <a:latin typeface="Cambria"/>
                <a:cs typeface="Cambria"/>
              </a:rPr>
              <a:t>6</a:t>
            </a:r>
            <a:r>
              <a:rPr sz="2400" spc="-120" dirty="0">
                <a:solidFill>
                  <a:srgbClr val="990033"/>
                </a:solidFill>
                <a:latin typeface="Cambria"/>
                <a:cs typeface="Cambria"/>
              </a:rPr>
              <a:t>(</a:t>
            </a:r>
            <a:r>
              <a:rPr sz="2400" spc="-130" dirty="0">
                <a:solidFill>
                  <a:srgbClr val="990033"/>
                </a:solidFill>
                <a:latin typeface="Cambria"/>
                <a:cs typeface="Cambria"/>
              </a:rPr>
              <a:t>5</a:t>
            </a:r>
            <a:r>
              <a:rPr sz="2400" spc="-120" dirty="0">
                <a:solidFill>
                  <a:srgbClr val="990033"/>
                </a:solidFill>
                <a:latin typeface="Cambria"/>
                <a:cs typeface="Cambria"/>
              </a:rPr>
              <a:t>)	</a:t>
            </a:r>
            <a:r>
              <a:rPr sz="2400" spc="21" dirty="0">
                <a:solidFill>
                  <a:srgbClr val="990033"/>
                </a:solidFill>
                <a:latin typeface="Cambria"/>
                <a:cs typeface="Cambria"/>
              </a:rPr>
              <a:t>o</a:t>
            </a:r>
            <a:r>
              <a:rPr sz="2400" spc="70" dirty="0">
                <a:solidFill>
                  <a:srgbClr val="990033"/>
                </a:solidFill>
                <a:latin typeface="Cambria"/>
                <a:cs typeface="Cambria"/>
              </a:rPr>
              <a:t>n</a:t>
            </a:r>
            <a:r>
              <a:rPr sz="2400" spc="40" dirty="0">
                <a:solidFill>
                  <a:srgbClr val="990033"/>
                </a:solidFill>
                <a:latin typeface="Cambria"/>
                <a:cs typeface="Cambria"/>
              </a:rPr>
              <a:t>l</a:t>
            </a:r>
            <a:r>
              <a:rPr sz="2400" spc="125" dirty="0">
                <a:solidFill>
                  <a:srgbClr val="990033"/>
                </a:solidFill>
                <a:latin typeface="Cambria"/>
                <a:cs typeface="Cambria"/>
              </a:rPr>
              <a:t>y</a:t>
            </a:r>
            <a:r>
              <a:rPr sz="2400" dirty="0">
                <a:solidFill>
                  <a:srgbClr val="990033"/>
                </a:solidFill>
                <a:latin typeface="Cambria"/>
                <a:cs typeface="Cambria"/>
              </a:rPr>
              <a:t>	</a:t>
            </a:r>
            <a:r>
              <a:rPr sz="2400" spc="-35" dirty="0">
                <a:solidFill>
                  <a:srgbClr val="990033"/>
                </a:solidFill>
                <a:latin typeface="Cambria"/>
                <a:cs typeface="Cambria"/>
              </a:rPr>
              <a:t>r</a:t>
            </a:r>
            <a:r>
              <a:rPr sz="2400" spc="-25" dirty="0">
                <a:solidFill>
                  <a:srgbClr val="990033"/>
                </a:solidFill>
                <a:latin typeface="Cambria"/>
                <a:cs typeface="Cambria"/>
              </a:rPr>
              <a:t>e</a:t>
            </a:r>
            <a:r>
              <a:rPr sz="2400" spc="60" dirty="0">
                <a:solidFill>
                  <a:srgbClr val="990033"/>
                </a:solidFill>
                <a:latin typeface="Cambria"/>
                <a:cs typeface="Cambria"/>
              </a:rPr>
              <a:t>f</a:t>
            </a:r>
            <a:r>
              <a:rPr sz="2400" spc="-25" dirty="0">
                <a:solidFill>
                  <a:srgbClr val="990033"/>
                </a:solidFill>
                <a:latin typeface="Cambria"/>
                <a:cs typeface="Cambria"/>
              </a:rPr>
              <a:t>e</a:t>
            </a:r>
            <a:r>
              <a:rPr sz="2400" spc="-60" dirty="0">
                <a:solidFill>
                  <a:srgbClr val="990033"/>
                </a:solidFill>
                <a:latin typeface="Cambria"/>
                <a:cs typeface="Cambria"/>
              </a:rPr>
              <a:t>r</a:t>
            </a:r>
            <a:r>
              <a:rPr sz="2400" spc="-15" dirty="0">
                <a:solidFill>
                  <a:srgbClr val="990033"/>
                </a:solidFill>
                <a:latin typeface="Cambria"/>
                <a:cs typeface="Cambria"/>
              </a:rPr>
              <a:t>s</a:t>
            </a:r>
            <a:r>
              <a:rPr sz="2400" dirty="0">
                <a:solidFill>
                  <a:srgbClr val="990033"/>
                </a:solidFill>
                <a:latin typeface="Cambria"/>
                <a:cs typeface="Cambria"/>
              </a:rPr>
              <a:t>	</a:t>
            </a:r>
            <a:r>
              <a:rPr sz="2400" spc="-25" dirty="0">
                <a:solidFill>
                  <a:srgbClr val="990033"/>
                </a:solidFill>
                <a:latin typeface="Cambria"/>
                <a:cs typeface="Cambria"/>
              </a:rPr>
              <a:t>t</a:t>
            </a:r>
            <a:r>
              <a:rPr sz="2400" spc="35" dirty="0">
                <a:solidFill>
                  <a:srgbClr val="990033"/>
                </a:solidFill>
                <a:latin typeface="Cambria"/>
                <a:cs typeface="Cambria"/>
              </a:rPr>
              <a:t>o</a:t>
            </a:r>
            <a:r>
              <a:rPr sz="2400" dirty="0">
                <a:solidFill>
                  <a:srgbClr val="990033"/>
                </a:solidFill>
                <a:latin typeface="Cambria"/>
                <a:cs typeface="Cambria"/>
              </a:rPr>
              <a:t>	</a:t>
            </a:r>
            <a:r>
              <a:rPr sz="2400" spc="-25" dirty="0">
                <a:solidFill>
                  <a:srgbClr val="990033"/>
                </a:solidFill>
                <a:latin typeface="Cambria"/>
                <a:cs typeface="Cambria"/>
              </a:rPr>
              <a:t>s</a:t>
            </a:r>
            <a:r>
              <a:rPr sz="2400" spc="100" dirty="0">
                <a:solidFill>
                  <a:srgbClr val="990033"/>
                </a:solidFill>
                <a:latin typeface="Cambria"/>
                <a:cs typeface="Cambria"/>
              </a:rPr>
              <a:t>p</a:t>
            </a:r>
            <a:r>
              <a:rPr sz="2400" spc="-25" dirty="0">
                <a:solidFill>
                  <a:srgbClr val="990033"/>
                </a:solidFill>
                <a:latin typeface="Cambria"/>
                <a:cs typeface="Cambria"/>
              </a:rPr>
              <a:t>e</a:t>
            </a:r>
            <a:r>
              <a:rPr sz="2400" spc="15" dirty="0">
                <a:solidFill>
                  <a:srgbClr val="990033"/>
                </a:solidFill>
                <a:latin typeface="Cambria"/>
                <a:cs typeface="Cambria"/>
              </a:rPr>
              <a:t>c</a:t>
            </a:r>
            <a:r>
              <a:rPr sz="2400" spc="25" dirty="0">
                <a:solidFill>
                  <a:srgbClr val="990033"/>
                </a:solidFill>
                <a:latin typeface="Cambria"/>
                <a:cs typeface="Cambria"/>
              </a:rPr>
              <a:t>i</a:t>
            </a:r>
            <a:r>
              <a:rPr sz="2400" spc="60" dirty="0">
                <a:solidFill>
                  <a:srgbClr val="990033"/>
                </a:solidFill>
                <a:latin typeface="Cambria"/>
                <a:cs typeface="Cambria"/>
              </a:rPr>
              <a:t>f</a:t>
            </a:r>
            <a:r>
              <a:rPr sz="2400" spc="25" dirty="0">
                <a:solidFill>
                  <a:srgbClr val="990033"/>
                </a:solidFill>
                <a:latin typeface="Cambria"/>
                <a:cs typeface="Cambria"/>
              </a:rPr>
              <a:t>i</a:t>
            </a:r>
            <a:r>
              <a:rPr sz="2400" spc="5" dirty="0">
                <a:solidFill>
                  <a:srgbClr val="990033"/>
                </a:solidFill>
                <a:latin typeface="Cambria"/>
                <a:cs typeface="Cambria"/>
              </a:rPr>
              <a:t>c</a:t>
            </a:r>
            <a:r>
              <a:rPr sz="2400" dirty="0">
                <a:solidFill>
                  <a:srgbClr val="990033"/>
                </a:solidFill>
                <a:latin typeface="Cambria"/>
                <a:cs typeface="Cambria"/>
              </a:rPr>
              <a:t>	</a:t>
            </a:r>
            <a:r>
              <a:rPr sz="2400" spc="25" dirty="0">
                <a:solidFill>
                  <a:srgbClr val="990033"/>
                </a:solidFill>
                <a:latin typeface="Cambria"/>
                <a:cs typeface="Cambria"/>
              </a:rPr>
              <a:t>a</a:t>
            </a:r>
            <a:r>
              <a:rPr sz="2400" spc="-5" dirty="0">
                <a:solidFill>
                  <a:srgbClr val="990033"/>
                </a:solidFill>
                <a:latin typeface="Cambria"/>
                <a:cs typeface="Cambria"/>
              </a:rPr>
              <a:t>s</a:t>
            </a:r>
            <a:r>
              <a:rPr sz="2400" spc="-25" dirty="0">
                <a:solidFill>
                  <a:srgbClr val="990033"/>
                </a:solidFill>
                <a:latin typeface="Cambria"/>
                <a:cs typeface="Cambria"/>
              </a:rPr>
              <a:t>set</a:t>
            </a:r>
            <a:r>
              <a:rPr sz="2400" spc="-15" dirty="0">
                <a:solidFill>
                  <a:srgbClr val="990033"/>
                </a:solidFill>
                <a:latin typeface="Cambria"/>
                <a:cs typeface="Cambria"/>
              </a:rPr>
              <a:t>s</a:t>
            </a:r>
            <a:r>
              <a:rPr sz="2400" dirty="0">
                <a:solidFill>
                  <a:srgbClr val="990033"/>
                </a:solidFill>
                <a:latin typeface="Cambria"/>
                <a:cs typeface="Cambria"/>
              </a:rPr>
              <a:t>	</a:t>
            </a:r>
            <a:r>
              <a:rPr sz="2400" spc="130" dirty="0">
                <a:solidFill>
                  <a:srgbClr val="990033"/>
                </a:solidFill>
                <a:latin typeface="Cambria"/>
                <a:cs typeface="Cambria"/>
              </a:rPr>
              <a:t>v</a:t>
            </a:r>
            <a:r>
              <a:rPr sz="2400" spc="25" dirty="0">
                <a:solidFill>
                  <a:srgbClr val="990033"/>
                </a:solidFill>
                <a:latin typeface="Cambria"/>
                <a:cs typeface="Cambria"/>
              </a:rPr>
              <a:t>i</a:t>
            </a:r>
            <a:r>
              <a:rPr sz="2400" spc="114" dirty="0">
                <a:solidFill>
                  <a:srgbClr val="990033"/>
                </a:solidFill>
                <a:latin typeface="Cambria"/>
                <a:cs typeface="Cambria"/>
              </a:rPr>
              <a:t>z</a:t>
            </a:r>
            <a:r>
              <a:rPr sz="2400" spc="105" dirty="0">
                <a:solidFill>
                  <a:srgbClr val="990033"/>
                </a:solidFill>
                <a:latin typeface="Cambria"/>
                <a:cs typeface="Cambria"/>
              </a:rPr>
              <a:t>.</a:t>
            </a:r>
            <a:r>
              <a:rPr sz="2400" dirty="0">
                <a:solidFill>
                  <a:srgbClr val="990033"/>
                </a:solidFill>
                <a:latin typeface="Cambria"/>
                <a:cs typeface="Cambria"/>
              </a:rPr>
              <a:t>	</a:t>
            </a:r>
            <a:r>
              <a:rPr sz="2400" spc="-5" dirty="0">
                <a:solidFill>
                  <a:srgbClr val="990033"/>
                </a:solidFill>
                <a:latin typeface="Cambria"/>
                <a:cs typeface="Cambria"/>
              </a:rPr>
              <a:t>c</a:t>
            </a:r>
            <a:r>
              <a:rPr sz="2400" spc="135" dirty="0">
                <a:solidFill>
                  <a:srgbClr val="990033"/>
                </a:solidFill>
                <a:latin typeface="Cambria"/>
                <a:cs typeface="Cambria"/>
              </a:rPr>
              <a:t>u</a:t>
            </a:r>
            <a:r>
              <a:rPr sz="2400" spc="-60" dirty="0">
                <a:solidFill>
                  <a:srgbClr val="990033"/>
                </a:solidFill>
                <a:latin typeface="Cambria"/>
                <a:cs typeface="Cambria"/>
              </a:rPr>
              <a:t>r</a:t>
            </a:r>
            <a:r>
              <a:rPr sz="2400" spc="-35" dirty="0">
                <a:solidFill>
                  <a:srgbClr val="990033"/>
                </a:solidFill>
                <a:latin typeface="Cambria"/>
                <a:cs typeface="Cambria"/>
              </a:rPr>
              <a:t>r</a:t>
            </a:r>
            <a:r>
              <a:rPr sz="2400" spc="-25" dirty="0">
                <a:solidFill>
                  <a:srgbClr val="990033"/>
                </a:solidFill>
                <a:latin typeface="Cambria"/>
                <a:cs typeface="Cambria"/>
              </a:rPr>
              <a:t>e</a:t>
            </a:r>
            <a:r>
              <a:rPr sz="2400" spc="50" dirty="0">
                <a:solidFill>
                  <a:srgbClr val="990033"/>
                </a:solidFill>
                <a:latin typeface="Cambria"/>
                <a:cs typeface="Cambria"/>
              </a:rPr>
              <a:t>n</a:t>
            </a:r>
            <a:r>
              <a:rPr sz="2400" spc="-5" dirty="0">
                <a:solidFill>
                  <a:srgbClr val="990033"/>
                </a:solidFill>
                <a:latin typeface="Cambria"/>
                <a:cs typeface="Cambria"/>
              </a:rPr>
              <a:t>c</a:t>
            </a:r>
            <a:r>
              <a:rPr sz="2400" spc="130" dirty="0">
                <a:solidFill>
                  <a:srgbClr val="990033"/>
                </a:solidFill>
                <a:latin typeface="Cambria"/>
                <a:cs typeface="Cambria"/>
              </a:rPr>
              <a:t>y</a:t>
            </a:r>
            <a:r>
              <a:rPr sz="2400" spc="110" dirty="0">
                <a:solidFill>
                  <a:srgbClr val="990033"/>
                </a:solidFill>
                <a:latin typeface="Cambria"/>
                <a:cs typeface="Cambria"/>
              </a:rPr>
              <a:t>,  </a:t>
            </a:r>
            <a:r>
              <a:rPr sz="2400" dirty="0">
                <a:solidFill>
                  <a:srgbClr val="990033"/>
                </a:solidFill>
                <a:latin typeface="Cambria"/>
                <a:cs typeface="Cambria"/>
              </a:rPr>
              <a:t>securities</a:t>
            </a:r>
            <a:r>
              <a:rPr sz="2400" spc="55" dirty="0">
                <a:solidFill>
                  <a:srgbClr val="990033"/>
                </a:solidFill>
                <a:latin typeface="Cambria"/>
                <a:cs typeface="Cambria"/>
              </a:rPr>
              <a:t> </a:t>
            </a:r>
            <a:r>
              <a:rPr sz="2400" spc="70" dirty="0">
                <a:solidFill>
                  <a:srgbClr val="990033"/>
                </a:solidFill>
                <a:latin typeface="Cambria"/>
                <a:cs typeface="Cambria"/>
              </a:rPr>
              <a:t>and</a:t>
            </a:r>
            <a:r>
              <a:rPr sz="2400" spc="65" dirty="0">
                <a:solidFill>
                  <a:srgbClr val="990033"/>
                </a:solidFill>
                <a:latin typeface="Cambria"/>
                <a:cs typeface="Cambria"/>
              </a:rPr>
              <a:t> </a:t>
            </a:r>
            <a:r>
              <a:rPr sz="2400" spc="55" dirty="0">
                <a:solidFill>
                  <a:srgbClr val="990033"/>
                </a:solidFill>
                <a:latin typeface="Cambria"/>
                <a:cs typeface="Cambria"/>
              </a:rPr>
              <a:t>immovable</a:t>
            </a:r>
            <a:r>
              <a:rPr sz="2400" spc="70" dirty="0">
                <a:solidFill>
                  <a:srgbClr val="990033"/>
                </a:solidFill>
                <a:latin typeface="Cambria"/>
                <a:cs typeface="Cambria"/>
              </a:rPr>
              <a:t> </a:t>
            </a:r>
            <a:r>
              <a:rPr sz="2400" spc="30" dirty="0">
                <a:solidFill>
                  <a:srgbClr val="990033"/>
                </a:solidFill>
                <a:latin typeface="Cambria"/>
                <a:cs typeface="Cambria"/>
              </a:rPr>
              <a:t>property.</a:t>
            </a:r>
            <a:endParaRPr sz="2400" dirty="0">
              <a:latin typeface="Cambria"/>
              <a:cs typeface="Cambria"/>
            </a:endParaRPr>
          </a:p>
          <a:p>
            <a:pPr marL="913048" marR="6984" lvl="1" indent="-450175">
              <a:spcBef>
                <a:spcPts val="575"/>
              </a:spcBef>
              <a:buFont typeface="Times New Roman"/>
              <a:buChar char="❖"/>
              <a:tabLst>
                <a:tab pos="913048" algn="l"/>
                <a:tab pos="913684" algn="l"/>
              </a:tabLst>
            </a:pPr>
            <a:r>
              <a:rPr sz="2400" spc="80" dirty="0">
                <a:solidFill>
                  <a:srgbClr val="990033"/>
                </a:solidFill>
                <a:latin typeface="Cambria"/>
                <a:cs typeface="Cambria"/>
              </a:rPr>
              <a:t>However</a:t>
            </a:r>
            <a:r>
              <a:rPr sz="2400" spc="310" dirty="0">
                <a:solidFill>
                  <a:srgbClr val="990033"/>
                </a:solidFill>
                <a:latin typeface="Cambria"/>
                <a:cs typeface="Cambria"/>
              </a:rPr>
              <a:t> </a:t>
            </a:r>
            <a:r>
              <a:rPr sz="2400" spc="21" dirty="0">
                <a:solidFill>
                  <a:srgbClr val="990033"/>
                </a:solidFill>
                <a:latin typeface="Cambria"/>
                <a:cs typeface="Cambria"/>
              </a:rPr>
              <a:t>intention</a:t>
            </a:r>
            <a:r>
              <a:rPr sz="2400" spc="300" dirty="0">
                <a:solidFill>
                  <a:srgbClr val="990033"/>
                </a:solidFill>
                <a:latin typeface="Cambria"/>
                <a:cs typeface="Cambria"/>
              </a:rPr>
              <a:t> </a:t>
            </a:r>
            <a:r>
              <a:rPr sz="2400" spc="5" dirty="0">
                <a:solidFill>
                  <a:srgbClr val="990033"/>
                </a:solidFill>
                <a:latin typeface="Cambria"/>
                <a:cs typeface="Cambria"/>
              </a:rPr>
              <a:t>is</a:t>
            </a:r>
            <a:r>
              <a:rPr sz="2400" spc="295" dirty="0">
                <a:solidFill>
                  <a:srgbClr val="990033"/>
                </a:solidFill>
                <a:latin typeface="Cambria"/>
                <a:cs typeface="Cambria"/>
              </a:rPr>
              <a:t> </a:t>
            </a:r>
            <a:r>
              <a:rPr sz="2400" spc="5" dirty="0">
                <a:solidFill>
                  <a:srgbClr val="990033"/>
                </a:solidFill>
                <a:latin typeface="Cambria"/>
                <a:cs typeface="Cambria"/>
              </a:rPr>
              <a:t>to</a:t>
            </a:r>
            <a:r>
              <a:rPr sz="2400" spc="310" dirty="0">
                <a:solidFill>
                  <a:srgbClr val="990033"/>
                </a:solidFill>
                <a:latin typeface="Cambria"/>
                <a:cs typeface="Cambria"/>
              </a:rPr>
              <a:t> </a:t>
            </a:r>
            <a:r>
              <a:rPr sz="2400" spc="25" dirty="0">
                <a:solidFill>
                  <a:srgbClr val="990033"/>
                </a:solidFill>
                <a:latin typeface="Cambria"/>
                <a:cs typeface="Cambria"/>
              </a:rPr>
              <a:t>permit</a:t>
            </a:r>
            <a:r>
              <a:rPr sz="2400" spc="315" dirty="0">
                <a:solidFill>
                  <a:srgbClr val="990033"/>
                </a:solidFill>
                <a:latin typeface="Cambria"/>
                <a:cs typeface="Cambria"/>
              </a:rPr>
              <a:t> </a:t>
            </a:r>
            <a:r>
              <a:rPr sz="2400" spc="165" dirty="0">
                <a:solidFill>
                  <a:srgbClr val="990033"/>
                </a:solidFill>
                <a:latin typeface="Cambria"/>
                <a:cs typeface="Cambria"/>
              </a:rPr>
              <a:t>NRI</a:t>
            </a:r>
            <a:r>
              <a:rPr sz="2400" spc="290" dirty="0">
                <a:solidFill>
                  <a:srgbClr val="990033"/>
                </a:solidFill>
                <a:latin typeface="Cambria"/>
                <a:cs typeface="Cambria"/>
              </a:rPr>
              <a:t> </a:t>
            </a:r>
            <a:r>
              <a:rPr sz="2400" spc="5" dirty="0">
                <a:solidFill>
                  <a:srgbClr val="990033"/>
                </a:solidFill>
                <a:latin typeface="Cambria"/>
                <a:cs typeface="Cambria"/>
              </a:rPr>
              <a:t>to</a:t>
            </a:r>
            <a:r>
              <a:rPr sz="2400" spc="290" dirty="0">
                <a:solidFill>
                  <a:srgbClr val="990033"/>
                </a:solidFill>
                <a:latin typeface="Cambria"/>
                <a:cs typeface="Cambria"/>
              </a:rPr>
              <a:t> </a:t>
            </a:r>
            <a:r>
              <a:rPr sz="2400" spc="80" dirty="0">
                <a:solidFill>
                  <a:srgbClr val="990033"/>
                </a:solidFill>
                <a:latin typeface="Cambria"/>
                <a:cs typeface="Cambria"/>
              </a:rPr>
              <a:t>own</a:t>
            </a:r>
            <a:r>
              <a:rPr sz="2400" spc="275" dirty="0">
                <a:solidFill>
                  <a:srgbClr val="990033"/>
                </a:solidFill>
                <a:latin typeface="Cambria"/>
                <a:cs typeface="Cambria"/>
              </a:rPr>
              <a:t> </a:t>
            </a:r>
            <a:r>
              <a:rPr sz="2400" spc="35" dirty="0">
                <a:solidFill>
                  <a:srgbClr val="990033"/>
                </a:solidFill>
                <a:latin typeface="Cambria"/>
                <a:cs typeface="Cambria"/>
              </a:rPr>
              <a:t>all</a:t>
            </a:r>
            <a:r>
              <a:rPr sz="2400" spc="300" dirty="0">
                <a:solidFill>
                  <a:srgbClr val="990033"/>
                </a:solidFill>
                <a:latin typeface="Cambria"/>
                <a:cs typeface="Cambria"/>
              </a:rPr>
              <a:t> </a:t>
            </a:r>
            <a:r>
              <a:rPr sz="2400" spc="-10" dirty="0">
                <a:solidFill>
                  <a:srgbClr val="990033"/>
                </a:solidFill>
                <a:latin typeface="Cambria"/>
                <a:cs typeface="Cambria"/>
              </a:rPr>
              <a:t>assets </a:t>
            </a:r>
            <a:r>
              <a:rPr sz="2400" spc="-509" dirty="0">
                <a:solidFill>
                  <a:srgbClr val="990033"/>
                </a:solidFill>
                <a:latin typeface="Cambria"/>
                <a:cs typeface="Cambria"/>
              </a:rPr>
              <a:t> </a:t>
            </a:r>
            <a:r>
              <a:rPr sz="2400" spc="60" dirty="0">
                <a:solidFill>
                  <a:srgbClr val="990033"/>
                </a:solidFill>
                <a:latin typeface="Cambria"/>
                <a:cs typeface="Cambria"/>
              </a:rPr>
              <a:t>which</a:t>
            </a:r>
            <a:r>
              <a:rPr sz="2400" spc="65" dirty="0">
                <a:solidFill>
                  <a:srgbClr val="990033"/>
                </a:solidFill>
                <a:latin typeface="Cambria"/>
                <a:cs typeface="Cambria"/>
              </a:rPr>
              <a:t> </a:t>
            </a:r>
            <a:r>
              <a:rPr sz="2400" spc="21" dirty="0">
                <a:solidFill>
                  <a:srgbClr val="990033"/>
                </a:solidFill>
                <a:latin typeface="Cambria"/>
                <a:cs typeface="Cambria"/>
              </a:rPr>
              <a:t>he</a:t>
            </a:r>
            <a:r>
              <a:rPr sz="2400" spc="70" dirty="0">
                <a:solidFill>
                  <a:srgbClr val="990033"/>
                </a:solidFill>
                <a:latin typeface="Cambria"/>
                <a:cs typeface="Cambria"/>
              </a:rPr>
              <a:t> </a:t>
            </a:r>
            <a:r>
              <a:rPr sz="2400" spc="55" dirty="0">
                <a:solidFill>
                  <a:srgbClr val="990033"/>
                </a:solidFill>
                <a:latin typeface="Cambria"/>
                <a:cs typeface="Cambria"/>
              </a:rPr>
              <a:t>was</a:t>
            </a:r>
            <a:r>
              <a:rPr sz="2400" spc="35" dirty="0">
                <a:solidFill>
                  <a:srgbClr val="990033"/>
                </a:solidFill>
                <a:latin typeface="Cambria"/>
                <a:cs typeface="Cambria"/>
              </a:rPr>
              <a:t> </a:t>
            </a:r>
            <a:r>
              <a:rPr sz="2400" spc="75" dirty="0">
                <a:solidFill>
                  <a:srgbClr val="990033"/>
                </a:solidFill>
                <a:latin typeface="Cambria"/>
                <a:cs typeface="Cambria"/>
              </a:rPr>
              <a:t>owning</a:t>
            </a:r>
            <a:r>
              <a:rPr sz="2400" spc="80" dirty="0">
                <a:solidFill>
                  <a:srgbClr val="990033"/>
                </a:solidFill>
                <a:latin typeface="Cambria"/>
                <a:cs typeface="Cambria"/>
              </a:rPr>
              <a:t> </a:t>
            </a:r>
            <a:r>
              <a:rPr sz="2400" spc="10" dirty="0">
                <a:solidFill>
                  <a:srgbClr val="990033"/>
                </a:solidFill>
                <a:latin typeface="Cambria"/>
                <a:cs typeface="Cambria"/>
              </a:rPr>
              <a:t>prior</a:t>
            </a:r>
            <a:r>
              <a:rPr sz="2400" spc="80" dirty="0">
                <a:solidFill>
                  <a:srgbClr val="990033"/>
                </a:solidFill>
                <a:latin typeface="Cambria"/>
                <a:cs typeface="Cambria"/>
              </a:rPr>
              <a:t> </a:t>
            </a:r>
            <a:r>
              <a:rPr sz="2400" spc="5" dirty="0">
                <a:solidFill>
                  <a:srgbClr val="990033"/>
                </a:solidFill>
                <a:latin typeface="Cambria"/>
                <a:cs typeface="Cambria"/>
              </a:rPr>
              <a:t>to</a:t>
            </a:r>
            <a:r>
              <a:rPr sz="2400" spc="55" dirty="0">
                <a:solidFill>
                  <a:srgbClr val="990033"/>
                </a:solidFill>
                <a:latin typeface="Cambria"/>
                <a:cs typeface="Cambria"/>
              </a:rPr>
              <a:t> </a:t>
            </a:r>
            <a:r>
              <a:rPr sz="2400" spc="44" dirty="0">
                <a:solidFill>
                  <a:srgbClr val="990033"/>
                </a:solidFill>
                <a:latin typeface="Cambria"/>
                <a:cs typeface="Cambria"/>
              </a:rPr>
              <a:t>turning</a:t>
            </a:r>
            <a:r>
              <a:rPr sz="2400" spc="100" dirty="0">
                <a:solidFill>
                  <a:srgbClr val="990033"/>
                </a:solidFill>
                <a:latin typeface="Cambria"/>
                <a:cs typeface="Cambria"/>
              </a:rPr>
              <a:t> </a:t>
            </a:r>
            <a:r>
              <a:rPr sz="2400" spc="149" dirty="0">
                <a:solidFill>
                  <a:srgbClr val="990033"/>
                </a:solidFill>
                <a:latin typeface="Cambria"/>
                <a:cs typeface="Cambria"/>
              </a:rPr>
              <a:t>NRI.</a:t>
            </a:r>
            <a:endParaRPr sz="2400" dirty="0">
              <a:latin typeface="Cambria"/>
              <a:cs typeface="Cambria"/>
            </a:endParaRPr>
          </a:p>
          <a:p>
            <a:pPr marL="913048" lvl="1" indent="-450175">
              <a:spcBef>
                <a:spcPts val="580"/>
              </a:spcBef>
              <a:buFont typeface="Times New Roman"/>
              <a:buChar char="❖"/>
              <a:tabLst>
                <a:tab pos="913048" algn="l"/>
                <a:tab pos="913684" algn="l"/>
              </a:tabLst>
            </a:pPr>
            <a:r>
              <a:rPr sz="2400" spc="65" dirty="0">
                <a:solidFill>
                  <a:srgbClr val="990033"/>
                </a:solidFill>
                <a:latin typeface="Cambria"/>
                <a:cs typeface="Cambria"/>
              </a:rPr>
              <a:t>Thus,</a:t>
            </a:r>
            <a:r>
              <a:rPr sz="2400" spc="40" dirty="0">
                <a:solidFill>
                  <a:srgbClr val="990033"/>
                </a:solidFill>
                <a:latin typeface="Cambria"/>
                <a:cs typeface="Cambria"/>
              </a:rPr>
              <a:t> </a:t>
            </a:r>
            <a:r>
              <a:rPr sz="2400" spc="-10" dirty="0">
                <a:solidFill>
                  <a:srgbClr val="990033"/>
                </a:solidFill>
                <a:latin typeface="Cambria"/>
                <a:cs typeface="Cambria"/>
              </a:rPr>
              <a:t>these</a:t>
            </a:r>
            <a:r>
              <a:rPr sz="2400" spc="70" dirty="0">
                <a:solidFill>
                  <a:srgbClr val="990033"/>
                </a:solidFill>
                <a:latin typeface="Cambria"/>
                <a:cs typeface="Cambria"/>
              </a:rPr>
              <a:t> </a:t>
            </a:r>
            <a:r>
              <a:rPr sz="2400" spc="-10" dirty="0">
                <a:solidFill>
                  <a:srgbClr val="990033"/>
                </a:solidFill>
                <a:latin typeface="Cambria"/>
                <a:cs typeface="Cambria"/>
              </a:rPr>
              <a:t>assets</a:t>
            </a:r>
            <a:r>
              <a:rPr sz="2400" spc="30" dirty="0">
                <a:solidFill>
                  <a:srgbClr val="990033"/>
                </a:solidFill>
                <a:latin typeface="Cambria"/>
                <a:cs typeface="Cambria"/>
              </a:rPr>
              <a:t> can</a:t>
            </a:r>
            <a:r>
              <a:rPr sz="2400" spc="65" dirty="0">
                <a:solidFill>
                  <a:srgbClr val="990033"/>
                </a:solidFill>
                <a:latin typeface="Cambria"/>
                <a:cs typeface="Cambria"/>
              </a:rPr>
              <a:t> </a:t>
            </a:r>
            <a:r>
              <a:rPr sz="2400" dirty="0">
                <a:solidFill>
                  <a:srgbClr val="990033"/>
                </a:solidFill>
                <a:latin typeface="Cambria"/>
                <a:cs typeface="Cambria"/>
              </a:rPr>
              <a:t>be</a:t>
            </a:r>
            <a:r>
              <a:rPr sz="2400" spc="44" dirty="0">
                <a:solidFill>
                  <a:srgbClr val="990033"/>
                </a:solidFill>
                <a:latin typeface="Cambria"/>
                <a:cs typeface="Cambria"/>
              </a:rPr>
              <a:t> continued.</a:t>
            </a:r>
            <a:endParaRPr sz="2400" dirty="0">
              <a:latin typeface="Cambria"/>
              <a:cs typeface="Cambria"/>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2300" y="826985"/>
            <a:ext cx="9677400" cy="766148"/>
          </a:xfrm>
          <a:prstGeom prst="rect">
            <a:avLst/>
          </a:prstGeom>
        </p:spPr>
        <p:txBody>
          <a:bodyPr vert="horz" wrap="square" lIns="0" tIns="316778" rIns="0" bIns="0" rtlCol="0">
            <a:spAutoFit/>
          </a:bodyPr>
          <a:lstStyle/>
          <a:p>
            <a:pPr marR="5080">
              <a:spcBef>
                <a:spcPts val="95"/>
              </a:spcBef>
            </a:pPr>
            <a:r>
              <a:rPr sz="2900" spc="-5" dirty="0"/>
              <a:t>SECTION </a:t>
            </a:r>
            <a:r>
              <a:rPr sz="2900" dirty="0"/>
              <a:t>6(5) </a:t>
            </a:r>
            <a:r>
              <a:rPr sz="2900" spc="-15" dirty="0"/>
              <a:t>of </a:t>
            </a:r>
            <a:r>
              <a:rPr sz="2900" dirty="0"/>
              <a:t>FEMA </a:t>
            </a:r>
            <a:r>
              <a:rPr sz="2900" spc="-5" dirty="0"/>
              <a:t>– </a:t>
            </a:r>
            <a:r>
              <a:rPr sz="2900" spc="-684" dirty="0"/>
              <a:t> </a:t>
            </a:r>
            <a:r>
              <a:rPr sz="2900" spc="-10" dirty="0"/>
              <a:t>STATUS</a:t>
            </a:r>
            <a:r>
              <a:rPr sz="2900" spc="10" dirty="0"/>
              <a:t> </a:t>
            </a:r>
            <a:r>
              <a:rPr sz="2900" spc="-10" dirty="0"/>
              <a:t>OF</a:t>
            </a:r>
            <a:r>
              <a:rPr sz="2900" dirty="0"/>
              <a:t> OTHER</a:t>
            </a:r>
            <a:r>
              <a:rPr sz="2900" spc="35" dirty="0"/>
              <a:t> </a:t>
            </a:r>
            <a:r>
              <a:rPr sz="2900" spc="-10" dirty="0"/>
              <a:t>ASSETS</a:t>
            </a:r>
            <a:r>
              <a:rPr sz="2900" spc="15" dirty="0"/>
              <a:t> </a:t>
            </a:r>
            <a:r>
              <a:rPr sz="2900" spc="-5" dirty="0"/>
              <a:t>IN</a:t>
            </a:r>
            <a:r>
              <a:rPr sz="2900" spc="5" dirty="0"/>
              <a:t> </a:t>
            </a:r>
            <a:r>
              <a:rPr sz="2900" spc="-5" dirty="0"/>
              <a:t>INDIA</a:t>
            </a:r>
            <a:endParaRPr sz="2900" dirty="0"/>
          </a:p>
        </p:txBody>
      </p:sp>
      <p:sp>
        <p:nvSpPr>
          <p:cNvPr id="6" name="object 6"/>
          <p:cNvSpPr txBox="1"/>
          <p:nvPr/>
        </p:nvSpPr>
        <p:spPr>
          <a:xfrm>
            <a:off x="1156194" y="1889259"/>
            <a:ext cx="8533906" cy="4903257"/>
          </a:xfrm>
          <a:prstGeom prst="rect">
            <a:avLst/>
          </a:prstGeom>
        </p:spPr>
        <p:txBody>
          <a:bodyPr vert="horz" wrap="square" lIns="0" tIns="85717" rIns="0" bIns="0" rtlCol="0">
            <a:spAutoFit/>
          </a:bodyPr>
          <a:lstStyle/>
          <a:p>
            <a:pPr marL="481922" indent="-469858">
              <a:spcBef>
                <a:spcPts val="675"/>
              </a:spcBef>
              <a:buFont typeface="Times New Roman"/>
              <a:buChar char="■"/>
              <a:tabLst>
                <a:tab pos="481922" algn="l"/>
                <a:tab pos="482557" algn="l"/>
              </a:tabLst>
            </a:pPr>
            <a:r>
              <a:rPr sz="2400" b="1" dirty="0">
                <a:solidFill>
                  <a:srgbClr val="990033"/>
                </a:solidFill>
                <a:latin typeface="Palatino Linotype"/>
                <a:cs typeface="Palatino Linotype"/>
              </a:rPr>
              <a:t>Interest</a:t>
            </a:r>
            <a:r>
              <a:rPr sz="2400" b="1" spc="-25" dirty="0">
                <a:solidFill>
                  <a:srgbClr val="990033"/>
                </a:solidFill>
                <a:latin typeface="Palatino Linotype"/>
                <a:cs typeface="Palatino Linotype"/>
              </a:rPr>
              <a:t> </a:t>
            </a:r>
            <a:r>
              <a:rPr sz="2400" b="1" spc="-5" dirty="0">
                <a:solidFill>
                  <a:srgbClr val="990033"/>
                </a:solidFill>
                <a:latin typeface="Palatino Linotype"/>
                <a:cs typeface="Palatino Linotype"/>
              </a:rPr>
              <a:t>in</a:t>
            </a:r>
            <a:r>
              <a:rPr sz="2400" b="1" spc="-21" dirty="0">
                <a:solidFill>
                  <a:srgbClr val="990033"/>
                </a:solidFill>
                <a:latin typeface="Palatino Linotype"/>
                <a:cs typeface="Palatino Linotype"/>
              </a:rPr>
              <a:t> </a:t>
            </a:r>
            <a:r>
              <a:rPr sz="2400" b="1" spc="-5" dirty="0">
                <a:solidFill>
                  <a:srgbClr val="990033"/>
                </a:solidFill>
                <a:latin typeface="Palatino Linotype"/>
                <a:cs typeface="Palatino Linotype"/>
              </a:rPr>
              <a:t>Indian</a:t>
            </a:r>
            <a:r>
              <a:rPr sz="2400" b="1" spc="-21" dirty="0">
                <a:solidFill>
                  <a:srgbClr val="990033"/>
                </a:solidFill>
                <a:latin typeface="Palatino Linotype"/>
                <a:cs typeface="Palatino Linotype"/>
              </a:rPr>
              <a:t> </a:t>
            </a:r>
            <a:r>
              <a:rPr sz="2400" b="1" dirty="0">
                <a:solidFill>
                  <a:srgbClr val="990033"/>
                </a:solidFill>
                <a:latin typeface="Palatino Linotype"/>
                <a:cs typeface="Palatino Linotype"/>
              </a:rPr>
              <a:t>LLP</a:t>
            </a:r>
            <a:r>
              <a:rPr lang="en-US" sz="2400" b="1" dirty="0">
                <a:solidFill>
                  <a:srgbClr val="990033"/>
                </a:solidFill>
                <a:latin typeface="Palatino Linotype"/>
                <a:cs typeface="Palatino Linotype"/>
              </a:rPr>
              <a:t> and partnership firm</a:t>
            </a:r>
            <a:r>
              <a:rPr sz="2400" b="1" spc="-21" dirty="0">
                <a:solidFill>
                  <a:srgbClr val="990033"/>
                </a:solidFill>
                <a:latin typeface="Palatino Linotype"/>
                <a:cs typeface="Palatino Linotype"/>
              </a:rPr>
              <a:t> </a:t>
            </a:r>
            <a:r>
              <a:rPr sz="2400" b="1" dirty="0">
                <a:solidFill>
                  <a:srgbClr val="990033"/>
                </a:solidFill>
                <a:latin typeface="Palatino Linotype"/>
                <a:cs typeface="Palatino Linotype"/>
              </a:rPr>
              <a:t>–</a:t>
            </a:r>
            <a:endParaRPr sz="2400" dirty="0">
              <a:latin typeface="Palatino Linotype"/>
              <a:cs typeface="Palatino Linotype"/>
            </a:endParaRPr>
          </a:p>
          <a:p>
            <a:pPr marL="913048" marR="6350" lvl="1" indent="-450175" algn="just">
              <a:spcBef>
                <a:spcPts val="575"/>
              </a:spcBef>
              <a:buFont typeface="Times New Roman"/>
              <a:buChar char="❖"/>
              <a:tabLst>
                <a:tab pos="913684" algn="l"/>
              </a:tabLst>
            </a:pPr>
            <a:r>
              <a:rPr sz="2400" spc="21" dirty="0">
                <a:solidFill>
                  <a:srgbClr val="990033"/>
                </a:solidFill>
                <a:latin typeface="Cambria"/>
                <a:cs typeface="Cambria"/>
              </a:rPr>
              <a:t>Intention</a:t>
            </a:r>
            <a:r>
              <a:rPr sz="2400" spc="25" dirty="0">
                <a:solidFill>
                  <a:srgbClr val="990033"/>
                </a:solidFill>
                <a:latin typeface="Cambria"/>
                <a:cs typeface="Cambria"/>
              </a:rPr>
              <a:t> </a:t>
            </a:r>
            <a:r>
              <a:rPr sz="2400" spc="65" dirty="0">
                <a:solidFill>
                  <a:srgbClr val="990033"/>
                </a:solidFill>
                <a:latin typeface="Cambria"/>
                <a:cs typeface="Cambria"/>
              </a:rPr>
              <a:t>of </a:t>
            </a:r>
            <a:r>
              <a:rPr sz="2400" spc="-130" dirty="0">
                <a:solidFill>
                  <a:srgbClr val="990033"/>
                </a:solidFill>
                <a:latin typeface="Cambria"/>
                <a:cs typeface="Cambria"/>
              </a:rPr>
              <a:t>6(5)</a:t>
            </a:r>
            <a:r>
              <a:rPr sz="2400" spc="-125" dirty="0">
                <a:solidFill>
                  <a:srgbClr val="990033"/>
                </a:solidFill>
                <a:latin typeface="Cambria"/>
                <a:cs typeface="Cambria"/>
              </a:rPr>
              <a:t> </a:t>
            </a:r>
            <a:r>
              <a:rPr sz="2400" spc="5" dirty="0">
                <a:solidFill>
                  <a:srgbClr val="990033"/>
                </a:solidFill>
                <a:latin typeface="Cambria"/>
                <a:cs typeface="Cambria"/>
              </a:rPr>
              <a:t>is</a:t>
            </a:r>
            <a:r>
              <a:rPr sz="2400" spc="10" dirty="0">
                <a:solidFill>
                  <a:srgbClr val="990033"/>
                </a:solidFill>
                <a:latin typeface="Cambria"/>
                <a:cs typeface="Cambria"/>
              </a:rPr>
              <a:t> </a:t>
            </a:r>
            <a:r>
              <a:rPr sz="2400" spc="-5" dirty="0">
                <a:solidFill>
                  <a:srgbClr val="990033"/>
                </a:solidFill>
                <a:latin typeface="Cambria"/>
                <a:cs typeface="Cambria"/>
              </a:rPr>
              <a:t>to</a:t>
            </a:r>
            <a:r>
              <a:rPr sz="2400" dirty="0">
                <a:solidFill>
                  <a:srgbClr val="990033"/>
                </a:solidFill>
                <a:latin typeface="Cambria"/>
                <a:cs typeface="Cambria"/>
              </a:rPr>
              <a:t> </a:t>
            </a:r>
            <a:r>
              <a:rPr sz="2400" spc="25" dirty="0">
                <a:solidFill>
                  <a:srgbClr val="990033"/>
                </a:solidFill>
                <a:latin typeface="Cambria"/>
                <a:cs typeface="Cambria"/>
              </a:rPr>
              <a:t>permit</a:t>
            </a:r>
            <a:r>
              <a:rPr sz="2400" spc="30" dirty="0">
                <a:solidFill>
                  <a:srgbClr val="990033"/>
                </a:solidFill>
                <a:latin typeface="Cambria"/>
                <a:cs typeface="Cambria"/>
              </a:rPr>
              <a:t> </a:t>
            </a:r>
            <a:r>
              <a:rPr sz="2400" spc="170" dirty="0">
                <a:solidFill>
                  <a:srgbClr val="990033"/>
                </a:solidFill>
                <a:latin typeface="Cambria"/>
                <a:cs typeface="Cambria"/>
              </a:rPr>
              <a:t>NRI </a:t>
            </a:r>
            <a:r>
              <a:rPr sz="2400" spc="5" dirty="0">
                <a:solidFill>
                  <a:srgbClr val="990033"/>
                </a:solidFill>
                <a:latin typeface="Cambria"/>
                <a:cs typeface="Cambria"/>
              </a:rPr>
              <a:t>to</a:t>
            </a:r>
            <a:r>
              <a:rPr sz="2400" spc="10" dirty="0">
                <a:solidFill>
                  <a:srgbClr val="990033"/>
                </a:solidFill>
                <a:latin typeface="Cambria"/>
                <a:cs typeface="Cambria"/>
              </a:rPr>
              <a:t> </a:t>
            </a:r>
            <a:r>
              <a:rPr sz="2400" spc="80" dirty="0">
                <a:solidFill>
                  <a:srgbClr val="990033"/>
                </a:solidFill>
                <a:latin typeface="Cambria"/>
                <a:cs typeface="Cambria"/>
              </a:rPr>
              <a:t>own </a:t>
            </a:r>
            <a:r>
              <a:rPr sz="2400" spc="35" dirty="0">
                <a:solidFill>
                  <a:srgbClr val="990033"/>
                </a:solidFill>
                <a:latin typeface="Cambria"/>
                <a:cs typeface="Cambria"/>
              </a:rPr>
              <a:t>all</a:t>
            </a:r>
            <a:r>
              <a:rPr sz="2400" spc="40" dirty="0">
                <a:solidFill>
                  <a:srgbClr val="990033"/>
                </a:solidFill>
                <a:latin typeface="Cambria"/>
                <a:cs typeface="Cambria"/>
              </a:rPr>
              <a:t> </a:t>
            </a:r>
            <a:r>
              <a:rPr sz="2400" spc="-15" dirty="0">
                <a:solidFill>
                  <a:srgbClr val="990033"/>
                </a:solidFill>
                <a:latin typeface="Cambria"/>
                <a:cs typeface="Cambria"/>
              </a:rPr>
              <a:t>assets </a:t>
            </a:r>
            <a:r>
              <a:rPr sz="2400" spc="-10" dirty="0">
                <a:solidFill>
                  <a:srgbClr val="990033"/>
                </a:solidFill>
                <a:latin typeface="Cambria"/>
                <a:cs typeface="Cambria"/>
              </a:rPr>
              <a:t> </a:t>
            </a:r>
            <a:r>
              <a:rPr sz="2400" spc="60" dirty="0">
                <a:solidFill>
                  <a:srgbClr val="990033"/>
                </a:solidFill>
                <a:latin typeface="Cambria"/>
                <a:cs typeface="Cambria"/>
              </a:rPr>
              <a:t>which</a:t>
            </a:r>
            <a:r>
              <a:rPr sz="2400" spc="65" dirty="0">
                <a:solidFill>
                  <a:srgbClr val="990033"/>
                </a:solidFill>
                <a:latin typeface="Cambria"/>
                <a:cs typeface="Cambria"/>
              </a:rPr>
              <a:t> </a:t>
            </a:r>
            <a:r>
              <a:rPr sz="2400" spc="21" dirty="0">
                <a:solidFill>
                  <a:srgbClr val="990033"/>
                </a:solidFill>
                <a:latin typeface="Cambria"/>
                <a:cs typeface="Cambria"/>
              </a:rPr>
              <a:t>he</a:t>
            </a:r>
            <a:r>
              <a:rPr sz="2400" spc="70" dirty="0">
                <a:solidFill>
                  <a:srgbClr val="990033"/>
                </a:solidFill>
                <a:latin typeface="Cambria"/>
                <a:cs typeface="Cambria"/>
              </a:rPr>
              <a:t> </a:t>
            </a:r>
            <a:r>
              <a:rPr sz="2400" spc="55" dirty="0">
                <a:solidFill>
                  <a:srgbClr val="990033"/>
                </a:solidFill>
                <a:latin typeface="Cambria"/>
                <a:cs typeface="Cambria"/>
              </a:rPr>
              <a:t>was</a:t>
            </a:r>
            <a:r>
              <a:rPr sz="2400" spc="35" dirty="0">
                <a:solidFill>
                  <a:srgbClr val="990033"/>
                </a:solidFill>
                <a:latin typeface="Cambria"/>
                <a:cs typeface="Cambria"/>
              </a:rPr>
              <a:t> </a:t>
            </a:r>
            <a:r>
              <a:rPr sz="2400" spc="75" dirty="0">
                <a:solidFill>
                  <a:srgbClr val="990033"/>
                </a:solidFill>
                <a:latin typeface="Cambria"/>
                <a:cs typeface="Cambria"/>
              </a:rPr>
              <a:t>owning</a:t>
            </a:r>
            <a:r>
              <a:rPr sz="2400" spc="80" dirty="0">
                <a:solidFill>
                  <a:srgbClr val="990033"/>
                </a:solidFill>
                <a:latin typeface="Cambria"/>
                <a:cs typeface="Cambria"/>
              </a:rPr>
              <a:t> </a:t>
            </a:r>
            <a:r>
              <a:rPr sz="2400" spc="10" dirty="0">
                <a:solidFill>
                  <a:srgbClr val="990033"/>
                </a:solidFill>
                <a:latin typeface="Cambria"/>
                <a:cs typeface="Cambria"/>
              </a:rPr>
              <a:t>prior</a:t>
            </a:r>
            <a:r>
              <a:rPr sz="2400" spc="80" dirty="0">
                <a:solidFill>
                  <a:srgbClr val="990033"/>
                </a:solidFill>
                <a:latin typeface="Cambria"/>
                <a:cs typeface="Cambria"/>
              </a:rPr>
              <a:t> </a:t>
            </a:r>
            <a:r>
              <a:rPr sz="2400" spc="5" dirty="0">
                <a:solidFill>
                  <a:srgbClr val="990033"/>
                </a:solidFill>
                <a:latin typeface="Cambria"/>
                <a:cs typeface="Cambria"/>
              </a:rPr>
              <a:t>to</a:t>
            </a:r>
            <a:r>
              <a:rPr sz="2400" spc="55" dirty="0">
                <a:solidFill>
                  <a:srgbClr val="990033"/>
                </a:solidFill>
                <a:latin typeface="Cambria"/>
                <a:cs typeface="Cambria"/>
              </a:rPr>
              <a:t> </a:t>
            </a:r>
            <a:r>
              <a:rPr sz="2400" spc="44" dirty="0">
                <a:solidFill>
                  <a:srgbClr val="990033"/>
                </a:solidFill>
                <a:latin typeface="Cambria"/>
                <a:cs typeface="Cambria"/>
              </a:rPr>
              <a:t>turning</a:t>
            </a:r>
            <a:r>
              <a:rPr sz="2400" spc="100" dirty="0">
                <a:solidFill>
                  <a:srgbClr val="990033"/>
                </a:solidFill>
                <a:latin typeface="Cambria"/>
                <a:cs typeface="Cambria"/>
              </a:rPr>
              <a:t> </a:t>
            </a:r>
            <a:r>
              <a:rPr sz="2400" spc="149" dirty="0">
                <a:solidFill>
                  <a:srgbClr val="990033"/>
                </a:solidFill>
                <a:latin typeface="Cambria"/>
                <a:cs typeface="Cambria"/>
              </a:rPr>
              <a:t>NRI.</a:t>
            </a:r>
            <a:endParaRPr sz="2400" dirty="0">
              <a:latin typeface="Cambria"/>
              <a:cs typeface="Cambria"/>
            </a:endParaRPr>
          </a:p>
          <a:p>
            <a:pPr marL="913048" marR="5714" lvl="1" indent="-450175" algn="just">
              <a:spcBef>
                <a:spcPts val="575"/>
              </a:spcBef>
              <a:buFont typeface="Times New Roman"/>
              <a:buChar char="❖"/>
              <a:tabLst>
                <a:tab pos="913684" algn="l"/>
              </a:tabLst>
            </a:pPr>
            <a:r>
              <a:rPr sz="2400" spc="165" dirty="0">
                <a:solidFill>
                  <a:srgbClr val="990033"/>
                </a:solidFill>
                <a:latin typeface="Cambria"/>
                <a:cs typeface="Cambria"/>
              </a:rPr>
              <a:t>NRI </a:t>
            </a:r>
            <a:r>
              <a:rPr sz="2400" spc="25" dirty="0">
                <a:solidFill>
                  <a:srgbClr val="990033"/>
                </a:solidFill>
                <a:latin typeface="Cambria"/>
                <a:cs typeface="Cambria"/>
              </a:rPr>
              <a:t>can </a:t>
            </a:r>
            <a:r>
              <a:rPr sz="2400" spc="30" dirty="0">
                <a:solidFill>
                  <a:srgbClr val="990033"/>
                </a:solidFill>
                <a:latin typeface="Cambria"/>
                <a:cs typeface="Cambria"/>
              </a:rPr>
              <a:t>continue </a:t>
            </a:r>
            <a:r>
              <a:rPr sz="2400" spc="40" dirty="0">
                <a:solidFill>
                  <a:srgbClr val="990033"/>
                </a:solidFill>
                <a:latin typeface="Cambria"/>
                <a:cs typeface="Cambria"/>
              </a:rPr>
              <a:t>even </a:t>
            </a:r>
            <a:r>
              <a:rPr sz="2400" spc="5" dirty="0">
                <a:solidFill>
                  <a:srgbClr val="990033"/>
                </a:solidFill>
                <a:latin typeface="Cambria"/>
                <a:cs typeface="Cambria"/>
              </a:rPr>
              <a:t>as partner </a:t>
            </a:r>
            <a:r>
              <a:rPr sz="2400" spc="44" dirty="0">
                <a:solidFill>
                  <a:srgbClr val="990033"/>
                </a:solidFill>
                <a:latin typeface="Cambria"/>
                <a:cs typeface="Cambria"/>
              </a:rPr>
              <a:t>of </a:t>
            </a:r>
            <a:r>
              <a:rPr sz="2400" spc="50" dirty="0">
                <a:solidFill>
                  <a:srgbClr val="990033"/>
                </a:solidFill>
                <a:latin typeface="Cambria"/>
                <a:cs typeface="Cambria"/>
              </a:rPr>
              <a:t>Indian </a:t>
            </a:r>
            <a:r>
              <a:rPr sz="2400" spc="135" dirty="0">
                <a:solidFill>
                  <a:srgbClr val="990033"/>
                </a:solidFill>
                <a:latin typeface="Cambria"/>
                <a:cs typeface="Cambria"/>
              </a:rPr>
              <a:t>LLP </a:t>
            </a:r>
            <a:r>
              <a:rPr sz="2400" spc="40" dirty="0">
                <a:solidFill>
                  <a:srgbClr val="990033"/>
                </a:solidFill>
                <a:latin typeface="Cambria"/>
                <a:cs typeface="Cambria"/>
              </a:rPr>
              <a:t>even </a:t>
            </a:r>
            <a:r>
              <a:rPr sz="2400" spc="44" dirty="0">
                <a:solidFill>
                  <a:srgbClr val="990033"/>
                </a:solidFill>
                <a:latin typeface="Cambria"/>
                <a:cs typeface="Cambria"/>
              </a:rPr>
              <a:t> </a:t>
            </a:r>
            <a:r>
              <a:rPr sz="2400" dirty="0">
                <a:solidFill>
                  <a:srgbClr val="990033"/>
                </a:solidFill>
                <a:latin typeface="Cambria"/>
                <a:cs typeface="Cambria"/>
              </a:rPr>
              <a:t>after</a:t>
            </a:r>
            <a:r>
              <a:rPr sz="2400" spc="50" dirty="0">
                <a:solidFill>
                  <a:srgbClr val="990033"/>
                </a:solidFill>
                <a:latin typeface="Cambria"/>
                <a:cs typeface="Cambria"/>
              </a:rPr>
              <a:t> </a:t>
            </a:r>
            <a:r>
              <a:rPr sz="2400" spc="44" dirty="0">
                <a:solidFill>
                  <a:srgbClr val="990033"/>
                </a:solidFill>
                <a:latin typeface="Cambria"/>
                <a:cs typeface="Cambria"/>
              </a:rPr>
              <a:t>becoming</a:t>
            </a:r>
            <a:r>
              <a:rPr sz="2400" spc="80" dirty="0">
                <a:solidFill>
                  <a:srgbClr val="990033"/>
                </a:solidFill>
                <a:latin typeface="Cambria"/>
                <a:cs typeface="Cambria"/>
              </a:rPr>
              <a:t> </a:t>
            </a:r>
            <a:r>
              <a:rPr sz="2400" spc="149" dirty="0">
                <a:solidFill>
                  <a:srgbClr val="990033"/>
                </a:solidFill>
                <a:latin typeface="Cambria"/>
                <a:cs typeface="Cambria"/>
              </a:rPr>
              <a:t>NRI.</a:t>
            </a:r>
            <a:endParaRPr sz="2400" dirty="0">
              <a:latin typeface="Cambria"/>
              <a:cs typeface="Cambria"/>
            </a:endParaRPr>
          </a:p>
          <a:p>
            <a:pPr marL="913048" marR="5714" lvl="1" indent="-450175" algn="just">
              <a:spcBef>
                <a:spcPts val="580"/>
              </a:spcBef>
              <a:buFont typeface="Times New Roman"/>
              <a:buChar char="❖"/>
              <a:tabLst>
                <a:tab pos="913684" algn="l"/>
              </a:tabLst>
            </a:pPr>
            <a:r>
              <a:rPr sz="2400" dirty="0">
                <a:solidFill>
                  <a:srgbClr val="990033"/>
                </a:solidFill>
                <a:latin typeface="Cambria"/>
                <a:cs typeface="Cambria"/>
              </a:rPr>
              <a:t>Fresh </a:t>
            </a:r>
            <a:r>
              <a:rPr sz="2400" spc="30" dirty="0">
                <a:solidFill>
                  <a:srgbClr val="990033"/>
                </a:solidFill>
                <a:latin typeface="Cambria"/>
                <a:cs typeface="Cambria"/>
              </a:rPr>
              <a:t>investment </a:t>
            </a:r>
            <a:r>
              <a:rPr sz="2400" spc="40" dirty="0">
                <a:solidFill>
                  <a:srgbClr val="990033"/>
                </a:solidFill>
                <a:latin typeface="Cambria"/>
                <a:cs typeface="Cambria"/>
              </a:rPr>
              <a:t>in </a:t>
            </a:r>
            <a:r>
              <a:rPr sz="2400" spc="140" dirty="0">
                <a:solidFill>
                  <a:srgbClr val="990033"/>
                </a:solidFill>
                <a:latin typeface="Cambria"/>
                <a:cs typeface="Cambria"/>
              </a:rPr>
              <a:t>LLP </a:t>
            </a:r>
            <a:r>
              <a:rPr sz="2400" spc="30" dirty="0">
                <a:solidFill>
                  <a:srgbClr val="990033"/>
                </a:solidFill>
                <a:latin typeface="Cambria"/>
                <a:cs typeface="Cambria"/>
              </a:rPr>
              <a:t>towards </a:t>
            </a:r>
            <a:r>
              <a:rPr sz="2400" spc="25" dirty="0">
                <a:solidFill>
                  <a:srgbClr val="990033"/>
                </a:solidFill>
                <a:latin typeface="Cambria"/>
                <a:cs typeface="Cambria"/>
              </a:rPr>
              <a:t>capital </a:t>
            </a:r>
            <a:r>
              <a:rPr sz="2400" spc="86" dirty="0">
                <a:solidFill>
                  <a:srgbClr val="990033"/>
                </a:solidFill>
                <a:latin typeface="Cambria"/>
                <a:cs typeface="Cambria"/>
              </a:rPr>
              <a:t>may </a:t>
            </a:r>
            <a:r>
              <a:rPr sz="2400" spc="-10" dirty="0">
                <a:solidFill>
                  <a:srgbClr val="990033"/>
                </a:solidFill>
                <a:latin typeface="Cambria"/>
                <a:cs typeface="Cambria"/>
              </a:rPr>
              <a:t>be </a:t>
            </a:r>
            <a:r>
              <a:rPr sz="2400" spc="55" dirty="0">
                <a:solidFill>
                  <a:srgbClr val="990033"/>
                </a:solidFill>
                <a:latin typeface="Cambria"/>
                <a:cs typeface="Cambria"/>
              </a:rPr>
              <a:t>made </a:t>
            </a:r>
            <a:r>
              <a:rPr sz="2400" spc="60" dirty="0">
                <a:solidFill>
                  <a:srgbClr val="990033"/>
                </a:solidFill>
                <a:latin typeface="Cambria"/>
                <a:cs typeface="Cambria"/>
              </a:rPr>
              <a:t> </a:t>
            </a:r>
            <a:r>
              <a:rPr sz="2400" spc="55" dirty="0">
                <a:solidFill>
                  <a:srgbClr val="990033"/>
                </a:solidFill>
                <a:latin typeface="Cambria"/>
                <a:cs typeface="Cambria"/>
              </a:rPr>
              <a:t>through </a:t>
            </a:r>
            <a:r>
              <a:rPr sz="2400" spc="260" dirty="0">
                <a:solidFill>
                  <a:srgbClr val="990033"/>
                </a:solidFill>
                <a:latin typeface="Cambria"/>
                <a:cs typeface="Cambria"/>
              </a:rPr>
              <a:t>NRO </a:t>
            </a:r>
            <a:r>
              <a:rPr sz="2400" spc="-5" dirty="0">
                <a:solidFill>
                  <a:srgbClr val="990033"/>
                </a:solidFill>
                <a:latin typeface="Cambria"/>
                <a:cs typeface="Cambria"/>
              </a:rPr>
              <a:t>to </a:t>
            </a:r>
            <a:r>
              <a:rPr sz="2400" spc="50" dirty="0">
                <a:solidFill>
                  <a:srgbClr val="990033"/>
                </a:solidFill>
                <a:latin typeface="Cambria"/>
                <a:cs typeface="Cambria"/>
              </a:rPr>
              <a:t>make </a:t>
            </a:r>
            <a:r>
              <a:rPr sz="2400" spc="-5" dirty="0">
                <a:solidFill>
                  <a:srgbClr val="990033"/>
                </a:solidFill>
                <a:latin typeface="Cambria"/>
                <a:cs typeface="Cambria"/>
              </a:rPr>
              <a:t>it </a:t>
            </a:r>
            <a:r>
              <a:rPr sz="2400" spc="35" dirty="0">
                <a:solidFill>
                  <a:srgbClr val="990033"/>
                </a:solidFill>
                <a:latin typeface="Cambria"/>
                <a:cs typeface="Cambria"/>
              </a:rPr>
              <a:t>distinctively </a:t>
            </a:r>
            <a:r>
              <a:rPr sz="2400" dirty="0">
                <a:solidFill>
                  <a:srgbClr val="990033"/>
                </a:solidFill>
                <a:latin typeface="Cambria"/>
                <a:cs typeface="Cambria"/>
              </a:rPr>
              <a:t>clear </a:t>
            </a:r>
            <a:r>
              <a:rPr sz="2400" spc="10" dirty="0">
                <a:solidFill>
                  <a:srgbClr val="990033"/>
                </a:solidFill>
                <a:latin typeface="Cambria"/>
                <a:cs typeface="Cambria"/>
              </a:rPr>
              <a:t>that fresh </a:t>
            </a:r>
            <a:r>
              <a:rPr sz="2400" spc="15" dirty="0">
                <a:solidFill>
                  <a:srgbClr val="990033"/>
                </a:solidFill>
                <a:latin typeface="Cambria"/>
                <a:cs typeface="Cambria"/>
              </a:rPr>
              <a:t> </a:t>
            </a:r>
            <a:r>
              <a:rPr sz="2400" spc="25" dirty="0">
                <a:solidFill>
                  <a:srgbClr val="990033"/>
                </a:solidFill>
                <a:latin typeface="Cambria"/>
                <a:cs typeface="Cambria"/>
              </a:rPr>
              <a:t>investment</a:t>
            </a:r>
            <a:r>
              <a:rPr sz="2400" spc="75" dirty="0">
                <a:solidFill>
                  <a:srgbClr val="990033"/>
                </a:solidFill>
                <a:latin typeface="Cambria"/>
                <a:cs typeface="Cambria"/>
              </a:rPr>
              <a:t> </a:t>
            </a:r>
            <a:r>
              <a:rPr sz="2400" spc="5" dirty="0">
                <a:solidFill>
                  <a:srgbClr val="990033"/>
                </a:solidFill>
                <a:latin typeface="Cambria"/>
                <a:cs typeface="Cambria"/>
              </a:rPr>
              <a:t>is</a:t>
            </a:r>
            <a:r>
              <a:rPr sz="2400" spc="60" dirty="0">
                <a:solidFill>
                  <a:srgbClr val="990033"/>
                </a:solidFill>
                <a:latin typeface="Cambria"/>
                <a:cs typeface="Cambria"/>
              </a:rPr>
              <a:t> </a:t>
            </a:r>
            <a:r>
              <a:rPr sz="2400" spc="21" dirty="0">
                <a:solidFill>
                  <a:srgbClr val="990033"/>
                </a:solidFill>
                <a:latin typeface="Cambria"/>
                <a:cs typeface="Cambria"/>
              </a:rPr>
              <a:t>also</a:t>
            </a:r>
            <a:r>
              <a:rPr sz="2400" spc="80" dirty="0">
                <a:solidFill>
                  <a:srgbClr val="990033"/>
                </a:solidFill>
                <a:latin typeface="Cambria"/>
                <a:cs typeface="Cambria"/>
              </a:rPr>
              <a:t> </a:t>
            </a:r>
            <a:r>
              <a:rPr sz="2400" spc="44" dirty="0">
                <a:solidFill>
                  <a:srgbClr val="990033"/>
                </a:solidFill>
                <a:latin typeface="Cambria"/>
                <a:cs typeface="Cambria"/>
              </a:rPr>
              <a:t>on</a:t>
            </a:r>
            <a:r>
              <a:rPr sz="2400" spc="65" dirty="0">
                <a:solidFill>
                  <a:srgbClr val="990033"/>
                </a:solidFill>
                <a:latin typeface="Cambria"/>
                <a:cs typeface="Cambria"/>
              </a:rPr>
              <a:t> </a:t>
            </a:r>
            <a:r>
              <a:rPr sz="2400" spc="15" dirty="0">
                <a:solidFill>
                  <a:srgbClr val="990033"/>
                </a:solidFill>
                <a:latin typeface="Cambria"/>
                <a:cs typeface="Cambria"/>
              </a:rPr>
              <a:t>non-repatriation</a:t>
            </a:r>
            <a:r>
              <a:rPr sz="2400" spc="110" dirty="0">
                <a:solidFill>
                  <a:srgbClr val="990033"/>
                </a:solidFill>
                <a:latin typeface="Cambria"/>
                <a:cs typeface="Cambria"/>
              </a:rPr>
              <a:t> </a:t>
            </a:r>
            <a:r>
              <a:rPr sz="2400" spc="21" dirty="0">
                <a:solidFill>
                  <a:srgbClr val="990033"/>
                </a:solidFill>
                <a:latin typeface="Cambria"/>
                <a:cs typeface="Cambria"/>
              </a:rPr>
              <a:t>basis.</a:t>
            </a:r>
            <a:endParaRPr sz="2400" dirty="0">
              <a:latin typeface="Cambria"/>
              <a:cs typeface="Cambria"/>
            </a:endParaRPr>
          </a:p>
          <a:p>
            <a:pPr marL="913048" marR="7619" lvl="1" indent="-450175" algn="just">
              <a:spcBef>
                <a:spcPts val="575"/>
              </a:spcBef>
              <a:buFont typeface="Times New Roman"/>
              <a:buChar char="❖"/>
              <a:tabLst>
                <a:tab pos="913684" algn="l"/>
              </a:tabLst>
            </a:pPr>
            <a:r>
              <a:rPr sz="2400" dirty="0">
                <a:solidFill>
                  <a:srgbClr val="990033"/>
                </a:solidFill>
                <a:latin typeface="Cambria"/>
                <a:cs typeface="Cambria"/>
              </a:rPr>
              <a:t>Fresh </a:t>
            </a:r>
            <a:r>
              <a:rPr sz="2400" spc="30" dirty="0">
                <a:solidFill>
                  <a:srgbClr val="990033"/>
                </a:solidFill>
                <a:latin typeface="Cambria"/>
                <a:cs typeface="Cambria"/>
              </a:rPr>
              <a:t>investment </a:t>
            </a:r>
            <a:r>
              <a:rPr sz="2400" spc="40" dirty="0">
                <a:solidFill>
                  <a:srgbClr val="990033"/>
                </a:solidFill>
                <a:latin typeface="Cambria"/>
                <a:cs typeface="Cambria"/>
              </a:rPr>
              <a:t>in form </a:t>
            </a:r>
            <a:r>
              <a:rPr sz="2400" spc="44" dirty="0">
                <a:solidFill>
                  <a:srgbClr val="990033"/>
                </a:solidFill>
                <a:latin typeface="Cambria"/>
                <a:cs typeface="Cambria"/>
              </a:rPr>
              <a:t>of loan </a:t>
            </a:r>
            <a:r>
              <a:rPr sz="2400" spc="25" dirty="0">
                <a:solidFill>
                  <a:srgbClr val="990033"/>
                </a:solidFill>
                <a:latin typeface="Cambria"/>
                <a:cs typeface="Cambria"/>
              </a:rPr>
              <a:t>cannot </a:t>
            </a:r>
            <a:r>
              <a:rPr sz="2400" dirty="0">
                <a:solidFill>
                  <a:srgbClr val="990033"/>
                </a:solidFill>
                <a:latin typeface="Cambria"/>
                <a:cs typeface="Cambria"/>
              </a:rPr>
              <a:t>be </a:t>
            </a:r>
            <a:r>
              <a:rPr sz="2400" spc="65" dirty="0">
                <a:solidFill>
                  <a:srgbClr val="990033"/>
                </a:solidFill>
                <a:latin typeface="Cambria"/>
                <a:cs typeface="Cambria"/>
              </a:rPr>
              <a:t>made </a:t>
            </a:r>
            <a:r>
              <a:rPr sz="2400" spc="5" dirty="0">
                <a:solidFill>
                  <a:srgbClr val="990033"/>
                </a:solidFill>
                <a:latin typeface="Cambria"/>
                <a:cs typeface="Cambria"/>
              </a:rPr>
              <a:t>to </a:t>
            </a:r>
            <a:r>
              <a:rPr sz="2400" spc="10" dirty="0">
                <a:solidFill>
                  <a:srgbClr val="990033"/>
                </a:solidFill>
                <a:latin typeface="Cambria"/>
                <a:cs typeface="Cambria"/>
              </a:rPr>
              <a:t> </a:t>
            </a:r>
            <a:r>
              <a:rPr sz="2400" spc="135" dirty="0">
                <a:solidFill>
                  <a:srgbClr val="990033"/>
                </a:solidFill>
                <a:latin typeface="Cambria"/>
                <a:cs typeface="Cambria"/>
              </a:rPr>
              <a:t>LLP.</a:t>
            </a:r>
            <a:endParaRPr sz="2400" dirty="0">
              <a:latin typeface="Cambria"/>
              <a:cs typeface="Cambria"/>
            </a:endParaRPr>
          </a:p>
          <a:p>
            <a:pPr marL="912813" marR="5080" lvl="1" indent="-449263" algn="just">
              <a:spcBef>
                <a:spcPts val="575"/>
              </a:spcBef>
              <a:buFont typeface="Times New Roman"/>
              <a:buChar char="❖"/>
              <a:tabLst>
                <a:tab pos="895350" algn="l"/>
              </a:tabLst>
            </a:pPr>
            <a:r>
              <a:rPr sz="2400" spc="44" dirty="0">
                <a:solidFill>
                  <a:srgbClr val="990033"/>
                </a:solidFill>
                <a:latin typeface="Cambria"/>
                <a:cs typeface="Cambria"/>
              </a:rPr>
              <a:t>Existing</a:t>
            </a:r>
            <a:r>
              <a:rPr sz="2400" spc="50" dirty="0">
                <a:solidFill>
                  <a:srgbClr val="990033"/>
                </a:solidFill>
                <a:latin typeface="Cambria"/>
                <a:cs typeface="Cambria"/>
              </a:rPr>
              <a:t> </a:t>
            </a:r>
            <a:r>
              <a:rPr sz="2400" spc="75" dirty="0">
                <a:solidFill>
                  <a:srgbClr val="990033"/>
                </a:solidFill>
                <a:latin typeface="Cambria"/>
                <a:cs typeface="Cambria"/>
              </a:rPr>
              <a:t>Loan</a:t>
            </a:r>
            <a:r>
              <a:rPr sz="2400" spc="80" dirty="0">
                <a:solidFill>
                  <a:srgbClr val="990033"/>
                </a:solidFill>
                <a:latin typeface="Cambria"/>
                <a:cs typeface="Cambria"/>
              </a:rPr>
              <a:t> </a:t>
            </a:r>
            <a:r>
              <a:rPr sz="2400" spc="5" dirty="0">
                <a:solidFill>
                  <a:srgbClr val="990033"/>
                </a:solidFill>
                <a:latin typeface="Cambria"/>
                <a:cs typeface="Cambria"/>
              </a:rPr>
              <a:t>to</a:t>
            </a:r>
            <a:r>
              <a:rPr sz="2400" spc="10" dirty="0">
                <a:solidFill>
                  <a:srgbClr val="990033"/>
                </a:solidFill>
                <a:latin typeface="Cambria"/>
                <a:cs typeface="Cambria"/>
              </a:rPr>
              <a:t> </a:t>
            </a:r>
            <a:r>
              <a:rPr sz="2400" spc="149" dirty="0">
                <a:solidFill>
                  <a:srgbClr val="990033"/>
                </a:solidFill>
                <a:latin typeface="Cambria"/>
                <a:cs typeface="Cambria"/>
              </a:rPr>
              <a:t>LLP </a:t>
            </a:r>
            <a:r>
              <a:rPr sz="2400" spc="86" dirty="0">
                <a:solidFill>
                  <a:srgbClr val="990033"/>
                </a:solidFill>
                <a:latin typeface="Cambria"/>
                <a:cs typeface="Cambria"/>
              </a:rPr>
              <a:t>may</a:t>
            </a:r>
            <a:r>
              <a:rPr sz="2400" spc="90" dirty="0">
                <a:solidFill>
                  <a:srgbClr val="990033"/>
                </a:solidFill>
                <a:latin typeface="Cambria"/>
                <a:cs typeface="Cambria"/>
              </a:rPr>
              <a:t> </a:t>
            </a:r>
            <a:r>
              <a:rPr sz="2400" dirty="0">
                <a:solidFill>
                  <a:srgbClr val="990033"/>
                </a:solidFill>
                <a:latin typeface="Cambria"/>
                <a:cs typeface="Cambria"/>
              </a:rPr>
              <a:t>be</a:t>
            </a:r>
            <a:r>
              <a:rPr sz="2400" spc="5" dirty="0">
                <a:solidFill>
                  <a:srgbClr val="990033"/>
                </a:solidFill>
                <a:latin typeface="Cambria"/>
                <a:cs typeface="Cambria"/>
              </a:rPr>
              <a:t> </a:t>
            </a:r>
            <a:r>
              <a:rPr sz="2400" spc="50" dirty="0">
                <a:solidFill>
                  <a:srgbClr val="990033"/>
                </a:solidFill>
                <a:latin typeface="Cambria"/>
                <a:cs typeface="Cambria"/>
              </a:rPr>
              <a:t>continued.</a:t>
            </a:r>
            <a:r>
              <a:rPr sz="2400" spc="55" dirty="0">
                <a:solidFill>
                  <a:srgbClr val="990033"/>
                </a:solidFill>
                <a:latin typeface="Cambria"/>
                <a:cs typeface="Cambria"/>
              </a:rPr>
              <a:t> </a:t>
            </a:r>
            <a:r>
              <a:rPr sz="2400" spc="80" dirty="0">
                <a:solidFill>
                  <a:srgbClr val="990033"/>
                </a:solidFill>
                <a:latin typeface="Cambria"/>
                <a:cs typeface="Cambria"/>
              </a:rPr>
              <a:t>However</a:t>
            </a:r>
            <a:r>
              <a:rPr lang="en-US" sz="2400" spc="80" dirty="0">
                <a:solidFill>
                  <a:srgbClr val="990033"/>
                </a:solidFill>
                <a:latin typeface="Cambria"/>
                <a:cs typeface="Cambria"/>
              </a:rPr>
              <a:t>,</a:t>
            </a:r>
            <a:r>
              <a:rPr sz="2400" spc="80" dirty="0">
                <a:solidFill>
                  <a:srgbClr val="990033"/>
                </a:solidFill>
                <a:latin typeface="Cambria"/>
                <a:cs typeface="Cambria"/>
              </a:rPr>
              <a:t> </a:t>
            </a:r>
            <a:r>
              <a:rPr sz="2400" spc="86" dirty="0">
                <a:solidFill>
                  <a:srgbClr val="990033"/>
                </a:solidFill>
                <a:latin typeface="Cambria"/>
                <a:cs typeface="Cambria"/>
              </a:rPr>
              <a:t> </a:t>
            </a:r>
            <a:r>
              <a:rPr sz="2400" spc="35" dirty="0">
                <a:solidFill>
                  <a:srgbClr val="990033"/>
                </a:solidFill>
                <a:latin typeface="Cambria"/>
                <a:cs typeface="Cambria"/>
              </a:rPr>
              <a:t>repayment</a:t>
            </a:r>
            <a:r>
              <a:rPr sz="2400" spc="505" dirty="0">
                <a:solidFill>
                  <a:srgbClr val="990033"/>
                </a:solidFill>
                <a:latin typeface="Cambria"/>
                <a:cs typeface="Cambria"/>
              </a:rPr>
              <a:t> </a:t>
            </a:r>
            <a:r>
              <a:rPr sz="2400" spc="55" dirty="0">
                <a:solidFill>
                  <a:srgbClr val="990033"/>
                </a:solidFill>
                <a:latin typeface="Cambria"/>
                <a:cs typeface="Cambria"/>
              </a:rPr>
              <a:t>of</a:t>
            </a:r>
            <a:r>
              <a:rPr sz="2400" spc="515" dirty="0">
                <a:solidFill>
                  <a:srgbClr val="990033"/>
                </a:solidFill>
                <a:latin typeface="Cambria"/>
                <a:cs typeface="Cambria"/>
              </a:rPr>
              <a:t> </a:t>
            </a:r>
            <a:r>
              <a:rPr sz="2400" spc="35" dirty="0">
                <a:solidFill>
                  <a:srgbClr val="990033"/>
                </a:solidFill>
                <a:latin typeface="Cambria"/>
                <a:cs typeface="Cambria"/>
              </a:rPr>
              <a:t>loan</a:t>
            </a:r>
            <a:r>
              <a:rPr sz="2400" spc="500" dirty="0">
                <a:solidFill>
                  <a:srgbClr val="990033"/>
                </a:solidFill>
                <a:latin typeface="Cambria"/>
                <a:cs typeface="Cambria"/>
              </a:rPr>
              <a:t> </a:t>
            </a:r>
            <a:r>
              <a:rPr sz="2400" spc="75" dirty="0">
                <a:solidFill>
                  <a:srgbClr val="990033"/>
                </a:solidFill>
                <a:latin typeface="Cambria"/>
                <a:cs typeface="Cambria"/>
              </a:rPr>
              <a:t>by</a:t>
            </a:r>
            <a:r>
              <a:rPr sz="2400" spc="505" dirty="0">
                <a:solidFill>
                  <a:srgbClr val="990033"/>
                </a:solidFill>
                <a:latin typeface="Cambria"/>
                <a:cs typeface="Cambria"/>
              </a:rPr>
              <a:t> </a:t>
            </a:r>
            <a:r>
              <a:rPr sz="2400" spc="140" dirty="0">
                <a:solidFill>
                  <a:srgbClr val="990033"/>
                </a:solidFill>
                <a:latin typeface="Cambria"/>
                <a:cs typeface="Cambria"/>
              </a:rPr>
              <a:t>LLP</a:t>
            </a:r>
            <a:r>
              <a:rPr sz="2400" spc="515" dirty="0">
                <a:solidFill>
                  <a:srgbClr val="990033"/>
                </a:solidFill>
                <a:latin typeface="Cambria"/>
                <a:cs typeface="Cambria"/>
              </a:rPr>
              <a:t> </a:t>
            </a:r>
            <a:r>
              <a:rPr sz="2400" spc="-15" dirty="0">
                <a:solidFill>
                  <a:srgbClr val="990033"/>
                </a:solidFill>
                <a:latin typeface="Cambria"/>
                <a:cs typeface="Cambria"/>
              </a:rPr>
              <a:t>or</a:t>
            </a:r>
            <a:r>
              <a:rPr sz="2400" dirty="0">
                <a:solidFill>
                  <a:srgbClr val="990033"/>
                </a:solidFill>
                <a:latin typeface="Cambria"/>
                <a:cs typeface="Cambria"/>
              </a:rPr>
              <a:t> </a:t>
            </a:r>
            <a:r>
              <a:rPr sz="2400" spc="40" dirty="0">
                <a:solidFill>
                  <a:srgbClr val="990033"/>
                </a:solidFill>
                <a:latin typeface="Cambria"/>
                <a:cs typeface="Cambria"/>
              </a:rPr>
              <a:t>firm</a:t>
            </a:r>
            <a:r>
              <a:rPr sz="2400" spc="515" dirty="0">
                <a:solidFill>
                  <a:srgbClr val="990033"/>
                </a:solidFill>
                <a:latin typeface="Cambria"/>
                <a:cs typeface="Cambria"/>
              </a:rPr>
              <a:t> </a:t>
            </a:r>
            <a:r>
              <a:rPr sz="2400" spc="30" dirty="0">
                <a:solidFill>
                  <a:srgbClr val="990033"/>
                </a:solidFill>
                <a:latin typeface="Cambria"/>
                <a:cs typeface="Cambria"/>
              </a:rPr>
              <a:t>shall</a:t>
            </a:r>
            <a:r>
              <a:rPr sz="2400" spc="525" dirty="0">
                <a:solidFill>
                  <a:srgbClr val="990033"/>
                </a:solidFill>
                <a:latin typeface="Cambria"/>
                <a:cs typeface="Cambria"/>
              </a:rPr>
              <a:t> </a:t>
            </a:r>
            <a:r>
              <a:rPr sz="2400" dirty="0">
                <a:solidFill>
                  <a:srgbClr val="990033"/>
                </a:solidFill>
                <a:latin typeface="Cambria"/>
                <a:cs typeface="Cambria"/>
              </a:rPr>
              <a:t>be</a:t>
            </a:r>
            <a:r>
              <a:rPr sz="2400" spc="500" dirty="0">
                <a:solidFill>
                  <a:srgbClr val="990033"/>
                </a:solidFill>
                <a:latin typeface="Cambria"/>
                <a:cs typeface="Cambria"/>
              </a:rPr>
              <a:t> </a:t>
            </a:r>
            <a:r>
              <a:rPr sz="2400" spc="60" dirty="0">
                <a:solidFill>
                  <a:srgbClr val="990033"/>
                </a:solidFill>
                <a:latin typeface="Cambria"/>
                <a:cs typeface="Cambria"/>
              </a:rPr>
              <a:t>made</a:t>
            </a:r>
            <a:r>
              <a:rPr sz="2400" spc="530" dirty="0">
                <a:solidFill>
                  <a:srgbClr val="990033"/>
                </a:solidFill>
                <a:latin typeface="Cambria"/>
                <a:cs typeface="Cambria"/>
              </a:rPr>
              <a:t> </a:t>
            </a:r>
            <a:r>
              <a:rPr sz="2400" spc="5" dirty="0">
                <a:solidFill>
                  <a:srgbClr val="990033"/>
                </a:solidFill>
                <a:latin typeface="Cambria"/>
                <a:cs typeface="Cambria"/>
              </a:rPr>
              <a:t>to</a:t>
            </a:r>
            <a:r>
              <a:rPr lang="en-US" sz="2400" spc="5" dirty="0">
                <a:solidFill>
                  <a:srgbClr val="990033"/>
                </a:solidFill>
                <a:latin typeface="Cambria"/>
                <a:cs typeface="Cambria"/>
              </a:rPr>
              <a:t> </a:t>
            </a:r>
            <a:r>
              <a:rPr lang="en-IN" sz="2400" spc="260" dirty="0">
                <a:solidFill>
                  <a:srgbClr val="990033"/>
                </a:solidFill>
                <a:latin typeface="Cambria"/>
                <a:cs typeface="Cambria"/>
              </a:rPr>
              <a:t>NRO</a:t>
            </a:r>
            <a:r>
              <a:rPr lang="en-IN" sz="2400" spc="-10" dirty="0">
                <a:solidFill>
                  <a:srgbClr val="990033"/>
                </a:solidFill>
                <a:latin typeface="Cambria"/>
                <a:cs typeface="Cambria"/>
              </a:rPr>
              <a:t> </a:t>
            </a:r>
            <a:r>
              <a:rPr lang="en-IN" sz="2400" spc="40" dirty="0">
                <a:solidFill>
                  <a:srgbClr val="990033"/>
                </a:solidFill>
                <a:latin typeface="Cambria"/>
                <a:cs typeface="Cambria"/>
              </a:rPr>
              <a:t>account</a:t>
            </a:r>
            <a:endParaRPr sz="2400" dirty="0">
              <a:latin typeface="Cambria"/>
              <a:cs typeface="Cambria"/>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59246" y="581025"/>
            <a:ext cx="9494548" cy="1212424"/>
          </a:xfrm>
          <a:prstGeom prst="rect">
            <a:avLst/>
          </a:prstGeom>
        </p:spPr>
        <p:txBody>
          <a:bodyPr vert="horz" wrap="square" lIns="0" tIns="316778" rIns="0" bIns="0" rtlCol="0">
            <a:spAutoFit/>
          </a:bodyPr>
          <a:lstStyle/>
          <a:p>
            <a:pPr marR="6350">
              <a:spcBef>
                <a:spcPts val="95"/>
              </a:spcBef>
            </a:pPr>
            <a:r>
              <a:rPr sz="2900" spc="-10" dirty="0"/>
              <a:t>Impact</a:t>
            </a:r>
            <a:r>
              <a:rPr sz="2900" spc="15" dirty="0"/>
              <a:t> </a:t>
            </a:r>
            <a:r>
              <a:rPr sz="2900" spc="-15" dirty="0"/>
              <a:t>on</a:t>
            </a:r>
            <a:r>
              <a:rPr sz="2900" spc="21" dirty="0"/>
              <a:t> </a:t>
            </a:r>
            <a:r>
              <a:rPr sz="2900" spc="-5" dirty="0"/>
              <a:t>transactions</a:t>
            </a:r>
            <a:r>
              <a:rPr sz="2900" spc="15" dirty="0"/>
              <a:t> </a:t>
            </a:r>
            <a:r>
              <a:rPr sz="2900" spc="-10" dirty="0"/>
              <a:t>done</a:t>
            </a:r>
            <a:r>
              <a:rPr sz="2900" spc="25" dirty="0"/>
              <a:t> </a:t>
            </a:r>
            <a:r>
              <a:rPr sz="2900" spc="-5" dirty="0"/>
              <a:t>at</a:t>
            </a:r>
            <a:r>
              <a:rPr sz="2900" spc="21" dirty="0"/>
              <a:t> </a:t>
            </a:r>
            <a:r>
              <a:rPr sz="2900" spc="-5" dirty="0"/>
              <a:t>time </a:t>
            </a:r>
            <a:r>
              <a:rPr sz="2900" spc="-10" dirty="0"/>
              <a:t>when</a:t>
            </a:r>
            <a:endParaRPr sz="2900" dirty="0"/>
          </a:p>
          <a:p>
            <a:pPr marR="5080"/>
            <a:r>
              <a:rPr sz="2900" spc="-5" dirty="0"/>
              <a:t>person</a:t>
            </a:r>
            <a:r>
              <a:rPr sz="2900" spc="-15" dirty="0"/>
              <a:t> </a:t>
            </a:r>
            <a:r>
              <a:rPr sz="2900" dirty="0"/>
              <a:t>was</a:t>
            </a:r>
            <a:r>
              <a:rPr sz="2900" spc="-25" dirty="0"/>
              <a:t> </a:t>
            </a:r>
            <a:r>
              <a:rPr sz="2900" spc="-5" dirty="0"/>
              <a:t>resident</a:t>
            </a:r>
            <a:r>
              <a:rPr sz="2900" spc="5" dirty="0"/>
              <a:t> </a:t>
            </a:r>
            <a:r>
              <a:rPr sz="2900" spc="-10" dirty="0"/>
              <a:t>in</a:t>
            </a:r>
            <a:r>
              <a:rPr sz="2900" spc="10" dirty="0"/>
              <a:t> </a:t>
            </a:r>
            <a:r>
              <a:rPr sz="2900" spc="-5" dirty="0"/>
              <a:t>India</a:t>
            </a:r>
            <a:endParaRPr sz="2900" dirty="0"/>
          </a:p>
        </p:txBody>
      </p:sp>
      <p:sp>
        <p:nvSpPr>
          <p:cNvPr id="6" name="object 6"/>
          <p:cNvSpPr txBox="1"/>
          <p:nvPr/>
        </p:nvSpPr>
        <p:spPr>
          <a:xfrm>
            <a:off x="927100" y="1889305"/>
            <a:ext cx="8915400" cy="4934035"/>
          </a:xfrm>
          <a:prstGeom prst="rect">
            <a:avLst/>
          </a:prstGeom>
        </p:spPr>
        <p:txBody>
          <a:bodyPr vert="horz" wrap="square" lIns="0" tIns="85717" rIns="0" bIns="0" rtlCol="0">
            <a:spAutoFit/>
          </a:bodyPr>
          <a:lstStyle/>
          <a:p>
            <a:pPr marL="12699">
              <a:spcBef>
                <a:spcPts val="675"/>
              </a:spcBef>
            </a:pPr>
            <a:r>
              <a:rPr sz="2400" b="1" spc="-5" dirty="0">
                <a:solidFill>
                  <a:srgbClr val="990033"/>
                </a:solidFill>
                <a:latin typeface="Palatino Linotype"/>
                <a:cs typeface="Palatino Linotype"/>
              </a:rPr>
              <a:t>Bank</a:t>
            </a:r>
            <a:r>
              <a:rPr sz="2400" b="1" spc="-35" dirty="0">
                <a:solidFill>
                  <a:srgbClr val="990033"/>
                </a:solidFill>
                <a:latin typeface="Palatino Linotype"/>
                <a:cs typeface="Palatino Linotype"/>
              </a:rPr>
              <a:t> </a:t>
            </a:r>
            <a:r>
              <a:rPr sz="2400" b="1" spc="-5" dirty="0">
                <a:solidFill>
                  <a:srgbClr val="990033"/>
                </a:solidFill>
                <a:latin typeface="Palatino Linotype"/>
                <a:cs typeface="Palatino Linotype"/>
              </a:rPr>
              <a:t>Accounts:</a:t>
            </a:r>
            <a:endParaRPr sz="2400" dirty="0">
              <a:latin typeface="Palatino Linotype"/>
              <a:cs typeface="Palatino Linotype"/>
            </a:endParaRPr>
          </a:p>
          <a:p>
            <a:pPr marL="481922" marR="5080" indent="-469858" algn="just">
              <a:spcBef>
                <a:spcPts val="554"/>
              </a:spcBef>
              <a:buFont typeface="Times New Roman"/>
              <a:buChar char="■"/>
              <a:tabLst>
                <a:tab pos="482557" algn="l"/>
              </a:tabLst>
            </a:pPr>
            <a:r>
              <a:rPr sz="2300" spc="44" dirty="0">
                <a:solidFill>
                  <a:srgbClr val="990033"/>
                </a:solidFill>
                <a:latin typeface="Cambria"/>
                <a:cs typeface="Cambria"/>
              </a:rPr>
              <a:t>Existing </a:t>
            </a:r>
            <a:r>
              <a:rPr sz="2300" spc="10" dirty="0">
                <a:solidFill>
                  <a:srgbClr val="990033"/>
                </a:solidFill>
                <a:latin typeface="Cambria"/>
                <a:cs typeface="Cambria"/>
              </a:rPr>
              <a:t>resident </a:t>
            </a:r>
            <a:r>
              <a:rPr sz="2300" spc="25" dirty="0">
                <a:solidFill>
                  <a:srgbClr val="990033"/>
                </a:solidFill>
                <a:latin typeface="Cambria"/>
                <a:cs typeface="Cambria"/>
              </a:rPr>
              <a:t>account </a:t>
            </a:r>
            <a:r>
              <a:rPr sz="2300" spc="60" dirty="0">
                <a:solidFill>
                  <a:srgbClr val="990033"/>
                </a:solidFill>
                <a:latin typeface="Cambria"/>
                <a:cs typeface="Cambria"/>
              </a:rPr>
              <a:t>should </a:t>
            </a:r>
            <a:r>
              <a:rPr sz="2300" spc="-10" dirty="0">
                <a:solidFill>
                  <a:srgbClr val="990033"/>
                </a:solidFill>
                <a:latin typeface="Cambria"/>
                <a:cs typeface="Cambria"/>
              </a:rPr>
              <a:t>be </a:t>
            </a:r>
            <a:r>
              <a:rPr sz="2300" spc="25" dirty="0">
                <a:solidFill>
                  <a:srgbClr val="990033"/>
                </a:solidFill>
                <a:latin typeface="Cambria"/>
                <a:cs typeface="Cambria"/>
              </a:rPr>
              <a:t>re-designated </a:t>
            </a:r>
            <a:r>
              <a:rPr sz="2300" spc="-5" dirty="0">
                <a:solidFill>
                  <a:srgbClr val="990033"/>
                </a:solidFill>
                <a:latin typeface="Cambria"/>
                <a:cs typeface="Cambria"/>
              </a:rPr>
              <a:t>to </a:t>
            </a:r>
            <a:r>
              <a:rPr sz="2300" spc="250" dirty="0">
                <a:solidFill>
                  <a:srgbClr val="990033"/>
                </a:solidFill>
                <a:latin typeface="Cambria"/>
                <a:cs typeface="Cambria"/>
              </a:rPr>
              <a:t>NRO </a:t>
            </a:r>
            <a:r>
              <a:rPr sz="2300" spc="254" dirty="0">
                <a:solidFill>
                  <a:srgbClr val="990033"/>
                </a:solidFill>
                <a:latin typeface="Cambria"/>
                <a:cs typeface="Cambria"/>
              </a:rPr>
              <a:t> </a:t>
            </a:r>
            <a:r>
              <a:rPr sz="2300" spc="25" dirty="0">
                <a:solidFill>
                  <a:srgbClr val="990033"/>
                </a:solidFill>
                <a:latin typeface="Cambria"/>
                <a:cs typeface="Cambria"/>
              </a:rPr>
              <a:t>account</a:t>
            </a:r>
            <a:r>
              <a:rPr sz="2300" spc="30" dirty="0">
                <a:solidFill>
                  <a:srgbClr val="990033"/>
                </a:solidFill>
                <a:latin typeface="Cambria"/>
                <a:cs typeface="Cambria"/>
              </a:rPr>
              <a:t> </a:t>
            </a:r>
            <a:r>
              <a:rPr sz="2300" spc="44" dirty="0">
                <a:solidFill>
                  <a:srgbClr val="990033"/>
                </a:solidFill>
                <a:latin typeface="Cambria"/>
                <a:cs typeface="Cambria"/>
              </a:rPr>
              <a:t>if</a:t>
            </a:r>
            <a:r>
              <a:rPr sz="2300" spc="50" dirty="0">
                <a:solidFill>
                  <a:srgbClr val="990033"/>
                </a:solidFill>
                <a:latin typeface="Cambria"/>
                <a:cs typeface="Cambria"/>
              </a:rPr>
              <a:t> </a:t>
            </a:r>
            <a:r>
              <a:rPr sz="2300" spc="15" dirty="0">
                <a:solidFill>
                  <a:srgbClr val="990033"/>
                </a:solidFill>
                <a:latin typeface="Cambria"/>
                <a:cs typeface="Cambria"/>
              </a:rPr>
              <a:t>person</a:t>
            </a:r>
            <a:r>
              <a:rPr sz="2300" spc="21" dirty="0">
                <a:solidFill>
                  <a:srgbClr val="990033"/>
                </a:solidFill>
                <a:latin typeface="Cambria"/>
                <a:cs typeface="Cambria"/>
              </a:rPr>
              <a:t> leaves</a:t>
            </a:r>
            <a:r>
              <a:rPr sz="2300" spc="25" dirty="0">
                <a:solidFill>
                  <a:srgbClr val="990033"/>
                </a:solidFill>
                <a:latin typeface="Cambria"/>
                <a:cs typeface="Cambria"/>
              </a:rPr>
              <a:t> </a:t>
            </a:r>
            <a:r>
              <a:rPr sz="2300" spc="50" dirty="0">
                <a:solidFill>
                  <a:srgbClr val="990033"/>
                </a:solidFill>
                <a:latin typeface="Cambria"/>
                <a:cs typeface="Cambria"/>
              </a:rPr>
              <a:t>India</a:t>
            </a:r>
            <a:r>
              <a:rPr sz="2300" spc="55" dirty="0">
                <a:solidFill>
                  <a:srgbClr val="990033"/>
                </a:solidFill>
                <a:latin typeface="Cambria"/>
                <a:cs typeface="Cambria"/>
              </a:rPr>
              <a:t> </a:t>
            </a:r>
            <a:r>
              <a:rPr sz="2300" spc="10" dirty="0">
                <a:solidFill>
                  <a:srgbClr val="990033"/>
                </a:solidFill>
                <a:latin typeface="Cambria"/>
                <a:cs typeface="Cambria"/>
              </a:rPr>
              <a:t>for</a:t>
            </a:r>
            <a:r>
              <a:rPr sz="2300" spc="15" dirty="0">
                <a:solidFill>
                  <a:srgbClr val="990033"/>
                </a:solidFill>
                <a:latin typeface="Cambria"/>
                <a:cs typeface="Cambria"/>
              </a:rPr>
              <a:t> uncertain</a:t>
            </a:r>
            <a:r>
              <a:rPr sz="2300" spc="21" dirty="0">
                <a:solidFill>
                  <a:srgbClr val="990033"/>
                </a:solidFill>
                <a:latin typeface="Cambria"/>
                <a:cs typeface="Cambria"/>
              </a:rPr>
              <a:t> </a:t>
            </a:r>
            <a:r>
              <a:rPr sz="2300" spc="40" dirty="0">
                <a:solidFill>
                  <a:srgbClr val="990033"/>
                </a:solidFill>
                <a:latin typeface="Cambria"/>
                <a:cs typeface="Cambria"/>
              </a:rPr>
              <a:t>period</a:t>
            </a:r>
            <a:r>
              <a:rPr sz="2300" spc="44" dirty="0">
                <a:solidFill>
                  <a:srgbClr val="990033"/>
                </a:solidFill>
                <a:latin typeface="Cambria"/>
                <a:cs typeface="Cambria"/>
              </a:rPr>
              <a:t> </a:t>
            </a:r>
            <a:r>
              <a:rPr sz="2300" spc="-15" dirty="0">
                <a:solidFill>
                  <a:srgbClr val="990033"/>
                </a:solidFill>
                <a:latin typeface="Cambria"/>
                <a:cs typeface="Cambria"/>
              </a:rPr>
              <a:t>(for </a:t>
            </a:r>
            <a:r>
              <a:rPr sz="2300" spc="-10" dirty="0">
                <a:solidFill>
                  <a:srgbClr val="990033"/>
                </a:solidFill>
                <a:latin typeface="Cambria"/>
                <a:cs typeface="Cambria"/>
              </a:rPr>
              <a:t> </a:t>
            </a:r>
            <a:r>
              <a:rPr sz="2300" spc="50" dirty="0">
                <a:solidFill>
                  <a:srgbClr val="990033"/>
                </a:solidFill>
                <a:latin typeface="Cambria"/>
                <a:cs typeface="Cambria"/>
              </a:rPr>
              <a:t>employment</a:t>
            </a:r>
            <a:r>
              <a:rPr sz="2300" dirty="0">
                <a:solidFill>
                  <a:srgbClr val="990033"/>
                </a:solidFill>
                <a:latin typeface="Cambria"/>
                <a:cs typeface="Cambria"/>
              </a:rPr>
              <a:t> or</a:t>
            </a:r>
            <a:r>
              <a:rPr sz="2300" spc="55" dirty="0">
                <a:solidFill>
                  <a:srgbClr val="990033"/>
                </a:solidFill>
                <a:latin typeface="Cambria"/>
                <a:cs typeface="Cambria"/>
              </a:rPr>
              <a:t> </a:t>
            </a:r>
            <a:r>
              <a:rPr sz="2300" spc="21" dirty="0">
                <a:solidFill>
                  <a:srgbClr val="990033"/>
                </a:solidFill>
                <a:latin typeface="Cambria"/>
                <a:cs typeface="Cambria"/>
              </a:rPr>
              <a:t>business</a:t>
            </a:r>
            <a:r>
              <a:rPr sz="2300" spc="60" dirty="0">
                <a:solidFill>
                  <a:srgbClr val="990033"/>
                </a:solidFill>
                <a:latin typeface="Cambria"/>
                <a:cs typeface="Cambria"/>
              </a:rPr>
              <a:t> </a:t>
            </a:r>
            <a:r>
              <a:rPr sz="2300" spc="-10" dirty="0">
                <a:solidFill>
                  <a:srgbClr val="990033"/>
                </a:solidFill>
                <a:latin typeface="Cambria"/>
                <a:cs typeface="Cambria"/>
              </a:rPr>
              <a:t>or</a:t>
            </a:r>
            <a:r>
              <a:rPr sz="2300" spc="50" dirty="0">
                <a:solidFill>
                  <a:srgbClr val="990033"/>
                </a:solidFill>
                <a:latin typeface="Cambria"/>
                <a:cs typeface="Cambria"/>
              </a:rPr>
              <a:t> </a:t>
            </a:r>
            <a:r>
              <a:rPr sz="2300" spc="35" dirty="0">
                <a:solidFill>
                  <a:srgbClr val="990033"/>
                </a:solidFill>
                <a:latin typeface="Cambria"/>
                <a:cs typeface="Cambria"/>
              </a:rPr>
              <a:t>vocation</a:t>
            </a:r>
            <a:r>
              <a:rPr sz="2300" spc="60" dirty="0">
                <a:solidFill>
                  <a:srgbClr val="990033"/>
                </a:solidFill>
                <a:latin typeface="Cambria"/>
                <a:cs typeface="Cambria"/>
              </a:rPr>
              <a:t> </a:t>
            </a:r>
            <a:r>
              <a:rPr sz="2300" spc="35" dirty="0">
                <a:solidFill>
                  <a:srgbClr val="990033"/>
                </a:solidFill>
                <a:latin typeface="Cambria"/>
                <a:cs typeface="Cambria"/>
              </a:rPr>
              <a:t>outside</a:t>
            </a:r>
            <a:r>
              <a:rPr sz="2300" spc="44" dirty="0">
                <a:solidFill>
                  <a:srgbClr val="990033"/>
                </a:solidFill>
                <a:latin typeface="Cambria"/>
                <a:cs typeface="Cambria"/>
              </a:rPr>
              <a:t> </a:t>
            </a:r>
            <a:r>
              <a:rPr sz="2300" spc="35" dirty="0">
                <a:solidFill>
                  <a:srgbClr val="990033"/>
                </a:solidFill>
                <a:latin typeface="Cambria"/>
                <a:cs typeface="Cambria"/>
              </a:rPr>
              <a:t>India).</a:t>
            </a:r>
            <a:r>
              <a:rPr lang="en-US" sz="2300" spc="35" dirty="0">
                <a:solidFill>
                  <a:srgbClr val="990033"/>
                </a:solidFill>
                <a:latin typeface="Cambria"/>
                <a:cs typeface="Cambria"/>
              </a:rPr>
              <a:t> NRO accounts can be in the form of Savings, Current, Recurring and Fixed Deposit.</a:t>
            </a:r>
          </a:p>
          <a:p>
            <a:pPr marL="481922" marR="5080" indent="-469858" algn="just">
              <a:spcBef>
                <a:spcPts val="554"/>
              </a:spcBef>
              <a:buFont typeface="Times New Roman"/>
              <a:buChar char="■"/>
              <a:tabLst>
                <a:tab pos="482557" algn="l"/>
              </a:tabLst>
            </a:pPr>
            <a:r>
              <a:rPr lang="en-IN" sz="2300" spc="35" dirty="0">
                <a:solidFill>
                  <a:srgbClr val="990033"/>
                </a:solidFill>
                <a:latin typeface="Cambria"/>
                <a:cs typeface="Cambria"/>
              </a:rPr>
              <a:t>NRE account should be opened to receive inward remittance from outside India. </a:t>
            </a:r>
            <a:r>
              <a:rPr lang="en-US" sz="2300" spc="35" dirty="0">
                <a:solidFill>
                  <a:srgbClr val="990033"/>
                </a:solidFill>
                <a:latin typeface="Cambria"/>
                <a:cs typeface="Cambria"/>
              </a:rPr>
              <a:t>NRE accounts can be in the form of Savings, Current, Recurring and Fixed Deposit.</a:t>
            </a:r>
            <a:endParaRPr lang="en-IN" sz="2300" spc="35" dirty="0">
              <a:solidFill>
                <a:srgbClr val="990033"/>
              </a:solidFill>
              <a:latin typeface="Cambria"/>
              <a:cs typeface="Cambria"/>
            </a:endParaRPr>
          </a:p>
          <a:p>
            <a:pPr marL="481922" marR="5080" indent="-469858" algn="just">
              <a:spcBef>
                <a:spcPts val="554"/>
              </a:spcBef>
              <a:buFont typeface="Times New Roman"/>
              <a:buChar char="■"/>
              <a:tabLst>
                <a:tab pos="482557" algn="l"/>
              </a:tabLst>
            </a:pPr>
            <a:r>
              <a:rPr lang="en-IN" sz="2300" spc="35" dirty="0">
                <a:solidFill>
                  <a:srgbClr val="990033"/>
                </a:solidFill>
                <a:latin typeface="Cambria"/>
                <a:cs typeface="Cambria"/>
              </a:rPr>
              <a:t>Inward remittance can be invested in Foreign Currency Non-Resident Account (FCNR) in the form deposits in freely convertible foreign currency. FCNR account can be in the form of term deposit only.</a:t>
            </a:r>
            <a:endParaRPr sz="2300" dirty="0">
              <a:latin typeface="Cambria"/>
              <a:cs typeface="Cambria"/>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2B8A5D-BD5E-4496-860E-B820AE6EBB35}"/>
              </a:ext>
            </a:extLst>
          </p:cNvPr>
          <p:cNvSpPr>
            <a:spLocks noGrp="1"/>
          </p:cNvSpPr>
          <p:nvPr>
            <p:ph idx="1"/>
          </p:nvPr>
        </p:nvSpPr>
        <p:spPr>
          <a:xfrm>
            <a:off x="534670" y="1114425"/>
            <a:ext cx="9624060" cy="6135827"/>
          </a:xfrm>
        </p:spPr>
        <p:txBody>
          <a:bodyPr>
            <a:normAutofit fontScale="92500" lnSpcReduction="20000"/>
          </a:bodyPr>
          <a:lstStyle/>
          <a:p>
            <a:pPr algn="just"/>
            <a:r>
              <a:rPr lang="en-US" dirty="0"/>
              <a:t>Funds in the NRE account and FCNR account is freely repatriable, whereas repatriation of funds in the NRO account is subject to a limit of USD 1 million per financial year, subject to payment of applicable taxes in India.</a:t>
            </a:r>
          </a:p>
          <a:p>
            <a:pPr algn="just"/>
            <a:r>
              <a:rPr lang="en-US" dirty="0"/>
              <a:t>Joint accounts in the name of two or more non-resident individual is permitted provided all the account holders are person of Indian nationality or origin. </a:t>
            </a:r>
          </a:p>
          <a:p>
            <a:pPr algn="just"/>
            <a:r>
              <a:rPr lang="en-US" dirty="0"/>
              <a:t>Joint account with resident close relative (as defined under section 2(77) of Companies Act, 2013) on former or survival basis.</a:t>
            </a:r>
          </a:p>
          <a:p>
            <a:pPr algn="just"/>
            <a:r>
              <a:rPr lang="en-US" dirty="0"/>
              <a:t>In respect of NRE and FCNR account, the resident close relative shall be eligible to operate the accounts as a Power of Attorney holder in accordance with the instruction of NRI/PIO card holders. </a:t>
            </a:r>
            <a:endParaRPr lang="en-IN" dirty="0"/>
          </a:p>
        </p:txBody>
      </p:sp>
    </p:spTree>
    <p:extLst>
      <p:ext uri="{BB962C8B-B14F-4D97-AF65-F5344CB8AC3E}">
        <p14:creationId xmlns:p14="http://schemas.microsoft.com/office/powerpoint/2010/main" val="195280754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9F417D-3940-4EF3-8B8F-31835BAC059D}"/>
              </a:ext>
            </a:extLst>
          </p:cNvPr>
          <p:cNvSpPr>
            <a:spLocks noGrp="1"/>
          </p:cNvSpPr>
          <p:nvPr>
            <p:ph idx="1"/>
          </p:nvPr>
        </p:nvSpPr>
        <p:spPr>
          <a:xfrm>
            <a:off x="622300" y="1114425"/>
            <a:ext cx="9624060" cy="4769637"/>
          </a:xfrm>
        </p:spPr>
        <p:txBody>
          <a:bodyPr>
            <a:normAutofit fontScale="92500" lnSpcReduction="20000"/>
          </a:bodyPr>
          <a:lstStyle/>
          <a:p>
            <a:pPr marL="0" marR="6350" indent="0">
              <a:spcBef>
                <a:spcPts val="95"/>
              </a:spcBef>
              <a:buNone/>
            </a:pPr>
            <a:r>
              <a:rPr lang="en-US" sz="3200" b="1" spc="-10" dirty="0"/>
              <a:t>Impact</a:t>
            </a:r>
            <a:r>
              <a:rPr lang="en-US" sz="3200" b="1" spc="15" dirty="0"/>
              <a:t> </a:t>
            </a:r>
            <a:r>
              <a:rPr lang="en-US" sz="3200" b="1" spc="-15" dirty="0"/>
              <a:t>on</a:t>
            </a:r>
            <a:r>
              <a:rPr lang="en-US" sz="3200" b="1" spc="21" dirty="0"/>
              <a:t> </a:t>
            </a:r>
            <a:r>
              <a:rPr lang="en-US" sz="3200" b="1" spc="-5" dirty="0"/>
              <a:t>transactions</a:t>
            </a:r>
            <a:r>
              <a:rPr lang="en-US" sz="3200" b="1" spc="15" dirty="0"/>
              <a:t> </a:t>
            </a:r>
            <a:r>
              <a:rPr lang="en-US" sz="3200" b="1" spc="-10" dirty="0"/>
              <a:t>done</a:t>
            </a:r>
            <a:r>
              <a:rPr lang="en-US" sz="3200" b="1" spc="25" dirty="0"/>
              <a:t> </a:t>
            </a:r>
            <a:r>
              <a:rPr lang="en-US" sz="3200" b="1" spc="-5" dirty="0"/>
              <a:t>at</a:t>
            </a:r>
            <a:r>
              <a:rPr lang="en-US" sz="3200" b="1" spc="21" dirty="0"/>
              <a:t> </a:t>
            </a:r>
            <a:r>
              <a:rPr lang="en-US" sz="3200" b="1" spc="-5" dirty="0"/>
              <a:t>time </a:t>
            </a:r>
            <a:r>
              <a:rPr lang="en-US" sz="3200" b="1" spc="-10" dirty="0"/>
              <a:t>when </a:t>
            </a:r>
            <a:r>
              <a:rPr lang="en-US" sz="3200" b="1" spc="-5" dirty="0"/>
              <a:t>person</a:t>
            </a:r>
            <a:r>
              <a:rPr lang="en-US" sz="3200" b="1" spc="-15" dirty="0"/>
              <a:t> </a:t>
            </a:r>
            <a:r>
              <a:rPr lang="en-US" sz="3200" b="1" dirty="0"/>
              <a:t>was</a:t>
            </a:r>
            <a:r>
              <a:rPr lang="en-US" sz="3200" b="1" spc="-25" dirty="0"/>
              <a:t> </a:t>
            </a:r>
            <a:r>
              <a:rPr lang="en-US" sz="3200" b="1" spc="-5" dirty="0"/>
              <a:t>resident</a:t>
            </a:r>
            <a:r>
              <a:rPr lang="en-US" sz="3200" b="1" spc="5" dirty="0"/>
              <a:t> </a:t>
            </a:r>
            <a:r>
              <a:rPr lang="en-US" sz="3200" b="1" spc="-10" dirty="0"/>
              <a:t>in</a:t>
            </a:r>
            <a:r>
              <a:rPr lang="en-US" sz="3200" b="1" spc="10" dirty="0"/>
              <a:t> </a:t>
            </a:r>
            <a:r>
              <a:rPr lang="en-US" sz="3200" b="1" spc="-5" dirty="0"/>
              <a:t>India</a:t>
            </a:r>
          </a:p>
          <a:p>
            <a:pPr marL="0" marR="6350" indent="0">
              <a:spcBef>
                <a:spcPts val="95"/>
              </a:spcBef>
              <a:buNone/>
            </a:pPr>
            <a:endParaRPr lang="en-US" sz="3200" b="1" dirty="0">
              <a:solidFill>
                <a:srgbClr val="990033"/>
              </a:solidFill>
              <a:latin typeface="Palatino Linotype"/>
              <a:cs typeface="Palatino Linotype"/>
            </a:endParaRPr>
          </a:p>
          <a:p>
            <a:pPr marL="12699">
              <a:spcBef>
                <a:spcPts val="575"/>
              </a:spcBef>
            </a:pPr>
            <a:r>
              <a:rPr lang="en-US" sz="3200" b="1" dirty="0">
                <a:solidFill>
                  <a:srgbClr val="990033"/>
                </a:solidFill>
                <a:latin typeface="Palatino Linotype"/>
                <a:cs typeface="Palatino Linotype"/>
              </a:rPr>
              <a:t>Demat</a:t>
            </a:r>
            <a:r>
              <a:rPr lang="en-US" sz="3200" b="1" spc="-60" dirty="0">
                <a:solidFill>
                  <a:srgbClr val="990033"/>
                </a:solidFill>
                <a:latin typeface="Palatino Linotype"/>
                <a:cs typeface="Palatino Linotype"/>
              </a:rPr>
              <a:t> </a:t>
            </a:r>
            <a:r>
              <a:rPr lang="en-US" sz="3200" b="1" spc="-5" dirty="0">
                <a:solidFill>
                  <a:srgbClr val="990033"/>
                </a:solidFill>
                <a:latin typeface="Palatino Linotype"/>
                <a:cs typeface="Palatino Linotype"/>
              </a:rPr>
              <a:t>Accounts:</a:t>
            </a:r>
            <a:endParaRPr lang="en-US" sz="3200" dirty="0">
              <a:latin typeface="Palatino Linotype"/>
              <a:cs typeface="Palatino Linotype"/>
            </a:endParaRPr>
          </a:p>
          <a:p>
            <a:pPr marL="481922" marR="5714" indent="-469858" algn="just">
              <a:spcBef>
                <a:spcPts val="554"/>
              </a:spcBef>
              <a:buFont typeface="Times New Roman"/>
              <a:buChar char="■"/>
              <a:tabLst>
                <a:tab pos="482557" algn="l"/>
              </a:tabLst>
            </a:pPr>
            <a:r>
              <a:rPr lang="en-US" sz="3200" spc="10" dirty="0">
                <a:solidFill>
                  <a:srgbClr val="990033"/>
                </a:solidFill>
                <a:latin typeface="Cambria"/>
                <a:cs typeface="Cambria"/>
              </a:rPr>
              <a:t>Sec</a:t>
            </a:r>
            <a:r>
              <a:rPr lang="en-US" sz="3200" spc="15" dirty="0">
                <a:solidFill>
                  <a:srgbClr val="990033"/>
                </a:solidFill>
                <a:latin typeface="Cambria"/>
                <a:cs typeface="Cambria"/>
              </a:rPr>
              <a:t> </a:t>
            </a:r>
            <a:r>
              <a:rPr lang="en-US" sz="3200" spc="-120" dirty="0">
                <a:solidFill>
                  <a:srgbClr val="990033"/>
                </a:solidFill>
                <a:latin typeface="Cambria"/>
                <a:cs typeface="Cambria"/>
              </a:rPr>
              <a:t>6(5)</a:t>
            </a:r>
            <a:r>
              <a:rPr lang="en-US" sz="3200" spc="-114" dirty="0">
                <a:solidFill>
                  <a:srgbClr val="990033"/>
                </a:solidFill>
                <a:latin typeface="Cambria"/>
                <a:cs typeface="Cambria"/>
              </a:rPr>
              <a:t> </a:t>
            </a:r>
            <a:r>
              <a:rPr lang="en-US" sz="3200" spc="21" dirty="0">
                <a:solidFill>
                  <a:srgbClr val="990033"/>
                </a:solidFill>
                <a:latin typeface="Cambria"/>
                <a:cs typeface="Cambria"/>
              </a:rPr>
              <a:t>permits </a:t>
            </a:r>
            <a:r>
              <a:rPr lang="en-US" sz="3200" spc="160" dirty="0">
                <a:solidFill>
                  <a:srgbClr val="990033"/>
                </a:solidFill>
                <a:latin typeface="Cambria"/>
                <a:cs typeface="Cambria"/>
              </a:rPr>
              <a:t>NRI </a:t>
            </a:r>
            <a:r>
              <a:rPr lang="en-US" sz="3200" spc="5" dirty="0">
                <a:solidFill>
                  <a:srgbClr val="990033"/>
                </a:solidFill>
                <a:latin typeface="Cambria"/>
                <a:cs typeface="Cambria"/>
              </a:rPr>
              <a:t>to</a:t>
            </a:r>
            <a:r>
              <a:rPr lang="en-US" sz="3200" spc="10" dirty="0">
                <a:solidFill>
                  <a:srgbClr val="990033"/>
                </a:solidFill>
                <a:latin typeface="Cambria"/>
                <a:cs typeface="Cambria"/>
              </a:rPr>
              <a:t> </a:t>
            </a:r>
            <a:r>
              <a:rPr lang="en-US" sz="3200" spc="25" dirty="0">
                <a:solidFill>
                  <a:srgbClr val="990033"/>
                </a:solidFill>
                <a:latin typeface="Cambria"/>
                <a:cs typeface="Cambria"/>
              </a:rPr>
              <a:t>continue </a:t>
            </a:r>
            <a:r>
              <a:rPr lang="en-US" sz="3200" spc="-5" dirty="0">
                <a:solidFill>
                  <a:srgbClr val="990033"/>
                </a:solidFill>
                <a:latin typeface="Cambria"/>
                <a:cs typeface="Cambria"/>
              </a:rPr>
              <a:t>to</a:t>
            </a:r>
            <a:r>
              <a:rPr lang="en-US" sz="3200" dirty="0">
                <a:solidFill>
                  <a:srgbClr val="990033"/>
                </a:solidFill>
                <a:latin typeface="Cambria"/>
                <a:cs typeface="Cambria"/>
              </a:rPr>
              <a:t> </a:t>
            </a:r>
            <a:r>
              <a:rPr lang="en-US" sz="3200" spc="65" dirty="0">
                <a:solidFill>
                  <a:srgbClr val="990033"/>
                </a:solidFill>
                <a:latin typeface="Cambria"/>
                <a:cs typeface="Cambria"/>
              </a:rPr>
              <a:t>own </a:t>
            </a:r>
            <a:r>
              <a:rPr lang="en-US" sz="3200" dirty="0">
                <a:solidFill>
                  <a:srgbClr val="990033"/>
                </a:solidFill>
                <a:latin typeface="Cambria"/>
                <a:cs typeface="Cambria"/>
              </a:rPr>
              <a:t>securities</a:t>
            </a:r>
            <a:r>
              <a:rPr lang="en-US" sz="3200" spc="5" dirty="0">
                <a:solidFill>
                  <a:srgbClr val="990033"/>
                </a:solidFill>
                <a:latin typeface="Cambria"/>
                <a:cs typeface="Cambria"/>
              </a:rPr>
              <a:t> </a:t>
            </a:r>
            <a:r>
              <a:rPr lang="en-US" sz="3200" spc="55" dirty="0">
                <a:solidFill>
                  <a:srgbClr val="990033"/>
                </a:solidFill>
                <a:latin typeface="Cambria"/>
                <a:cs typeface="Cambria"/>
              </a:rPr>
              <a:t>which </a:t>
            </a:r>
            <a:r>
              <a:rPr lang="en-US" sz="3200" spc="60" dirty="0">
                <a:solidFill>
                  <a:srgbClr val="990033"/>
                </a:solidFill>
                <a:latin typeface="Cambria"/>
                <a:cs typeface="Cambria"/>
              </a:rPr>
              <a:t> </a:t>
            </a:r>
            <a:r>
              <a:rPr lang="en-US" sz="3200" spc="15" dirty="0">
                <a:solidFill>
                  <a:srgbClr val="990033"/>
                </a:solidFill>
                <a:latin typeface="Cambria"/>
                <a:cs typeface="Cambria"/>
              </a:rPr>
              <a:t>were</a:t>
            </a:r>
            <a:r>
              <a:rPr lang="en-US" sz="3200" spc="40" dirty="0">
                <a:solidFill>
                  <a:srgbClr val="990033"/>
                </a:solidFill>
                <a:latin typeface="Cambria"/>
                <a:cs typeface="Cambria"/>
              </a:rPr>
              <a:t> </a:t>
            </a:r>
            <a:r>
              <a:rPr lang="en-US" sz="3200" spc="30" dirty="0">
                <a:solidFill>
                  <a:srgbClr val="990033"/>
                </a:solidFill>
                <a:latin typeface="Cambria"/>
                <a:cs typeface="Cambria"/>
              </a:rPr>
              <a:t>acquired</a:t>
            </a:r>
            <a:r>
              <a:rPr lang="en-US" sz="3200" spc="40" dirty="0">
                <a:solidFill>
                  <a:srgbClr val="990033"/>
                </a:solidFill>
                <a:latin typeface="Cambria"/>
                <a:cs typeface="Cambria"/>
              </a:rPr>
              <a:t> </a:t>
            </a:r>
            <a:r>
              <a:rPr lang="en-US" sz="3200" spc="50" dirty="0">
                <a:solidFill>
                  <a:srgbClr val="990033"/>
                </a:solidFill>
                <a:latin typeface="Cambria"/>
                <a:cs typeface="Cambria"/>
              </a:rPr>
              <a:t>while</a:t>
            </a:r>
            <a:r>
              <a:rPr lang="en-US" sz="3200" spc="70" dirty="0">
                <a:solidFill>
                  <a:srgbClr val="990033"/>
                </a:solidFill>
                <a:latin typeface="Cambria"/>
                <a:cs typeface="Cambria"/>
              </a:rPr>
              <a:t> </a:t>
            </a:r>
            <a:r>
              <a:rPr lang="en-US" sz="3200" spc="15" dirty="0">
                <a:solidFill>
                  <a:srgbClr val="990033"/>
                </a:solidFill>
                <a:latin typeface="Cambria"/>
                <a:cs typeface="Cambria"/>
              </a:rPr>
              <a:t>person</a:t>
            </a:r>
            <a:r>
              <a:rPr lang="en-US" sz="3200" spc="60" dirty="0">
                <a:solidFill>
                  <a:srgbClr val="990033"/>
                </a:solidFill>
                <a:latin typeface="Cambria"/>
                <a:cs typeface="Cambria"/>
              </a:rPr>
              <a:t> </a:t>
            </a:r>
            <a:r>
              <a:rPr lang="en-US" sz="3200" spc="44" dirty="0">
                <a:solidFill>
                  <a:srgbClr val="990033"/>
                </a:solidFill>
                <a:latin typeface="Cambria"/>
                <a:cs typeface="Cambria"/>
              </a:rPr>
              <a:t>was</a:t>
            </a:r>
            <a:r>
              <a:rPr lang="en-US" sz="3200" spc="60" dirty="0">
                <a:solidFill>
                  <a:srgbClr val="990033"/>
                </a:solidFill>
                <a:latin typeface="Cambria"/>
                <a:cs typeface="Cambria"/>
              </a:rPr>
              <a:t> </a:t>
            </a:r>
            <a:r>
              <a:rPr lang="en-US" sz="3200" spc="10" dirty="0">
                <a:solidFill>
                  <a:srgbClr val="990033"/>
                </a:solidFill>
                <a:latin typeface="Cambria"/>
                <a:cs typeface="Cambria"/>
              </a:rPr>
              <a:t>resident</a:t>
            </a:r>
            <a:r>
              <a:rPr lang="en-US" sz="3200" spc="55" dirty="0">
                <a:solidFill>
                  <a:srgbClr val="990033"/>
                </a:solidFill>
                <a:latin typeface="Cambria"/>
                <a:cs typeface="Cambria"/>
              </a:rPr>
              <a:t> of</a:t>
            </a:r>
            <a:r>
              <a:rPr lang="en-US" sz="3200" spc="35" dirty="0">
                <a:solidFill>
                  <a:srgbClr val="990033"/>
                </a:solidFill>
                <a:latin typeface="Cambria"/>
                <a:cs typeface="Cambria"/>
              </a:rPr>
              <a:t> </a:t>
            </a:r>
            <a:r>
              <a:rPr lang="en-US" sz="3200" spc="65" dirty="0">
                <a:solidFill>
                  <a:srgbClr val="990033"/>
                </a:solidFill>
                <a:latin typeface="Cambria"/>
                <a:cs typeface="Cambria"/>
              </a:rPr>
              <a:t>India.</a:t>
            </a:r>
            <a:endParaRPr lang="en-US" sz="3200" dirty="0">
              <a:latin typeface="Cambria"/>
              <a:cs typeface="Cambria"/>
            </a:endParaRPr>
          </a:p>
          <a:p>
            <a:pPr marL="481922" marR="7619" indent="-469858" algn="just">
              <a:spcBef>
                <a:spcPts val="550"/>
              </a:spcBef>
              <a:buFont typeface="Times New Roman"/>
              <a:buChar char="■"/>
              <a:tabLst>
                <a:tab pos="482557" algn="l"/>
              </a:tabLst>
            </a:pPr>
            <a:r>
              <a:rPr lang="en-US" sz="3200" spc="10" dirty="0">
                <a:solidFill>
                  <a:srgbClr val="990033"/>
                </a:solidFill>
                <a:latin typeface="Cambria"/>
                <a:cs typeface="Cambria"/>
              </a:rPr>
              <a:t>Securities </a:t>
            </a:r>
            <a:r>
              <a:rPr lang="en-US" sz="3200" spc="40" dirty="0">
                <a:solidFill>
                  <a:srgbClr val="990033"/>
                </a:solidFill>
                <a:latin typeface="Cambria"/>
                <a:cs typeface="Cambria"/>
              </a:rPr>
              <a:t>in </a:t>
            </a:r>
            <a:r>
              <a:rPr lang="en-US" sz="3200" spc="65" dirty="0">
                <a:solidFill>
                  <a:srgbClr val="990033"/>
                </a:solidFill>
                <a:latin typeface="Cambria"/>
                <a:cs typeface="Cambria"/>
              </a:rPr>
              <a:t>Demat </a:t>
            </a:r>
            <a:r>
              <a:rPr lang="en-US" sz="3200" spc="25" dirty="0">
                <a:solidFill>
                  <a:srgbClr val="990033"/>
                </a:solidFill>
                <a:latin typeface="Cambria"/>
                <a:cs typeface="Cambria"/>
              </a:rPr>
              <a:t>account can </a:t>
            </a:r>
            <a:r>
              <a:rPr lang="en-US" sz="3200" spc="-10" dirty="0">
                <a:solidFill>
                  <a:srgbClr val="990033"/>
                </a:solidFill>
                <a:latin typeface="Cambria"/>
                <a:cs typeface="Cambria"/>
              </a:rPr>
              <a:t>be </a:t>
            </a:r>
            <a:r>
              <a:rPr lang="en-US" sz="3200" spc="40" dirty="0">
                <a:solidFill>
                  <a:srgbClr val="990033"/>
                </a:solidFill>
                <a:latin typeface="Cambria"/>
                <a:cs typeface="Cambria"/>
              </a:rPr>
              <a:t>continued </a:t>
            </a:r>
            <a:r>
              <a:rPr lang="en-US" sz="3200" spc="5" dirty="0">
                <a:solidFill>
                  <a:srgbClr val="990033"/>
                </a:solidFill>
                <a:latin typeface="Cambria"/>
                <a:cs typeface="Cambria"/>
              </a:rPr>
              <a:t>to </a:t>
            </a:r>
            <a:r>
              <a:rPr lang="en-US" sz="3200" spc="-21" dirty="0">
                <a:solidFill>
                  <a:srgbClr val="990033"/>
                </a:solidFill>
                <a:latin typeface="Cambria"/>
                <a:cs typeface="Cambria"/>
              </a:rPr>
              <a:t>be </a:t>
            </a:r>
            <a:r>
              <a:rPr lang="en-US" sz="3200" spc="50" dirty="0">
                <a:solidFill>
                  <a:srgbClr val="990033"/>
                </a:solidFill>
                <a:latin typeface="Cambria"/>
                <a:cs typeface="Cambria"/>
              </a:rPr>
              <a:t>held </a:t>
            </a:r>
            <a:r>
              <a:rPr lang="en-US" sz="3200" spc="60" dirty="0">
                <a:solidFill>
                  <a:srgbClr val="990033"/>
                </a:solidFill>
                <a:latin typeface="Cambria"/>
                <a:cs typeface="Cambria"/>
              </a:rPr>
              <a:t>by </a:t>
            </a:r>
            <a:r>
              <a:rPr lang="en-US" sz="3200" spc="65" dirty="0">
                <a:solidFill>
                  <a:srgbClr val="990033"/>
                </a:solidFill>
                <a:latin typeface="Cambria"/>
                <a:cs typeface="Cambria"/>
              </a:rPr>
              <a:t> </a:t>
            </a:r>
            <a:r>
              <a:rPr lang="en-US" sz="3200" spc="145" dirty="0">
                <a:solidFill>
                  <a:srgbClr val="990033"/>
                </a:solidFill>
                <a:latin typeface="Cambria"/>
                <a:cs typeface="Cambria"/>
              </a:rPr>
              <a:t>NRI.</a:t>
            </a:r>
            <a:endParaRPr lang="en-US" sz="3200" dirty="0">
              <a:latin typeface="Cambria"/>
              <a:cs typeface="Cambria"/>
            </a:endParaRPr>
          </a:p>
          <a:p>
            <a:pPr marL="481922" indent="-469858">
              <a:spcBef>
                <a:spcPts val="554"/>
              </a:spcBef>
              <a:buFont typeface="Times New Roman"/>
              <a:buChar char="■"/>
              <a:tabLst>
                <a:tab pos="481922" algn="l"/>
                <a:tab pos="482557" algn="l"/>
                <a:tab pos="1198773" algn="l"/>
                <a:tab pos="2128966" algn="l"/>
                <a:tab pos="2565172" algn="l"/>
                <a:tab pos="3831884" algn="l"/>
                <a:tab pos="5452896" algn="l"/>
                <a:tab pos="6374199" algn="l"/>
                <a:tab pos="7471381" algn="l"/>
                <a:tab pos="7907588" algn="l"/>
              </a:tabLst>
            </a:pPr>
            <a:r>
              <a:rPr lang="en-US" sz="3200" spc="340" dirty="0">
                <a:solidFill>
                  <a:srgbClr val="990033"/>
                </a:solidFill>
                <a:latin typeface="Cambria"/>
                <a:cs typeface="Cambria"/>
              </a:rPr>
              <a:t>N</a:t>
            </a:r>
            <a:r>
              <a:rPr lang="en-US" sz="3200" spc="110" dirty="0">
                <a:solidFill>
                  <a:srgbClr val="990033"/>
                </a:solidFill>
                <a:latin typeface="Cambria"/>
                <a:cs typeface="Cambria"/>
              </a:rPr>
              <a:t>R</a:t>
            </a:r>
            <a:r>
              <a:rPr lang="en-US" sz="3200" spc="30" dirty="0">
                <a:solidFill>
                  <a:srgbClr val="990033"/>
                </a:solidFill>
                <a:latin typeface="Cambria"/>
                <a:cs typeface="Cambria"/>
              </a:rPr>
              <a:t>I</a:t>
            </a:r>
            <a:r>
              <a:rPr lang="en-US" sz="3200" dirty="0">
                <a:solidFill>
                  <a:srgbClr val="990033"/>
                </a:solidFill>
                <a:latin typeface="Cambria"/>
                <a:cs typeface="Cambria"/>
              </a:rPr>
              <a:t>	</a:t>
            </a:r>
            <a:r>
              <a:rPr lang="en-US" sz="3200" spc="70" dirty="0">
                <a:solidFill>
                  <a:srgbClr val="990033"/>
                </a:solidFill>
                <a:latin typeface="Cambria"/>
                <a:cs typeface="Cambria"/>
              </a:rPr>
              <a:t>n</a:t>
            </a:r>
            <a:r>
              <a:rPr lang="en-US" sz="3200" spc="-44" dirty="0">
                <a:solidFill>
                  <a:srgbClr val="990033"/>
                </a:solidFill>
                <a:latin typeface="Cambria"/>
                <a:cs typeface="Cambria"/>
              </a:rPr>
              <a:t>e</a:t>
            </a:r>
            <a:r>
              <a:rPr lang="en-US" sz="3200" spc="-21" dirty="0">
                <a:solidFill>
                  <a:srgbClr val="990033"/>
                </a:solidFill>
                <a:latin typeface="Cambria"/>
                <a:cs typeface="Cambria"/>
              </a:rPr>
              <a:t>e</a:t>
            </a:r>
            <a:r>
              <a:rPr lang="en-US" sz="3200" spc="125" dirty="0">
                <a:solidFill>
                  <a:srgbClr val="990033"/>
                </a:solidFill>
                <a:latin typeface="Cambria"/>
                <a:cs typeface="Cambria"/>
              </a:rPr>
              <a:t>d</a:t>
            </a:r>
            <a:r>
              <a:rPr lang="en-US" sz="3200" spc="-15" dirty="0">
                <a:solidFill>
                  <a:srgbClr val="990033"/>
                </a:solidFill>
                <a:latin typeface="Cambria"/>
                <a:cs typeface="Cambria"/>
              </a:rPr>
              <a:t>s</a:t>
            </a:r>
            <a:r>
              <a:rPr lang="en-US" sz="3200" dirty="0">
                <a:solidFill>
                  <a:srgbClr val="990033"/>
                </a:solidFill>
                <a:latin typeface="Cambria"/>
                <a:cs typeface="Cambria"/>
              </a:rPr>
              <a:t>	</a:t>
            </a:r>
            <a:r>
              <a:rPr lang="en-US" sz="3200" spc="-25" dirty="0">
                <a:solidFill>
                  <a:srgbClr val="990033"/>
                </a:solidFill>
                <a:latin typeface="Cambria"/>
                <a:cs typeface="Cambria"/>
              </a:rPr>
              <a:t>t</a:t>
            </a:r>
            <a:r>
              <a:rPr lang="en-US" sz="3200" spc="35" dirty="0">
                <a:solidFill>
                  <a:srgbClr val="990033"/>
                </a:solidFill>
                <a:latin typeface="Cambria"/>
                <a:cs typeface="Cambria"/>
              </a:rPr>
              <a:t>o</a:t>
            </a:r>
            <a:r>
              <a:rPr lang="en-US" sz="3200" dirty="0">
                <a:solidFill>
                  <a:srgbClr val="990033"/>
                </a:solidFill>
                <a:latin typeface="Cambria"/>
                <a:cs typeface="Cambria"/>
              </a:rPr>
              <a:t>	</a:t>
            </a:r>
            <a:r>
              <a:rPr lang="en-US" sz="3200" spc="10" dirty="0">
                <a:solidFill>
                  <a:srgbClr val="990033"/>
                </a:solidFill>
                <a:latin typeface="Cambria"/>
                <a:cs typeface="Cambria"/>
              </a:rPr>
              <a:t>I</a:t>
            </a:r>
            <a:r>
              <a:rPr lang="en-US" sz="3200" spc="70" dirty="0">
                <a:solidFill>
                  <a:srgbClr val="990033"/>
                </a:solidFill>
                <a:latin typeface="Cambria"/>
                <a:cs typeface="Cambria"/>
              </a:rPr>
              <a:t>n</a:t>
            </a:r>
            <a:r>
              <a:rPr lang="en-US" sz="3200" spc="-44" dirty="0">
                <a:solidFill>
                  <a:srgbClr val="990033"/>
                </a:solidFill>
                <a:latin typeface="Cambria"/>
                <a:cs typeface="Cambria"/>
              </a:rPr>
              <a:t>t</a:t>
            </a:r>
            <a:r>
              <a:rPr lang="en-US" sz="3200" spc="25" dirty="0">
                <a:solidFill>
                  <a:srgbClr val="990033"/>
                </a:solidFill>
                <a:latin typeface="Cambria"/>
                <a:cs typeface="Cambria"/>
              </a:rPr>
              <a:t>i</a:t>
            </a:r>
            <a:r>
              <a:rPr lang="en-US" sz="3200" spc="135" dirty="0">
                <a:solidFill>
                  <a:srgbClr val="990033"/>
                </a:solidFill>
                <a:latin typeface="Cambria"/>
                <a:cs typeface="Cambria"/>
              </a:rPr>
              <a:t>m</a:t>
            </a:r>
            <a:r>
              <a:rPr lang="en-US" sz="3200" dirty="0">
                <a:solidFill>
                  <a:srgbClr val="990033"/>
                </a:solidFill>
                <a:latin typeface="Cambria"/>
                <a:cs typeface="Cambria"/>
              </a:rPr>
              <a:t>a</a:t>
            </a:r>
            <a:r>
              <a:rPr lang="en-US" sz="3200" spc="-25" dirty="0">
                <a:solidFill>
                  <a:srgbClr val="990033"/>
                </a:solidFill>
                <a:latin typeface="Cambria"/>
                <a:cs typeface="Cambria"/>
              </a:rPr>
              <a:t>t</a:t>
            </a:r>
            <a:r>
              <a:rPr lang="en-US" sz="3200" spc="-21" dirty="0">
                <a:solidFill>
                  <a:srgbClr val="990033"/>
                </a:solidFill>
                <a:latin typeface="Cambria"/>
                <a:cs typeface="Cambria"/>
              </a:rPr>
              <a:t>e</a:t>
            </a:r>
            <a:r>
              <a:rPr lang="en-US" sz="3200" dirty="0">
                <a:solidFill>
                  <a:srgbClr val="990033"/>
                </a:solidFill>
                <a:latin typeface="Cambria"/>
                <a:cs typeface="Cambria"/>
              </a:rPr>
              <a:t>	</a:t>
            </a:r>
            <a:r>
              <a:rPr lang="en-US" sz="3200" spc="250" dirty="0">
                <a:solidFill>
                  <a:srgbClr val="990033"/>
                </a:solidFill>
                <a:latin typeface="Cambria"/>
                <a:cs typeface="Cambria"/>
              </a:rPr>
              <a:t>D</a:t>
            </a:r>
            <a:r>
              <a:rPr lang="en-US" sz="3200" spc="-21" dirty="0">
                <a:solidFill>
                  <a:srgbClr val="990033"/>
                </a:solidFill>
                <a:latin typeface="Cambria"/>
                <a:cs typeface="Cambria"/>
              </a:rPr>
              <a:t>e</a:t>
            </a:r>
            <a:r>
              <a:rPr lang="en-US" sz="3200" spc="100" dirty="0">
                <a:solidFill>
                  <a:srgbClr val="990033"/>
                </a:solidFill>
                <a:latin typeface="Cambria"/>
                <a:cs typeface="Cambria"/>
              </a:rPr>
              <a:t>p</a:t>
            </a:r>
            <a:r>
              <a:rPr lang="en-US" sz="3200" spc="40" dirty="0">
                <a:solidFill>
                  <a:srgbClr val="990033"/>
                </a:solidFill>
                <a:latin typeface="Cambria"/>
                <a:cs typeface="Cambria"/>
              </a:rPr>
              <a:t>o</a:t>
            </a:r>
            <a:r>
              <a:rPr lang="en-US" sz="3200" spc="-25" dirty="0">
                <a:solidFill>
                  <a:srgbClr val="990033"/>
                </a:solidFill>
                <a:latin typeface="Cambria"/>
                <a:cs typeface="Cambria"/>
              </a:rPr>
              <a:t>s</a:t>
            </a:r>
            <a:r>
              <a:rPr lang="en-US" sz="3200" spc="25" dirty="0">
                <a:solidFill>
                  <a:srgbClr val="990033"/>
                </a:solidFill>
                <a:latin typeface="Cambria"/>
                <a:cs typeface="Cambria"/>
              </a:rPr>
              <a:t>i</a:t>
            </a:r>
            <a:r>
              <a:rPr lang="en-US" sz="3200" spc="-25" dirty="0">
                <a:solidFill>
                  <a:srgbClr val="990033"/>
                </a:solidFill>
                <a:latin typeface="Cambria"/>
                <a:cs typeface="Cambria"/>
              </a:rPr>
              <a:t>t</a:t>
            </a:r>
            <a:r>
              <a:rPr lang="en-US" sz="3200" spc="21" dirty="0">
                <a:solidFill>
                  <a:srgbClr val="990033"/>
                </a:solidFill>
                <a:latin typeface="Cambria"/>
                <a:cs typeface="Cambria"/>
              </a:rPr>
              <a:t>o</a:t>
            </a:r>
            <a:r>
              <a:rPr lang="en-US" sz="3200" spc="-60" dirty="0">
                <a:solidFill>
                  <a:srgbClr val="990033"/>
                </a:solidFill>
                <a:latin typeface="Cambria"/>
                <a:cs typeface="Cambria"/>
              </a:rPr>
              <a:t>r</a:t>
            </a:r>
            <a:r>
              <a:rPr lang="en-US" sz="3200" spc="120" dirty="0">
                <a:solidFill>
                  <a:srgbClr val="990033"/>
                </a:solidFill>
                <a:latin typeface="Cambria"/>
                <a:cs typeface="Cambria"/>
              </a:rPr>
              <a:t>y</a:t>
            </a:r>
            <a:r>
              <a:rPr lang="en-US" sz="3200" dirty="0">
                <a:solidFill>
                  <a:srgbClr val="990033"/>
                </a:solidFill>
                <a:latin typeface="Cambria"/>
                <a:cs typeface="Cambria"/>
              </a:rPr>
              <a:t>	</a:t>
            </a:r>
            <a:r>
              <a:rPr lang="en-US" sz="3200" spc="25" dirty="0">
                <a:solidFill>
                  <a:srgbClr val="990033"/>
                </a:solidFill>
                <a:latin typeface="Cambria"/>
                <a:cs typeface="Cambria"/>
              </a:rPr>
              <a:t>a</a:t>
            </a:r>
            <a:r>
              <a:rPr lang="en-US" sz="3200" spc="30" dirty="0">
                <a:solidFill>
                  <a:srgbClr val="990033"/>
                </a:solidFill>
                <a:latin typeface="Cambria"/>
                <a:cs typeface="Cambria"/>
              </a:rPr>
              <a:t>b</a:t>
            </a:r>
            <a:r>
              <a:rPr lang="en-US" sz="3200" spc="21" dirty="0">
                <a:solidFill>
                  <a:srgbClr val="990033"/>
                </a:solidFill>
                <a:latin typeface="Cambria"/>
                <a:cs typeface="Cambria"/>
              </a:rPr>
              <a:t>o</a:t>
            </a:r>
            <a:r>
              <a:rPr lang="en-US" sz="3200" spc="105" dirty="0">
                <a:solidFill>
                  <a:srgbClr val="990033"/>
                </a:solidFill>
                <a:latin typeface="Cambria"/>
                <a:cs typeface="Cambria"/>
              </a:rPr>
              <a:t>u</a:t>
            </a:r>
            <a:r>
              <a:rPr lang="en-US" sz="3200" spc="-30" dirty="0">
                <a:solidFill>
                  <a:srgbClr val="990033"/>
                </a:solidFill>
                <a:latin typeface="Cambria"/>
                <a:cs typeface="Cambria"/>
              </a:rPr>
              <a:t>t</a:t>
            </a:r>
            <a:r>
              <a:rPr lang="en-US" sz="3200" dirty="0">
                <a:solidFill>
                  <a:srgbClr val="990033"/>
                </a:solidFill>
                <a:latin typeface="Cambria"/>
                <a:cs typeface="Cambria"/>
              </a:rPr>
              <a:t>	</a:t>
            </a:r>
            <a:r>
              <a:rPr lang="en-US" sz="3200" spc="-5" dirty="0">
                <a:solidFill>
                  <a:srgbClr val="990033"/>
                </a:solidFill>
                <a:latin typeface="Cambria"/>
                <a:cs typeface="Cambria"/>
              </a:rPr>
              <a:t>c</a:t>
            </a:r>
            <a:r>
              <a:rPr lang="en-US" sz="3200" spc="65" dirty="0">
                <a:solidFill>
                  <a:srgbClr val="990033"/>
                </a:solidFill>
                <a:latin typeface="Cambria"/>
                <a:cs typeface="Cambria"/>
              </a:rPr>
              <a:t>h</a:t>
            </a:r>
            <a:r>
              <a:rPr lang="en-US" sz="3200" spc="25" dirty="0">
                <a:solidFill>
                  <a:srgbClr val="990033"/>
                </a:solidFill>
                <a:latin typeface="Cambria"/>
                <a:cs typeface="Cambria"/>
              </a:rPr>
              <a:t>a</a:t>
            </a:r>
            <a:r>
              <a:rPr lang="en-US" sz="3200" spc="50" dirty="0">
                <a:solidFill>
                  <a:srgbClr val="990033"/>
                </a:solidFill>
                <a:latin typeface="Cambria"/>
                <a:cs typeface="Cambria"/>
              </a:rPr>
              <a:t>n</a:t>
            </a:r>
            <a:r>
              <a:rPr lang="en-US" sz="3200" spc="145" dirty="0">
                <a:solidFill>
                  <a:srgbClr val="990033"/>
                </a:solidFill>
                <a:latin typeface="Cambria"/>
                <a:cs typeface="Cambria"/>
              </a:rPr>
              <a:t>g</a:t>
            </a:r>
            <a:r>
              <a:rPr lang="en-US" sz="3200" spc="-21" dirty="0">
                <a:solidFill>
                  <a:srgbClr val="990033"/>
                </a:solidFill>
                <a:latin typeface="Cambria"/>
                <a:cs typeface="Cambria"/>
              </a:rPr>
              <a:t>e</a:t>
            </a:r>
            <a:r>
              <a:rPr lang="en-US" sz="3200" dirty="0">
                <a:solidFill>
                  <a:srgbClr val="990033"/>
                </a:solidFill>
                <a:latin typeface="Cambria"/>
                <a:cs typeface="Cambria"/>
              </a:rPr>
              <a:t>	</a:t>
            </a:r>
            <a:r>
              <a:rPr lang="en-US" sz="3200" spc="25" dirty="0">
                <a:solidFill>
                  <a:srgbClr val="990033"/>
                </a:solidFill>
                <a:latin typeface="Cambria"/>
                <a:cs typeface="Cambria"/>
              </a:rPr>
              <a:t>i</a:t>
            </a:r>
            <a:r>
              <a:rPr lang="en-US" sz="3200" spc="55" dirty="0">
                <a:solidFill>
                  <a:srgbClr val="990033"/>
                </a:solidFill>
                <a:latin typeface="Cambria"/>
                <a:cs typeface="Cambria"/>
              </a:rPr>
              <a:t>n</a:t>
            </a:r>
            <a:r>
              <a:rPr lang="en-US" sz="3200" dirty="0">
                <a:solidFill>
                  <a:srgbClr val="990033"/>
                </a:solidFill>
                <a:latin typeface="Cambria"/>
                <a:cs typeface="Cambria"/>
              </a:rPr>
              <a:t>	</a:t>
            </a:r>
            <a:r>
              <a:rPr lang="en-US" sz="3200" spc="65" dirty="0">
                <a:solidFill>
                  <a:srgbClr val="990033"/>
                </a:solidFill>
                <a:latin typeface="Cambria"/>
                <a:cs typeface="Cambria"/>
              </a:rPr>
              <a:t>h</a:t>
            </a:r>
            <a:r>
              <a:rPr lang="en-US" sz="3200" spc="25" dirty="0">
                <a:solidFill>
                  <a:srgbClr val="990033"/>
                </a:solidFill>
                <a:latin typeface="Cambria"/>
                <a:cs typeface="Cambria"/>
              </a:rPr>
              <a:t>i</a:t>
            </a:r>
            <a:r>
              <a:rPr lang="en-US" sz="3200" spc="-15" dirty="0">
                <a:solidFill>
                  <a:srgbClr val="990033"/>
                </a:solidFill>
                <a:latin typeface="Cambria"/>
                <a:cs typeface="Cambria"/>
              </a:rPr>
              <a:t>s </a:t>
            </a:r>
            <a:r>
              <a:rPr lang="en-US" sz="3200" spc="15" dirty="0">
                <a:solidFill>
                  <a:srgbClr val="990033"/>
                </a:solidFill>
                <a:latin typeface="Cambria"/>
                <a:cs typeface="Cambria"/>
              </a:rPr>
              <a:t>residential</a:t>
            </a:r>
            <a:r>
              <a:rPr lang="en-US" sz="3200" spc="-15" dirty="0">
                <a:solidFill>
                  <a:srgbClr val="990033"/>
                </a:solidFill>
                <a:latin typeface="Cambria"/>
                <a:cs typeface="Cambria"/>
              </a:rPr>
              <a:t> </a:t>
            </a:r>
            <a:r>
              <a:rPr lang="en-US" sz="3200" spc="25" dirty="0">
                <a:solidFill>
                  <a:srgbClr val="990033"/>
                </a:solidFill>
                <a:latin typeface="Cambria"/>
                <a:cs typeface="Cambria"/>
              </a:rPr>
              <a:t>status.</a:t>
            </a:r>
            <a:endParaRPr lang="en-US" sz="3200" dirty="0">
              <a:latin typeface="Cambria"/>
              <a:cs typeface="Cambria"/>
            </a:endParaRPr>
          </a:p>
          <a:p>
            <a:endParaRPr lang="en-IN" dirty="0"/>
          </a:p>
        </p:txBody>
      </p:sp>
    </p:spTree>
    <p:extLst>
      <p:ext uri="{BB962C8B-B14F-4D97-AF65-F5344CB8AC3E}">
        <p14:creationId xmlns:p14="http://schemas.microsoft.com/office/powerpoint/2010/main" val="3298196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96734" y="1114425"/>
            <a:ext cx="4964430" cy="505266"/>
          </a:xfrm>
          <a:prstGeom prst="rect">
            <a:avLst/>
          </a:prstGeom>
        </p:spPr>
        <p:txBody>
          <a:bodyPr vert="horz" wrap="square" lIns="0" tIns="12699" rIns="0" bIns="0" rtlCol="0">
            <a:spAutoFit/>
          </a:bodyPr>
          <a:lstStyle/>
          <a:p>
            <a:pPr marL="12699">
              <a:spcBef>
                <a:spcPts val="100"/>
              </a:spcBef>
            </a:pPr>
            <a:r>
              <a:rPr sz="3200" spc="-5" dirty="0"/>
              <a:t>Notifications</a:t>
            </a:r>
            <a:r>
              <a:rPr sz="3200" spc="-60" dirty="0"/>
              <a:t> </a:t>
            </a:r>
            <a:r>
              <a:rPr sz="3200" spc="5" dirty="0"/>
              <a:t>under</a:t>
            </a:r>
            <a:r>
              <a:rPr sz="3200" spc="-80" dirty="0"/>
              <a:t> </a:t>
            </a:r>
            <a:r>
              <a:rPr sz="3200" spc="5" dirty="0"/>
              <a:t>FEMA</a:t>
            </a:r>
            <a:endParaRPr sz="3200"/>
          </a:p>
        </p:txBody>
      </p:sp>
      <p:sp>
        <p:nvSpPr>
          <p:cNvPr id="6" name="object 6"/>
          <p:cNvSpPr txBox="1"/>
          <p:nvPr/>
        </p:nvSpPr>
        <p:spPr>
          <a:xfrm>
            <a:off x="1156198" y="1950170"/>
            <a:ext cx="8149591" cy="3767694"/>
          </a:xfrm>
          <a:prstGeom prst="rect">
            <a:avLst/>
          </a:prstGeom>
        </p:spPr>
        <p:txBody>
          <a:bodyPr vert="horz" wrap="square" lIns="0" tIns="35556" rIns="0" bIns="0" rtlCol="0">
            <a:spAutoFit/>
          </a:bodyPr>
          <a:lstStyle/>
          <a:p>
            <a:pPr marL="548591" marR="5714" indent="-536527" algn="just">
              <a:lnSpc>
                <a:spcPts val="2279"/>
              </a:lnSpc>
              <a:spcBef>
                <a:spcPts val="279"/>
              </a:spcBef>
              <a:buFont typeface="Times New Roman"/>
              <a:buChar char="■"/>
              <a:tabLst>
                <a:tab pos="549227" algn="l"/>
              </a:tabLst>
            </a:pPr>
            <a:r>
              <a:rPr sz="2100" spc="35" dirty="0">
                <a:solidFill>
                  <a:srgbClr val="990033"/>
                </a:solidFill>
                <a:latin typeface="Cambria"/>
                <a:cs typeface="Cambria"/>
              </a:rPr>
              <a:t>RBI </a:t>
            </a:r>
            <a:r>
              <a:rPr sz="2100" spc="65" dirty="0">
                <a:solidFill>
                  <a:srgbClr val="990033"/>
                </a:solidFill>
                <a:latin typeface="Cambria"/>
                <a:cs typeface="Cambria"/>
              </a:rPr>
              <a:t>had </a:t>
            </a:r>
            <a:r>
              <a:rPr sz="2100" spc="30" dirty="0">
                <a:solidFill>
                  <a:srgbClr val="990033"/>
                </a:solidFill>
                <a:latin typeface="Cambria"/>
                <a:cs typeface="Cambria"/>
              </a:rPr>
              <a:t>initially issued </a:t>
            </a:r>
            <a:r>
              <a:rPr sz="2100" spc="-110" dirty="0">
                <a:solidFill>
                  <a:srgbClr val="990033"/>
                </a:solidFill>
                <a:latin typeface="Cambria"/>
                <a:cs typeface="Cambria"/>
              </a:rPr>
              <a:t>25</a:t>
            </a:r>
            <a:r>
              <a:rPr sz="2100" spc="-105" dirty="0">
                <a:solidFill>
                  <a:srgbClr val="990033"/>
                </a:solidFill>
                <a:latin typeface="Cambria"/>
                <a:cs typeface="Cambria"/>
              </a:rPr>
              <a:t> </a:t>
            </a:r>
            <a:r>
              <a:rPr sz="2100" spc="21" dirty="0">
                <a:solidFill>
                  <a:srgbClr val="990033"/>
                </a:solidFill>
                <a:latin typeface="Cambria"/>
                <a:cs typeface="Cambria"/>
              </a:rPr>
              <a:t>notifications, </a:t>
            </a:r>
            <a:r>
              <a:rPr sz="2100" spc="35" dirty="0">
                <a:solidFill>
                  <a:srgbClr val="990033"/>
                </a:solidFill>
                <a:latin typeface="Cambria"/>
                <a:cs typeface="Cambria"/>
              </a:rPr>
              <a:t>covering </a:t>
            </a:r>
            <a:r>
              <a:rPr sz="2100" spc="25" dirty="0">
                <a:solidFill>
                  <a:srgbClr val="990033"/>
                </a:solidFill>
                <a:latin typeface="Cambria"/>
                <a:cs typeface="Cambria"/>
              </a:rPr>
              <a:t>capital </a:t>
            </a:r>
            <a:r>
              <a:rPr sz="2100" spc="21" dirty="0">
                <a:solidFill>
                  <a:srgbClr val="990033"/>
                </a:solidFill>
                <a:latin typeface="Cambria"/>
                <a:cs typeface="Cambria"/>
              </a:rPr>
              <a:t>account </a:t>
            </a:r>
            <a:r>
              <a:rPr sz="2100" spc="25" dirty="0">
                <a:solidFill>
                  <a:srgbClr val="990033"/>
                </a:solidFill>
                <a:latin typeface="Cambria"/>
                <a:cs typeface="Cambria"/>
              </a:rPr>
              <a:t> </a:t>
            </a:r>
            <a:r>
              <a:rPr sz="2100" spc="5" dirty="0">
                <a:solidFill>
                  <a:srgbClr val="990033"/>
                </a:solidFill>
                <a:latin typeface="Cambria"/>
                <a:cs typeface="Cambria"/>
              </a:rPr>
              <a:t>transaction</a:t>
            </a:r>
            <a:r>
              <a:rPr sz="2100" spc="10" dirty="0">
                <a:solidFill>
                  <a:srgbClr val="990033"/>
                </a:solidFill>
                <a:latin typeface="Cambria"/>
                <a:cs typeface="Cambria"/>
              </a:rPr>
              <a:t> prescribed</a:t>
            </a:r>
            <a:r>
              <a:rPr sz="2100" spc="15" dirty="0">
                <a:solidFill>
                  <a:srgbClr val="990033"/>
                </a:solidFill>
                <a:latin typeface="Cambria"/>
                <a:cs typeface="Cambria"/>
              </a:rPr>
              <a:t> </a:t>
            </a:r>
            <a:r>
              <a:rPr sz="2100" spc="44" dirty="0">
                <a:solidFill>
                  <a:srgbClr val="990033"/>
                </a:solidFill>
                <a:latin typeface="Cambria"/>
                <a:cs typeface="Cambria"/>
              </a:rPr>
              <a:t>in</a:t>
            </a:r>
            <a:r>
              <a:rPr sz="2100" spc="50" dirty="0">
                <a:solidFill>
                  <a:srgbClr val="990033"/>
                </a:solidFill>
                <a:latin typeface="Cambria"/>
                <a:cs typeface="Cambria"/>
              </a:rPr>
              <a:t> </a:t>
            </a:r>
            <a:r>
              <a:rPr sz="2100" spc="21" dirty="0">
                <a:solidFill>
                  <a:srgbClr val="990033"/>
                </a:solidFill>
                <a:latin typeface="Cambria"/>
                <a:cs typeface="Cambria"/>
              </a:rPr>
              <a:t>Sec</a:t>
            </a:r>
            <a:r>
              <a:rPr sz="2100" spc="25" dirty="0">
                <a:solidFill>
                  <a:srgbClr val="990033"/>
                </a:solidFill>
                <a:latin typeface="Cambria"/>
                <a:cs typeface="Cambria"/>
              </a:rPr>
              <a:t> </a:t>
            </a:r>
            <a:r>
              <a:rPr sz="2100" spc="-110" dirty="0">
                <a:solidFill>
                  <a:srgbClr val="990033"/>
                </a:solidFill>
                <a:latin typeface="Cambria"/>
                <a:cs typeface="Cambria"/>
              </a:rPr>
              <a:t>6(3)</a:t>
            </a:r>
            <a:r>
              <a:rPr sz="2100" spc="-105" dirty="0">
                <a:solidFill>
                  <a:srgbClr val="990033"/>
                </a:solidFill>
                <a:latin typeface="Cambria"/>
                <a:cs typeface="Cambria"/>
              </a:rPr>
              <a:t> </a:t>
            </a:r>
            <a:r>
              <a:rPr sz="2100" spc="180" dirty="0">
                <a:solidFill>
                  <a:srgbClr val="990033"/>
                </a:solidFill>
                <a:latin typeface="Cambria"/>
                <a:cs typeface="Cambria"/>
              </a:rPr>
              <a:t>&amp;</a:t>
            </a:r>
            <a:r>
              <a:rPr sz="2100" spc="185" dirty="0">
                <a:solidFill>
                  <a:srgbClr val="990033"/>
                </a:solidFill>
                <a:latin typeface="Cambria"/>
                <a:cs typeface="Cambria"/>
              </a:rPr>
              <a:t> </a:t>
            </a:r>
            <a:r>
              <a:rPr sz="2100" spc="5" dirty="0">
                <a:solidFill>
                  <a:srgbClr val="990033"/>
                </a:solidFill>
                <a:latin typeface="Cambria"/>
                <a:cs typeface="Cambria"/>
              </a:rPr>
              <a:t>certain</a:t>
            </a:r>
            <a:r>
              <a:rPr sz="2100" spc="455" dirty="0">
                <a:solidFill>
                  <a:srgbClr val="990033"/>
                </a:solidFill>
                <a:latin typeface="Cambria"/>
                <a:cs typeface="Cambria"/>
              </a:rPr>
              <a:t> </a:t>
            </a:r>
            <a:r>
              <a:rPr sz="2100" spc="25" dirty="0">
                <a:solidFill>
                  <a:srgbClr val="990033"/>
                </a:solidFill>
                <a:latin typeface="Cambria"/>
                <a:cs typeface="Cambria"/>
              </a:rPr>
              <a:t>miscellaneous </a:t>
            </a:r>
            <a:r>
              <a:rPr sz="2100" spc="30" dirty="0">
                <a:solidFill>
                  <a:srgbClr val="990033"/>
                </a:solidFill>
                <a:latin typeface="Cambria"/>
                <a:cs typeface="Cambria"/>
              </a:rPr>
              <a:t> provisions</a:t>
            </a:r>
            <a:endParaRPr sz="2100" dirty="0">
              <a:latin typeface="Cambria"/>
              <a:cs typeface="Cambria"/>
            </a:endParaRPr>
          </a:p>
          <a:p>
            <a:pPr marL="548591" marR="5080" indent="-536527" algn="just">
              <a:lnSpc>
                <a:spcPts val="2279"/>
              </a:lnSpc>
              <a:spcBef>
                <a:spcPts val="480"/>
              </a:spcBef>
              <a:buFont typeface="Times New Roman"/>
              <a:buChar char="■"/>
              <a:tabLst>
                <a:tab pos="549227" algn="l"/>
              </a:tabLst>
            </a:pPr>
            <a:r>
              <a:rPr sz="2100" spc="-110" dirty="0">
                <a:solidFill>
                  <a:srgbClr val="990033"/>
                </a:solidFill>
                <a:latin typeface="Cambria"/>
                <a:cs typeface="Cambria"/>
              </a:rPr>
              <a:t>15 </a:t>
            </a:r>
            <a:r>
              <a:rPr sz="2100" spc="10" dirty="0">
                <a:solidFill>
                  <a:srgbClr val="990033"/>
                </a:solidFill>
                <a:latin typeface="Cambria"/>
                <a:cs typeface="Cambria"/>
              </a:rPr>
              <a:t>related </a:t>
            </a:r>
            <a:r>
              <a:rPr sz="2100" spc="-5" dirty="0">
                <a:solidFill>
                  <a:srgbClr val="990033"/>
                </a:solidFill>
                <a:latin typeface="Cambria"/>
                <a:cs typeface="Cambria"/>
              </a:rPr>
              <a:t>to </a:t>
            </a:r>
            <a:r>
              <a:rPr sz="2100" spc="25" dirty="0">
                <a:solidFill>
                  <a:srgbClr val="990033"/>
                </a:solidFill>
                <a:latin typeface="Cambria"/>
                <a:cs typeface="Cambria"/>
              </a:rPr>
              <a:t>capital </a:t>
            </a:r>
            <a:r>
              <a:rPr sz="2100" spc="21" dirty="0">
                <a:solidFill>
                  <a:srgbClr val="990033"/>
                </a:solidFill>
                <a:latin typeface="Cambria"/>
                <a:cs typeface="Cambria"/>
              </a:rPr>
              <a:t>account </a:t>
            </a:r>
            <a:r>
              <a:rPr sz="2100" spc="10" dirty="0">
                <a:solidFill>
                  <a:srgbClr val="990033"/>
                </a:solidFill>
                <a:latin typeface="Cambria"/>
                <a:cs typeface="Cambria"/>
              </a:rPr>
              <a:t>transactions, </a:t>
            </a:r>
            <a:r>
              <a:rPr sz="2100" spc="-110" dirty="0">
                <a:solidFill>
                  <a:srgbClr val="990033"/>
                </a:solidFill>
                <a:latin typeface="Cambria"/>
                <a:cs typeface="Cambria"/>
              </a:rPr>
              <a:t>1 </a:t>
            </a:r>
            <a:r>
              <a:rPr sz="2100" spc="30" dirty="0">
                <a:solidFill>
                  <a:srgbClr val="990033"/>
                </a:solidFill>
                <a:latin typeface="Cambria"/>
                <a:cs typeface="Cambria"/>
              </a:rPr>
              <a:t>on </a:t>
            </a:r>
            <a:r>
              <a:rPr sz="2100" spc="25" dirty="0">
                <a:solidFill>
                  <a:srgbClr val="990033"/>
                </a:solidFill>
                <a:latin typeface="Cambria"/>
                <a:cs typeface="Cambria"/>
              </a:rPr>
              <a:t>Export </a:t>
            </a:r>
            <a:r>
              <a:rPr sz="2100" spc="35" dirty="0">
                <a:solidFill>
                  <a:srgbClr val="990033"/>
                </a:solidFill>
                <a:latin typeface="Cambria"/>
                <a:cs typeface="Cambria"/>
              </a:rPr>
              <a:t>of </a:t>
            </a:r>
            <a:r>
              <a:rPr sz="2100" spc="50" dirty="0">
                <a:solidFill>
                  <a:srgbClr val="990033"/>
                </a:solidFill>
                <a:latin typeface="Cambria"/>
                <a:cs typeface="Cambria"/>
              </a:rPr>
              <a:t>goods </a:t>
            </a:r>
            <a:r>
              <a:rPr sz="2100" spc="65" dirty="0">
                <a:solidFill>
                  <a:srgbClr val="990033"/>
                </a:solidFill>
                <a:latin typeface="Cambria"/>
                <a:cs typeface="Cambria"/>
              </a:rPr>
              <a:t>and </a:t>
            </a:r>
            <a:r>
              <a:rPr sz="2100" spc="70" dirty="0">
                <a:solidFill>
                  <a:srgbClr val="990033"/>
                </a:solidFill>
                <a:latin typeface="Cambria"/>
                <a:cs typeface="Cambria"/>
              </a:rPr>
              <a:t> </a:t>
            </a:r>
            <a:r>
              <a:rPr sz="2100" spc="5" dirty="0">
                <a:solidFill>
                  <a:srgbClr val="990033"/>
                </a:solidFill>
                <a:latin typeface="Cambria"/>
                <a:cs typeface="Cambria"/>
              </a:rPr>
              <a:t>services</a:t>
            </a:r>
            <a:r>
              <a:rPr sz="2100" spc="30" dirty="0">
                <a:solidFill>
                  <a:srgbClr val="990033"/>
                </a:solidFill>
                <a:latin typeface="Cambria"/>
                <a:cs typeface="Cambria"/>
              </a:rPr>
              <a:t> </a:t>
            </a:r>
            <a:r>
              <a:rPr sz="2100" spc="65" dirty="0">
                <a:solidFill>
                  <a:srgbClr val="990033"/>
                </a:solidFill>
                <a:latin typeface="Cambria"/>
                <a:cs typeface="Cambria"/>
              </a:rPr>
              <a:t>and</a:t>
            </a:r>
            <a:r>
              <a:rPr sz="2100" spc="35" dirty="0">
                <a:solidFill>
                  <a:srgbClr val="990033"/>
                </a:solidFill>
                <a:latin typeface="Cambria"/>
                <a:cs typeface="Cambria"/>
              </a:rPr>
              <a:t> </a:t>
            </a:r>
            <a:r>
              <a:rPr sz="2100" spc="-110" dirty="0">
                <a:solidFill>
                  <a:srgbClr val="990033"/>
                </a:solidFill>
                <a:latin typeface="Cambria"/>
                <a:cs typeface="Cambria"/>
              </a:rPr>
              <a:t>9</a:t>
            </a:r>
            <a:r>
              <a:rPr sz="2100" spc="60" dirty="0">
                <a:solidFill>
                  <a:srgbClr val="990033"/>
                </a:solidFill>
                <a:latin typeface="Cambria"/>
                <a:cs typeface="Cambria"/>
              </a:rPr>
              <a:t> </a:t>
            </a:r>
            <a:r>
              <a:rPr sz="2100" spc="15" dirty="0">
                <a:solidFill>
                  <a:srgbClr val="990033"/>
                </a:solidFill>
                <a:latin typeface="Cambria"/>
                <a:cs typeface="Cambria"/>
              </a:rPr>
              <a:t>for</a:t>
            </a:r>
            <a:r>
              <a:rPr sz="2100" spc="50" dirty="0">
                <a:solidFill>
                  <a:srgbClr val="990033"/>
                </a:solidFill>
                <a:latin typeface="Cambria"/>
                <a:cs typeface="Cambria"/>
              </a:rPr>
              <a:t> </a:t>
            </a:r>
            <a:r>
              <a:rPr sz="2100" spc="-5" dirty="0">
                <a:solidFill>
                  <a:srgbClr val="990033"/>
                </a:solidFill>
                <a:latin typeface="Cambria"/>
                <a:cs typeface="Cambria"/>
              </a:rPr>
              <a:t>other</a:t>
            </a:r>
            <a:r>
              <a:rPr sz="2100" spc="50" dirty="0">
                <a:solidFill>
                  <a:srgbClr val="990033"/>
                </a:solidFill>
                <a:latin typeface="Cambria"/>
                <a:cs typeface="Cambria"/>
              </a:rPr>
              <a:t> </a:t>
            </a:r>
            <a:r>
              <a:rPr sz="2100" spc="25" dirty="0">
                <a:solidFill>
                  <a:srgbClr val="990033"/>
                </a:solidFill>
                <a:latin typeface="Cambria"/>
                <a:cs typeface="Cambria"/>
              </a:rPr>
              <a:t>regulations</a:t>
            </a:r>
            <a:endParaRPr sz="2100" dirty="0">
              <a:latin typeface="Cambria"/>
              <a:cs typeface="Cambria"/>
            </a:endParaRPr>
          </a:p>
          <a:p>
            <a:pPr marL="548591" marR="6350" indent="-536527" algn="just">
              <a:lnSpc>
                <a:spcPts val="2279"/>
              </a:lnSpc>
              <a:spcBef>
                <a:spcPts val="480"/>
              </a:spcBef>
              <a:buFont typeface="Times New Roman"/>
              <a:buChar char="■"/>
              <a:tabLst>
                <a:tab pos="549227" algn="l"/>
              </a:tabLst>
            </a:pPr>
            <a:r>
              <a:rPr sz="2100" spc="21" dirty="0">
                <a:solidFill>
                  <a:srgbClr val="990033"/>
                </a:solidFill>
                <a:latin typeface="Cambria"/>
                <a:cs typeface="Cambria"/>
              </a:rPr>
              <a:t>Since </a:t>
            </a:r>
            <a:r>
              <a:rPr sz="2100" spc="30" dirty="0">
                <a:solidFill>
                  <a:srgbClr val="990033"/>
                </a:solidFill>
                <a:latin typeface="Cambria"/>
                <a:cs typeface="Cambria"/>
              </a:rPr>
              <a:t>original </a:t>
            </a:r>
            <a:r>
              <a:rPr sz="2100" spc="15" dirty="0">
                <a:solidFill>
                  <a:srgbClr val="990033"/>
                </a:solidFill>
                <a:latin typeface="Cambria"/>
                <a:cs typeface="Cambria"/>
              </a:rPr>
              <a:t>notifications </a:t>
            </a:r>
            <a:r>
              <a:rPr sz="2100" spc="50" dirty="0">
                <a:solidFill>
                  <a:srgbClr val="990033"/>
                </a:solidFill>
                <a:latin typeface="Cambria"/>
                <a:cs typeface="Cambria"/>
              </a:rPr>
              <a:t>have </a:t>
            </a:r>
            <a:r>
              <a:rPr sz="2100" spc="40" dirty="0">
                <a:solidFill>
                  <a:srgbClr val="990033"/>
                </a:solidFill>
                <a:latin typeface="Cambria"/>
                <a:cs typeface="Cambria"/>
              </a:rPr>
              <a:t>undergone </a:t>
            </a:r>
            <a:r>
              <a:rPr sz="2100" spc="65" dirty="0">
                <a:solidFill>
                  <a:srgbClr val="990033"/>
                </a:solidFill>
                <a:latin typeface="Cambria"/>
                <a:cs typeface="Cambria"/>
              </a:rPr>
              <a:t>many </a:t>
            </a:r>
            <a:r>
              <a:rPr sz="2100" spc="35" dirty="0">
                <a:solidFill>
                  <a:srgbClr val="990033"/>
                </a:solidFill>
                <a:latin typeface="Cambria"/>
                <a:cs typeface="Cambria"/>
              </a:rPr>
              <a:t>changes, RBI </a:t>
            </a:r>
            <a:r>
              <a:rPr sz="2100" spc="21" dirty="0">
                <a:solidFill>
                  <a:srgbClr val="990033"/>
                </a:solidFill>
                <a:latin typeface="Cambria"/>
                <a:cs typeface="Cambria"/>
              </a:rPr>
              <a:t>has </a:t>
            </a:r>
            <a:r>
              <a:rPr sz="2100" spc="25" dirty="0">
                <a:solidFill>
                  <a:srgbClr val="990033"/>
                </a:solidFill>
                <a:latin typeface="Cambria"/>
                <a:cs typeface="Cambria"/>
              </a:rPr>
              <a:t> </a:t>
            </a:r>
            <a:r>
              <a:rPr sz="2100" dirty="0">
                <a:solidFill>
                  <a:srgbClr val="990033"/>
                </a:solidFill>
                <a:latin typeface="Cambria"/>
                <a:cs typeface="Cambria"/>
              </a:rPr>
              <a:t>started </a:t>
            </a:r>
            <a:r>
              <a:rPr sz="2100" spc="35" dirty="0">
                <a:solidFill>
                  <a:srgbClr val="990033"/>
                </a:solidFill>
                <a:latin typeface="Cambria"/>
                <a:cs typeface="Cambria"/>
              </a:rPr>
              <a:t>revising </a:t>
            </a:r>
            <a:r>
              <a:rPr sz="2100" dirty="0">
                <a:solidFill>
                  <a:srgbClr val="990033"/>
                </a:solidFill>
                <a:latin typeface="Cambria"/>
                <a:cs typeface="Cambria"/>
              </a:rPr>
              <a:t>the </a:t>
            </a:r>
            <a:r>
              <a:rPr sz="2100" spc="15" dirty="0">
                <a:solidFill>
                  <a:srgbClr val="990033"/>
                </a:solidFill>
                <a:latin typeface="Cambria"/>
                <a:cs typeface="Cambria"/>
              </a:rPr>
              <a:t>notifications </a:t>
            </a:r>
            <a:r>
              <a:rPr sz="2100" spc="65" dirty="0">
                <a:solidFill>
                  <a:srgbClr val="990033"/>
                </a:solidFill>
                <a:latin typeface="Cambria"/>
                <a:cs typeface="Cambria"/>
              </a:rPr>
              <a:t>and </a:t>
            </a:r>
            <a:r>
              <a:rPr sz="2100" spc="21" dirty="0">
                <a:solidFill>
                  <a:srgbClr val="990033"/>
                </a:solidFill>
                <a:latin typeface="Cambria"/>
                <a:cs typeface="Cambria"/>
              </a:rPr>
              <a:t>till </a:t>
            </a:r>
            <a:r>
              <a:rPr sz="2100" spc="25" dirty="0">
                <a:solidFill>
                  <a:srgbClr val="990033"/>
                </a:solidFill>
                <a:latin typeface="Cambria"/>
                <a:cs typeface="Cambria"/>
              </a:rPr>
              <a:t>date </a:t>
            </a:r>
            <a:r>
              <a:rPr sz="2100" spc="30" dirty="0">
                <a:solidFill>
                  <a:srgbClr val="990033"/>
                </a:solidFill>
                <a:latin typeface="Cambria"/>
                <a:cs typeface="Cambria"/>
              </a:rPr>
              <a:t>has issued </a:t>
            </a:r>
            <a:r>
              <a:rPr sz="2100" spc="-110" dirty="0">
                <a:solidFill>
                  <a:srgbClr val="990033"/>
                </a:solidFill>
                <a:latin typeface="Cambria"/>
                <a:cs typeface="Cambria"/>
              </a:rPr>
              <a:t>15 </a:t>
            </a:r>
            <a:r>
              <a:rPr sz="2100" spc="25" dirty="0">
                <a:solidFill>
                  <a:srgbClr val="990033"/>
                </a:solidFill>
                <a:latin typeface="Cambria"/>
                <a:cs typeface="Cambria"/>
              </a:rPr>
              <a:t>revised </a:t>
            </a:r>
            <a:r>
              <a:rPr sz="2100" spc="30" dirty="0">
                <a:solidFill>
                  <a:srgbClr val="990033"/>
                </a:solidFill>
                <a:latin typeface="Cambria"/>
                <a:cs typeface="Cambria"/>
              </a:rPr>
              <a:t> </a:t>
            </a:r>
            <a:r>
              <a:rPr sz="2100" spc="15" dirty="0">
                <a:solidFill>
                  <a:srgbClr val="990033"/>
                </a:solidFill>
                <a:latin typeface="Cambria"/>
                <a:cs typeface="Cambria"/>
              </a:rPr>
              <a:t>notifications </a:t>
            </a:r>
            <a:r>
              <a:rPr sz="2100" spc="-30" dirty="0">
                <a:solidFill>
                  <a:srgbClr val="990033"/>
                </a:solidFill>
                <a:latin typeface="Cambria"/>
                <a:cs typeface="Cambria"/>
              </a:rPr>
              <a:t>[3(R), </a:t>
            </a:r>
            <a:r>
              <a:rPr sz="2100" spc="-35" dirty="0">
                <a:solidFill>
                  <a:srgbClr val="990033"/>
                </a:solidFill>
                <a:latin typeface="Cambria"/>
                <a:cs typeface="Cambria"/>
              </a:rPr>
              <a:t>5(R), </a:t>
            </a:r>
            <a:r>
              <a:rPr sz="2100" spc="-30" dirty="0">
                <a:solidFill>
                  <a:srgbClr val="990033"/>
                </a:solidFill>
                <a:latin typeface="Cambria"/>
                <a:cs typeface="Cambria"/>
              </a:rPr>
              <a:t>6(R), </a:t>
            </a:r>
            <a:r>
              <a:rPr sz="2100" spc="-25" dirty="0">
                <a:solidFill>
                  <a:srgbClr val="990033"/>
                </a:solidFill>
                <a:latin typeface="Cambria"/>
                <a:cs typeface="Cambria"/>
              </a:rPr>
              <a:t>7(R), </a:t>
            </a:r>
            <a:r>
              <a:rPr sz="2100" spc="-35" dirty="0">
                <a:solidFill>
                  <a:srgbClr val="990033"/>
                </a:solidFill>
                <a:latin typeface="Cambria"/>
                <a:cs typeface="Cambria"/>
              </a:rPr>
              <a:t>9(R), </a:t>
            </a:r>
            <a:r>
              <a:rPr sz="2100" spc="-40" dirty="0">
                <a:solidFill>
                  <a:srgbClr val="990033"/>
                </a:solidFill>
                <a:latin typeface="Cambria"/>
                <a:cs typeface="Cambria"/>
              </a:rPr>
              <a:t>10(R), </a:t>
            </a:r>
            <a:r>
              <a:rPr sz="2100" spc="-44" dirty="0">
                <a:solidFill>
                  <a:srgbClr val="990033"/>
                </a:solidFill>
                <a:latin typeface="Cambria"/>
                <a:cs typeface="Cambria"/>
              </a:rPr>
              <a:t>11(R), 12(R), 13(R), </a:t>
            </a:r>
            <a:r>
              <a:rPr sz="2100" spc="-40" dirty="0">
                <a:solidFill>
                  <a:srgbClr val="990033"/>
                </a:solidFill>
                <a:latin typeface="Cambria"/>
                <a:cs typeface="Cambria"/>
              </a:rPr>
              <a:t> 14(R),</a:t>
            </a:r>
            <a:r>
              <a:rPr sz="2100" spc="-35" dirty="0">
                <a:solidFill>
                  <a:srgbClr val="990033"/>
                </a:solidFill>
                <a:latin typeface="Cambria"/>
                <a:cs typeface="Cambria"/>
              </a:rPr>
              <a:t> </a:t>
            </a:r>
            <a:r>
              <a:rPr sz="2100" spc="-40" dirty="0">
                <a:solidFill>
                  <a:srgbClr val="990033"/>
                </a:solidFill>
                <a:latin typeface="Cambria"/>
                <a:cs typeface="Cambria"/>
              </a:rPr>
              <a:t>15(R),</a:t>
            </a:r>
            <a:r>
              <a:rPr sz="2100" spc="-35" dirty="0">
                <a:solidFill>
                  <a:srgbClr val="990033"/>
                </a:solidFill>
                <a:latin typeface="Cambria"/>
                <a:cs typeface="Cambria"/>
              </a:rPr>
              <a:t> </a:t>
            </a:r>
            <a:r>
              <a:rPr sz="2100" spc="-40" dirty="0">
                <a:solidFill>
                  <a:srgbClr val="990033"/>
                </a:solidFill>
                <a:latin typeface="Cambria"/>
                <a:cs typeface="Cambria"/>
              </a:rPr>
              <a:t>18(R),</a:t>
            </a:r>
            <a:r>
              <a:rPr sz="2100" spc="-35" dirty="0">
                <a:solidFill>
                  <a:srgbClr val="990033"/>
                </a:solidFill>
                <a:latin typeface="Cambria"/>
                <a:cs typeface="Cambria"/>
              </a:rPr>
              <a:t> </a:t>
            </a:r>
            <a:r>
              <a:rPr sz="2100" spc="-40" dirty="0">
                <a:solidFill>
                  <a:srgbClr val="990033"/>
                </a:solidFill>
                <a:latin typeface="Cambria"/>
                <a:cs typeface="Cambria"/>
              </a:rPr>
              <a:t>21(R),</a:t>
            </a:r>
            <a:r>
              <a:rPr sz="2100" spc="-35" dirty="0">
                <a:solidFill>
                  <a:srgbClr val="990033"/>
                </a:solidFill>
                <a:latin typeface="Cambria"/>
                <a:cs typeface="Cambria"/>
              </a:rPr>
              <a:t> </a:t>
            </a:r>
            <a:r>
              <a:rPr sz="2100" spc="-65" dirty="0">
                <a:solidFill>
                  <a:srgbClr val="990033"/>
                </a:solidFill>
                <a:latin typeface="Cambria"/>
                <a:cs typeface="Cambria"/>
              </a:rPr>
              <a:t>22(R)</a:t>
            </a:r>
            <a:r>
              <a:rPr sz="2100" spc="-60" dirty="0">
                <a:solidFill>
                  <a:srgbClr val="990033"/>
                </a:solidFill>
                <a:latin typeface="Cambria"/>
                <a:cs typeface="Cambria"/>
              </a:rPr>
              <a:t> </a:t>
            </a:r>
            <a:r>
              <a:rPr sz="2100" spc="60" dirty="0">
                <a:solidFill>
                  <a:srgbClr val="990033"/>
                </a:solidFill>
                <a:latin typeface="Cambria"/>
                <a:cs typeface="Cambria"/>
              </a:rPr>
              <a:t>and </a:t>
            </a:r>
            <a:r>
              <a:rPr sz="2100" spc="-60" dirty="0">
                <a:solidFill>
                  <a:srgbClr val="990033"/>
                </a:solidFill>
                <a:latin typeface="Cambria"/>
                <a:cs typeface="Cambria"/>
              </a:rPr>
              <a:t>23(R)]</a:t>
            </a:r>
            <a:r>
              <a:rPr sz="2100" spc="-55" dirty="0">
                <a:solidFill>
                  <a:srgbClr val="990033"/>
                </a:solidFill>
                <a:latin typeface="Cambria"/>
                <a:cs typeface="Cambria"/>
              </a:rPr>
              <a:t> </a:t>
            </a:r>
            <a:r>
              <a:rPr sz="2100" spc="30" dirty="0">
                <a:solidFill>
                  <a:srgbClr val="990033"/>
                </a:solidFill>
                <a:latin typeface="Cambria"/>
                <a:cs typeface="Cambria"/>
              </a:rPr>
              <a:t>carrying </a:t>
            </a:r>
            <a:r>
              <a:rPr sz="2100" spc="40" dirty="0">
                <a:solidFill>
                  <a:srgbClr val="990033"/>
                </a:solidFill>
                <a:latin typeface="Cambria"/>
                <a:cs typeface="Cambria"/>
              </a:rPr>
              <a:t>suffix </a:t>
            </a:r>
            <a:r>
              <a:rPr sz="2100" spc="-40" dirty="0">
                <a:solidFill>
                  <a:srgbClr val="990033"/>
                </a:solidFill>
                <a:latin typeface="Cambria"/>
                <a:cs typeface="Cambria"/>
              </a:rPr>
              <a:t>(R)</a:t>
            </a:r>
            <a:r>
              <a:rPr sz="2100" spc="360" dirty="0">
                <a:solidFill>
                  <a:srgbClr val="990033"/>
                </a:solidFill>
                <a:latin typeface="Cambria"/>
                <a:cs typeface="Cambria"/>
              </a:rPr>
              <a:t> </a:t>
            </a:r>
            <a:r>
              <a:rPr sz="2100" spc="10" dirty="0">
                <a:solidFill>
                  <a:srgbClr val="990033"/>
                </a:solidFill>
                <a:latin typeface="Cambria"/>
                <a:cs typeface="Cambria"/>
              </a:rPr>
              <a:t>for </a:t>
            </a:r>
            <a:r>
              <a:rPr sz="2100" spc="15" dirty="0">
                <a:solidFill>
                  <a:srgbClr val="990033"/>
                </a:solidFill>
                <a:latin typeface="Cambria"/>
                <a:cs typeface="Cambria"/>
              </a:rPr>
              <a:t> </a:t>
            </a:r>
            <a:r>
              <a:rPr sz="2100" spc="25" dirty="0">
                <a:solidFill>
                  <a:srgbClr val="990033"/>
                </a:solidFill>
                <a:latin typeface="Cambria"/>
                <a:cs typeface="Cambria"/>
              </a:rPr>
              <a:t>easy identification</a:t>
            </a:r>
            <a:r>
              <a:rPr sz="2100" spc="40" dirty="0">
                <a:solidFill>
                  <a:srgbClr val="990033"/>
                </a:solidFill>
                <a:latin typeface="Cambria"/>
                <a:cs typeface="Cambria"/>
              </a:rPr>
              <a:t> </a:t>
            </a:r>
            <a:r>
              <a:rPr sz="2100" spc="50" dirty="0">
                <a:solidFill>
                  <a:srgbClr val="990033"/>
                </a:solidFill>
                <a:latin typeface="Cambria"/>
                <a:cs typeface="Cambria"/>
              </a:rPr>
              <a:t>along </a:t>
            </a:r>
            <a:r>
              <a:rPr sz="2100" spc="40" dirty="0">
                <a:solidFill>
                  <a:srgbClr val="990033"/>
                </a:solidFill>
                <a:latin typeface="Cambria"/>
                <a:cs typeface="Cambria"/>
              </a:rPr>
              <a:t>with</a:t>
            </a:r>
            <a:r>
              <a:rPr sz="2100" spc="60" dirty="0">
                <a:solidFill>
                  <a:srgbClr val="990033"/>
                </a:solidFill>
                <a:latin typeface="Cambria"/>
                <a:cs typeface="Cambria"/>
              </a:rPr>
              <a:t> </a:t>
            </a:r>
            <a:r>
              <a:rPr sz="2100" dirty="0">
                <a:solidFill>
                  <a:srgbClr val="990033"/>
                </a:solidFill>
                <a:latin typeface="Cambria"/>
                <a:cs typeface="Cambria"/>
              </a:rPr>
              <a:t>the</a:t>
            </a:r>
            <a:r>
              <a:rPr sz="2100" spc="65" dirty="0">
                <a:solidFill>
                  <a:srgbClr val="990033"/>
                </a:solidFill>
                <a:latin typeface="Cambria"/>
                <a:cs typeface="Cambria"/>
              </a:rPr>
              <a:t> </a:t>
            </a:r>
            <a:r>
              <a:rPr sz="2100" spc="21" dirty="0">
                <a:solidFill>
                  <a:srgbClr val="990033"/>
                </a:solidFill>
                <a:latin typeface="Cambria"/>
                <a:cs typeface="Cambria"/>
              </a:rPr>
              <a:t>year</a:t>
            </a:r>
            <a:r>
              <a:rPr sz="2100" spc="55" dirty="0">
                <a:solidFill>
                  <a:srgbClr val="990033"/>
                </a:solidFill>
                <a:latin typeface="Cambria"/>
                <a:cs typeface="Cambria"/>
              </a:rPr>
              <a:t> </a:t>
            </a:r>
            <a:r>
              <a:rPr sz="2100" spc="35" dirty="0">
                <a:solidFill>
                  <a:srgbClr val="990033"/>
                </a:solidFill>
                <a:latin typeface="Cambria"/>
                <a:cs typeface="Cambria"/>
              </a:rPr>
              <a:t>in</a:t>
            </a:r>
            <a:r>
              <a:rPr sz="2100" spc="60" dirty="0">
                <a:solidFill>
                  <a:srgbClr val="990033"/>
                </a:solidFill>
                <a:latin typeface="Cambria"/>
                <a:cs typeface="Cambria"/>
              </a:rPr>
              <a:t> </a:t>
            </a:r>
            <a:r>
              <a:rPr sz="2100" spc="50" dirty="0">
                <a:solidFill>
                  <a:srgbClr val="990033"/>
                </a:solidFill>
                <a:latin typeface="Cambria"/>
                <a:cs typeface="Cambria"/>
              </a:rPr>
              <a:t>which</a:t>
            </a:r>
            <a:r>
              <a:rPr sz="2100" spc="60" dirty="0">
                <a:solidFill>
                  <a:srgbClr val="990033"/>
                </a:solidFill>
                <a:latin typeface="Cambria"/>
                <a:cs typeface="Cambria"/>
              </a:rPr>
              <a:t> </a:t>
            </a:r>
            <a:r>
              <a:rPr sz="2100" spc="25" dirty="0">
                <a:solidFill>
                  <a:srgbClr val="990033"/>
                </a:solidFill>
                <a:latin typeface="Cambria"/>
                <a:cs typeface="Cambria"/>
              </a:rPr>
              <a:t>they</a:t>
            </a:r>
            <a:r>
              <a:rPr sz="2100" spc="70" dirty="0">
                <a:solidFill>
                  <a:srgbClr val="990033"/>
                </a:solidFill>
                <a:latin typeface="Cambria"/>
                <a:cs typeface="Cambria"/>
              </a:rPr>
              <a:t> </a:t>
            </a:r>
            <a:r>
              <a:rPr sz="2100" spc="-10" dirty="0">
                <a:solidFill>
                  <a:srgbClr val="990033"/>
                </a:solidFill>
                <a:latin typeface="Cambria"/>
                <a:cs typeface="Cambria"/>
              </a:rPr>
              <a:t>are</a:t>
            </a:r>
            <a:r>
              <a:rPr sz="2100" spc="25" dirty="0">
                <a:solidFill>
                  <a:srgbClr val="990033"/>
                </a:solidFill>
                <a:latin typeface="Cambria"/>
                <a:cs typeface="Cambria"/>
              </a:rPr>
              <a:t> </a:t>
            </a:r>
            <a:r>
              <a:rPr sz="2100" spc="50" dirty="0">
                <a:solidFill>
                  <a:srgbClr val="990033"/>
                </a:solidFill>
                <a:latin typeface="Cambria"/>
                <a:cs typeface="Cambria"/>
              </a:rPr>
              <a:t>published.</a:t>
            </a:r>
            <a:endParaRPr sz="2100" dirty="0">
              <a:latin typeface="Cambria"/>
              <a:cs typeface="Cambria"/>
            </a:endParaRPr>
          </a:p>
          <a:p>
            <a:pPr marL="548591" marR="91432" indent="-536527" algn="just">
              <a:lnSpc>
                <a:spcPts val="2279"/>
              </a:lnSpc>
              <a:spcBef>
                <a:spcPts val="480"/>
              </a:spcBef>
              <a:buClr>
                <a:srgbClr val="990033"/>
              </a:buClr>
              <a:buFont typeface="Times New Roman"/>
              <a:buChar char="■"/>
              <a:tabLst>
                <a:tab pos="549227" algn="l"/>
              </a:tabLst>
            </a:pPr>
            <a:r>
              <a:rPr lang="en-IN" sz="2100" u="heavy" spc="50" dirty="0">
                <a:solidFill>
                  <a:srgbClr val="336699"/>
                </a:solidFill>
                <a:uFill>
                  <a:solidFill>
                    <a:srgbClr val="336699"/>
                  </a:solidFill>
                </a:uFill>
                <a:latin typeface="Cambria"/>
                <a:cs typeface="Cambria"/>
              </a:rPr>
              <a:t>https://www.rbi.org.in/scripts/NotificationUser.aspx</a:t>
            </a:r>
            <a:endParaRPr sz="2100" dirty="0">
              <a:latin typeface="Cambria"/>
              <a:cs typeface="Cambria"/>
            </a:endParaRPr>
          </a:p>
        </p:txBody>
      </p:sp>
      <p:sp>
        <p:nvSpPr>
          <p:cNvPr id="8" name="object 8"/>
          <p:cNvSpPr txBox="1"/>
          <p:nvPr/>
        </p:nvSpPr>
        <p:spPr>
          <a:xfrm>
            <a:off x="4946886" y="6763735"/>
            <a:ext cx="184785" cy="213519"/>
          </a:xfrm>
          <a:prstGeom prst="rect">
            <a:avLst/>
          </a:prstGeom>
        </p:spPr>
        <p:txBody>
          <a:bodyPr vert="horz" wrap="square" lIns="0" tIns="13334" rIns="0" bIns="0" rtlCol="0">
            <a:spAutoFit/>
          </a:bodyPr>
          <a:lstStyle/>
          <a:p>
            <a:pPr marL="38097">
              <a:spcBef>
                <a:spcPts val="105"/>
              </a:spcBef>
            </a:pPr>
            <a:fld id="{81D60167-4931-47E6-BA6A-407CBD079E47}" type="slidenum">
              <a:rPr sz="1300" b="1" dirty="0">
                <a:solidFill>
                  <a:srgbClr val="990033"/>
                </a:solidFill>
                <a:latin typeface="Verdana"/>
                <a:cs typeface="Verdana"/>
              </a:rPr>
              <a:pPr marL="38097">
                <a:spcBef>
                  <a:spcPts val="105"/>
                </a:spcBef>
              </a:pPr>
              <a:t>8</a:t>
            </a:fld>
            <a:endParaRPr sz="1300">
              <a:latin typeface="Verdana"/>
              <a:cs typeface="Verdana"/>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05152" y="603847"/>
            <a:ext cx="9070519" cy="1212424"/>
          </a:xfrm>
          <a:prstGeom prst="rect">
            <a:avLst/>
          </a:prstGeom>
        </p:spPr>
        <p:txBody>
          <a:bodyPr vert="horz" wrap="square" lIns="0" tIns="316778" rIns="0" bIns="0" rtlCol="0">
            <a:spAutoFit/>
          </a:bodyPr>
          <a:lstStyle/>
          <a:p>
            <a:pPr marL="3175" marR="6350">
              <a:spcBef>
                <a:spcPts val="95"/>
              </a:spcBef>
            </a:pPr>
            <a:r>
              <a:rPr lang="en-US" sz="2900" spc="-10" dirty="0"/>
              <a:t>Impact</a:t>
            </a:r>
            <a:r>
              <a:rPr lang="en-US" sz="2900" spc="15" dirty="0"/>
              <a:t> </a:t>
            </a:r>
            <a:r>
              <a:rPr lang="en-US" sz="2900" spc="-15" dirty="0"/>
              <a:t>on</a:t>
            </a:r>
            <a:r>
              <a:rPr lang="en-US" sz="2900" spc="21" dirty="0"/>
              <a:t> </a:t>
            </a:r>
            <a:r>
              <a:rPr lang="en-US" sz="2900" spc="-5" dirty="0"/>
              <a:t>transactions</a:t>
            </a:r>
            <a:r>
              <a:rPr lang="en-US" sz="2900" spc="15" dirty="0"/>
              <a:t> </a:t>
            </a:r>
            <a:r>
              <a:rPr lang="en-US" sz="2900" spc="-10" dirty="0"/>
              <a:t>done</a:t>
            </a:r>
            <a:r>
              <a:rPr lang="en-US" sz="2900" spc="25" dirty="0"/>
              <a:t> </a:t>
            </a:r>
            <a:r>
              <a:rPr lang="en-US" sz="2900" spc="-5" dirty="0"/>
              <a:t>at</a:t>
            </a:r>
            <a:r>
              <a:rPr lang="en-US" sz="2900" spc="21" dirty="0"/>
              <a:t> </a:t>
            </a:r>
            <a:r>
              <a:rPr lang="en-US" sz="2900" spc="-5" dirty="0"/>
              <a:t>time </a:t>
            </a:r>
            <a:r>
              <a:rPr lang="en-US" sz="2900" spc="-10" dirty="0"/>
              <a:t>when</a:t>
            </a:r>
            <a:endParaRPr lang="en-US" sz="2900" dirty="0"/>
          </a:p>
          <a:p>
            <a:pPr marL="3175" marR="5080"/>
            <a:r>
              <a:rPr lang="en-US" sz="2900" spc="-5" dirty="0"/>
              <a:t>person</a:t>
            </a:r>
            <a:r>
              <a:rPr lang="en-US" sz="2900" spc="-15" dirty="0"/>
              <a:t> </a:t>
            </a:r>
            <a:r>
              <a:rPr lang="en-US" sz="2900" dirty="0"/>
              <a:t>was</a:t>
            </a:r>
            <a:r>
              <a:rPr lang="en-US" sz="2900" spc="-25" dirty="0"/>
              <a:t> </a:t>
            </a:r>
            <a:r>
              <a:rPr lang="en-US" sz="2900" spc="-5" dirty="0"/>
              <a:t>resident</a:t>
            </a:r>
            <a:r>
              <a:rPr lang="en-US" sz="2900" spc="5" dirty="0"/>
              <a:t> </a:t>
            </a:r>
            <a:r>
              <a:rPr lang="en-US" sz="2900" spc="-10" dirty="0"/>
              <a:t>in</a:t>
            </a:r>
            <a:r>
              <a:rPr lang="en-US" sz="2900" spc="10" dirty="0"/>
              <a:t> </a:t>
            </a:r>
            <a:r>
              <a:rPr lang="en-US" sz="2900" spc="-5" dirty="0"/>
              <a:t>India</a:t>
            </a:r>
            <a:endParaRPr lang="en-US" sz="2900" dirty="0"/>
          </a:p>
        </p:txBody>
      </p:sp>
      <p:sp>
        <p:nvSpPr>
          <p:cNvPr id="6" name="object 6"/>
          <p:cNvSpPr txBox="1"/>
          <p:nvPr/>
        </p:nvSpPr>
        <p:spPr>
          <a:xfrm>
            <a:off x="927619" y="2028825"/>
            <a:ext cx="8948052" cy="3114948"/>
          </a:xfrm>
          <a:prstGeom prst="rect">
            <a:avLst/>
          </a:prstGeom>
        </p:spPr>
        <p:txBody>
          <a:bodyPr vert="horz" wrap="square" lIns="0" tIns="87623" rIns="0" bIns="0" rtlCol="0">
            <a:spAutoFit/>
          </a:bodyPr>
          <a:lstStyle/>
          <a:p>
            <a:pPr marL="481922" marR="8255" indent="-469858" algn="just">
              <a:spcBef>
                <a:spcPts val="535"/>
              </a:spcBef>
              <a:buFont typeface="Times New Roman"/>
              <a:buChar char="■"/>
              <a:tabLst>
                <a:tab pos="482557" algn="l"/>
              </a:tabLst>
            </a:pPr>
            <a:r>
              <a:rPr sz="2000" spc="40" dirty="0">
                <a:solidFill>
                  <a:srgbClr val="990033"/>
                </a:solidFill>
                <a:latin typeface="Cambria"/>
                <a:cs typeface="Cambria"/>
              </a:rPr>
              <a:t>Schedule </a:t>
            </a:r>
            <a:r>
              <a:rPr sz="2000" spc="-125" dirty="0">
                <a:solidFill>
                  <a:srgbClr val="990033"/>
                </a:solidFill>
                <a:latin typeface="Cambria"/>
                <a:cs typeface="Cambria"/>
              </a:rPr>
              <a:t>3 </a:t>
            </a:r>
            <a:r>
              <a:rPr sz="2000" spc="60" dirty="0">
                <a:solidFill>
                  <a:srgbClr val="990033"/>
                </a:solidFill>
                <a:latin typeface="Cambria"/>
                <a:cs typeface="Cambria"/>
              </a:rPr>
              <a:t>and </a:t>
            </a:r>
            <a:r>
              <a:rPr sz="2000" spc="-125" dirty="0">
                <a:solidFill>
                  <a:srgbClr val="990033"/>
                </a:solidFill>
                <a:latin typeface="Cambria"/>
                <a:cs typeface="Cambria"/>
              </a:rPr>
              <a:t>4 </a:t>
            </a:r>
            <a:r>
              <a:rPr sz="2000" spc="50" dirty="0">
                <a:solidFill>
                  <a:srgbClr val="990033"/>
                </a:solidFill>
                <a:latin typeface="Cambria"/>
                <a:cs typeface="Cambria"/>
              </a:rPr>
              <a:t>of </a:t>
            </a:r>
            <a:r>
              <a:rPr sz="2000" spc="135" dirty="0">
                <a:solidFill>
                  <a:srgbClr val="990033"/>
                </a:solidFill>
                <a:latin typeface="Cambria"/>
                <a:cs typeface="Cambria"/>
              </a:rPr>
              <a:t>Non</a:t>
            </a:r>
            <a:r>
              <a:rPr lang="en-US" sz="2000" spc="135" dirty="0">
                <a:solidFill>
                  <a:srgbClr val="990033"/>
                </a:solidFill>
                <a:latin typeface="Cambria"/>
                <a:cs typeface="Cambria"/>
              </a:rPr>
              <a:t>-</a:t>
            </a:r>
            <a:r>
              <a:rPr sz="2000" spc="44" dirty="0">
                <a:solidFill>
                  <a:srgbClr val="990033"/>
                </a:solidFill>
                <a:latin typeface="Cambria"/>
                <a:cs typeface="Cambria"/>
              </a:rPr>
              <a:t>Debt </a:t>
            </a:r>
            <a:r>
              <a:rPr sz="2000" spc="15" dirty="0">
                <a:solidFill>
                  <a:srgbClr val="990033"/>
                </a:solidFill>
                <a:latin typeface="Cambria"/>
                <a:cs typeface="Cambria"/>
              </a:rPr>
              <a:t>Instrument </a:t>
            </a:r>
            <a:r>
              <a:rPr sz="2000" spc="40" dirty="0">
                <a:solidFill>
                  <a:srgbClr val="990033"/>
                </a:solidFill>
                <a:latin typeface="Cambria"/>
                <a:cs typeface="Cambria"/>
              </a:rPr>
              <a:t>Rules </a:t>
            </a:r>
            <a:r>
              <a:rPr sz="2000" spc="15" dirty="0">
                <a:solidFill>
                  <a:srgbClr val="990033"/>
                </a:solidFill>
                <a:latin typeface="Cambria"/>
                <a:cs typeface="Cambria"/>
              </a:rPr>
              <a:t>permits </a:t>
            </a:r>
            <a:r>
              <a:rPr sz="2000" spc="145" dirty="0">
                <a:solidFill>
                  <a:srgbClr val="990033"/>
                </a:solidFill>
                <a:latin typeface="Cambria"/>
                <a:cs typeface="Cambria"/>
              </a:rPr>
              <a:t>NRI </a:t>
            </a:r>
            <a:r>
              <a:rPr sz="2000" dirty="0">
                <a:solidFill>
                  <a:srgbClr val="990033"/>
                </a:solidFill>
                <a:latin typeface="Cambria"/>
                <a:cs typeface="Cambria"/>
              </a:rPr>
              <a:t>to </a:t>
            </a:r>
            <a:r>
              <a:rPr sz="2000" spc="5" dirty="0">
                <a:solidFill>
                  <a:srgbClr val="990033"/>
                </a:solidFill>
                <a:latin typeface="Cambria"/>
                <a:cs typeface="Cambria"/>
              </a:rPr>
              <a:t> </a:t>
            </a:r>
            <a:r>
              <a:rPr sz="2000" spc="44" dirty="0">
                <a:solidFill>
                  <a:srgbClr val="990033"/>
                </a:solidFill>
                <a:latin typeface="Cambria"/>
                <a:cs typeface="Cambria"/>
              </a:rPr>
              <a:t>make </a:t>
            </a:r>
            <a:r>
              <a:rPr sz="2000" spc="21" dirty="0">
                <a:solidFill>
                  <a:srgbClr val="990033"/>
                </a:solidFill>
                <a:latin typeface="Cambria"/>
                <a:cs typeface="Cambria"/>
              </a:rPr>
              <a:t>portfolio</a:t>
            </a:r>
            <a:r>
              <a:rPr sz="2000" spc="100" dirty="0">
                <a:solidFill>
                  <a:srgbClr val="990033"/>
                </a:solidFill>
                <a:latin typeface="Cambria"/>
                <a:cs typeface="Cambria"/>
              </a:rPr>
              <a:t> </a:t>
            </a:r>
            <a:r>
              <a:rPr sz="2000" spc="30" dirty="0">
                <a:solidFill>
                  <a:srgbClr val="990033"/>
                </a:solidFill>
                <a:latin typeface="Cambria"/>
                <a:cs typeface="Cambria"/>
              </a:rPr>
              <a:t>on</a:t>
            </a:r>
            <a:r>
              <a:rPr sz="2000" spc="70" dirty="0">
                <a:solidFill>
                  <a:srgbClr val="990033"/>
                </a:solidFill>
                <a:latin typeface="Cambria"/>
                <a:cs typeface="Cambria"/>
              </a:rPr>
              <a:t> </a:t>
            </a:r>
            <a:r>
              <a:rPr sz="2000" spc="5" dirty="0">
                <a:solidFill>
                  <a:srgbClr val="990033"/>
                </a:solidFill>
                <a:latin typeface="Cambria"/>
                <a:cs typeface="Cambria"/>
              </a:rPr>
              <a:t>repatriation</a:t>
            </a:r>
            <a:r>
              <a:rPr sz="2000" spc="65" dirty="0">
                <a:solidFill>
                  <a:srgbClr val="990033"/>
                </a:solidFill>
                <a:latin typeface="Cambria"/>
                <a:cs typeface="Cambria"/>
              </a:rPr>
              <a:t> </a:t>
            </a:r>
            <a:r>
              <a:rPr sz="2000" spc="70" dirty="0">
                <a:solidFill>
                  <a:srgbClr val="990033"/>
                </a:solidFill>
                <a:latin typeface="Cambria"/>
                <a:cs typeface="Cambria"/>
              </a:rPr>
              <a:t>and</a:t>
            </a:r>
            <a:r>
              <a:rPr sz="2000" spc="65" dirty="0">
                <a:solidFill>
                  <a:srgbClr val="990033"/>
                </a:solidFill>
                <a:latin typeface="Cambria"/>
                <a:cs typeface="Cambria"/>
              </a:rPr>
              <a:t> </a:t>
            </a:r>
            <a:r>
              <a:rPr sz="2000" spc="10" dirty="0">
                <a:solidFill>
                  <a:srgbClr val="990033"/>
                </a:solidFill>
                <a:latin typeface="Cambria"/>
                <a:cs typeface="Cambria"/>
              </a:rPr>
              <a:t>non-repatriation</a:t>
            </a:r>
            <a:r>
              <a:rPr sz="2000" spc="70" dirty="0">
                <a:solidFill>
                  <a:srgbClr val="990033"/>
                </a:solidFill>
                <a:latin typeface="Cambria"/>
                <a:cs typeface="Cambria"/>
              </a:rPr>
              <a:t> </a:t>
            </a:r>
            <a:r>
              <a:rPr sz="2000" spc="15" dirty="0">
                <a:solidFill>
                  <a:srgbClr val="990033"/>
                </a:solidFill>
                <a:latin typeface="Cambria"/>
                <a:cs typeface="Cambria"/>
              </a:rPr>
              <a:t>basis.</a:t>
            </a:r>
            <a:endParaRPr sz="2000" dirty="0">
              <a:latin typeface="Cambria"/>
              <a:cs typeface="Cambria"/>
            </a:endParaRPr>
          </a:p>
          <a:p>
            <a:pPr marL="481922" marR="5080" indent="-469858" algn="just">
              <a:spcBef>
                <a:spcPts val="525"/>
              </a:spcBef>
              <a:buFont typeface="Times New Roman"/>
              <a:buChar char="■"/>
              <a:tabLst>
                <a:tab pos="482557" algn="l"/>
              </a:tabLst>
            </a:pPr>
            <a:r>
              <a:rPr sz="2000" spc="25" dirty="0">
                <a:solidFill>
                  <a:srgbClr val="990033"/>
                </a:solidFill>
                <a:latin typeface="Cambria"/>
                <a:cs typeface="Cambria"/>
              </a:rPr>
              <a:t>The </a:t>
            </a:r>
            <a:r>
              <a:rPr sz="2000" spc="21" dirty="0">
                <a:solidFill>
                  <a:srgbClr val="990033"/>
                </a:solidFill>
                <a:latin typeface="Cambria"/>
                <a:cs typeface="Cambria"/>
              </a:rPr>
              <a:t>investment </a:t>
            </a:r>
            <a:r>
              <a:rPr sz="2000" spc="25" dirty="0">
                <a:solidFill>
                  <a:srgbClr val="990033"/>
                </a:solidFill>
                <a:latin typeface="Cambria"/>
                <a:cs typeface="Cambria"/>
              </a:rPr>
              <a:t>in </a:t>
            </a:r>
            <a:r>
              <a:rPr sz="2000" spc="-5" dirty="0">
                <a:solidFill>
                  <a:srgbClr val="990033"/>
                </a:solidFill>
                <a:latin typeface="Cambria"/>
                <a:cs typeface="Cambria"/>
              </a:rPr>
              <a:t>securities </a:t>
            </a:r>
            <a:r>
              <a:rPr sz="2000" spc="35" dirty="0">
                <a:solidFill>
                  <a:srgbClr val="990033"/>
                </a:solidFill>
                <a:latin typeface="Cambria"/>
                <a:cs typeface="Cambria"/>
              </a:rPr>
              <a:t>(Demat </a:t>
            </a:r>
            <a:r>
              <a:rPr sz="2000" spc="44" dirty="0">
                <a:solidFill>
                  <a:srgbClr val="990033"/>
                </a:solidFill>
                <a:latin typeface="Cambria"/>
                <a:cs typeface="Cambria"/>
              </a:rPr>
              <a:t>Account) </a:t>
            </a:r>
            <a:r>
              <a:rPr sz="2000" spc="25" dirty="0">
                <a:solidFill>
                  <a:srgbClr val="990033"/>
                </a:solidFill>
                <a:latin typeface="Cambria"/>
                <a:cs typeface="Cambria"/>
              </a:rPr>
              <a:t>existing </a:t>
            </a:r>
            <a:r>
              <a:rPr sz="2000" spc="30" dirty="0">
                <a:solidFill>
                  <a:srgbClr val="990033"/>
                </a:solidFill>
                <a:latin typeface="Cambria"/>
                <a:cs typeface="Cambria"/>
              </a:rPr>
              <a:t>on </a:t>
            </a:r>
            <a:r>
              <a:rPr sz="2000" spc="21" dirty="0">
                <a:solidFill>
                  <a:srgbClr val="990033"/>
                </a:solidFill>
                <a:latin typeface="Cambria"/>
                <a:cs typeface="Cambria"/>
              </a:rPr>
              <a:t>date </a:t>
            </a:r>
            <a:r>
              <a:rPr sz="2000" spc="25" dirty="0">
                <a:solidFill>
                  <a:srgbClr val="990033"/>
                </a:solidFill>
                <a:latin typeface="Cambria"/>
                <a:cs typeface="Cambria"/>
              </a:rPr>
              <a:t> </a:t>
            </a:r>
            <a:r>
              <a:rPr sz="2000" spc="50" dirty="0">
                <a:solidFill>
                  <a:srgbClr val="990033"/>
                </a:solidFill>
                <a:latin typeface="Cambria"/>
                <a:cs typeface="Cambria"/>
              </a:rPr>
              <a:t>of</a:t>
            </a:r>
            <a:r>
              <a:rPr sz="2000" spc="55" dirty="0">
                <a:solidFill>
                  <a:srgbClr val="990033"/>
                </a:solidFill>
                <a:latin typeface="Cambria"/>
                <a:cs typeface="Cambria"/>
              </a:rPr>
              <a:t> </a:t>
            </a:r>
            <a:r>
              <a:rPr sz="2000" spc="35" dirty="0">
                <a:solidFill>
                  <a:srgbClr val="990033"/>
                </a:solidFill>
                <a:latin typeface="Cambria"/>
                <a:cs typeface="Cambria"/>
              </a:rPr>
              <a:t>becoming</a:t>
            </a:r>
            <a:r>
              <a:rPr sz="2000" spc="40" dirty="0">
                <a:solidFill>
                  <a:srgbClr val="990033"/>
                </a:solidFill>
                <a:latin typeface="Cambria"/>
                <a:cs typeface="Cambria"/>
              </a:rPr>
              <a:t> </a:t>
            </a:r>
            <a:r>
              <a:rPr sz="2000" spc="145" dirty="0">
                <a:solidFill>
                  <a:srgbClr val="990033"/>
                </a:solidFill>
                <a:latin typeface="Cambria"/>
                <a:cs typeface="Cambria"/>
              </a:rPr>
              <a:t>NRI</a:t>
            </a:r>
            <a:r>
              <a:rPr sz="2000" spc="149" dirty="0">
                <a:solidFill>
                  <a:srgbClr val="990033"/>
                </a:solidFill>
                <a:latin typeface="Cambria"/>
                <a:cs typeface="Cambria"/>
              </a:rPr>
              <a:t> </a:t>
            </a:r>
            <a:r>
              <a:rPr sz="2000" spc="55" dirty="0">
                <a:solidFill>
                  <a:srgbClr val="990033"/>
                </a:solidFill>
                <a:latin typeface="Cambria"/>
                <a:cs typeface="Cambria"/>
              </a:rPr>
              <a:t>will</a:t>
            </a:r>
            <a:r>
              <a:rPr sz="2000" spc="60" dirty="0">
                <a:solidFill>
                  <a:srgbClr val="990033"/>
                </a:solidFill>
                <a:latin typeface="Cambria"/>
                <a:cs typeface="Cambria"/>
              </a:rPr>
              <a:t> </a:t>
            </a:r>
            <a:r>
              <a:rPr sz="2000" spc="-15" dirty="0">
                <a:solidFill>
                  <a:srgbClr val="990033"/>
                </a:solidFill>
                <a:latin typeface="Cambria"/>
                <a:cs typeface="Cambria"/>
              </a:rPr>
              <a:t>be</a:t>
            </a:r>
            <a:r>
              <a:rPr sz="2000" spc="-10" dirty="0">
                <a:solidFill>
                  <a:srgbClr val="990033"/>
                </a:solidFill>
                <a:latin typeface="Cambria"/>
                <a:cs typeface="Cambria"/>
              </a:rPr>
              <a:t> </a:t>
            </a:r>
            <a:r>
              <a:rPr sz="2000" spc="15" dirty="0">
                <a:solidFill>
                  <a:srgbClr val="990033"/>
                </a:solidFill>
                <a:latin typeface="Cambria"/>
                <a:cs typeface="Cambria"/>
              </a:rPr>
              <a:t>characterized</a:t>
            </a:r>
            <a:r>
              <a:rPr sz="2000" spc="21" dirty="0">
                <a:solidFill>
                  <a:srgbClr val="990033"/>
                </a:solidFill>
                <a:latin typeface="Cambria"/>
                <a:cs typeface="Cambria"/>
              </a:rPr>
              <a:t> </a:t>
            </a:r>
            <a:r>
              <a:rPr sz="2000" dirty="0">
                <a:solidFill>
                  <a:srgbClr val="990033"/>
                </a:solidFill>
                <a:latin typeface="Cambria"/>
                <a:cs typeface="Cambria"/>
              </a:rPr>
              <a:t>as</a:t>
            </a:r>
            <a:r>
              <a:rPr sz="2000" spc="5" dirty="0">
                <a:solidFill>
                  <a:srgbClr val="990033"/>
                </a:solidFill>
                <a:latin typeface="Cambria"/>
                <a:cs typeface="Cambria"/>
              </a:rPr>
              <a:t> </a:t>
            </a:r>
            <a:r>
              <a:rPr sz="2000" spc="10" dirty="0">
                <a:solidFill>
                  <a:srgbClr val="990033"/>
                </a:solidFill>
                <a:latin typeface="Cambria"/>
                <a:cs typeface="Cambria"/>
              </a:rPr>
              <a:t>non-repatriable </a:t>
            </a:r>
            <a:r>
              <a:rPr sz="2000" spc="15" dirty="0">
                <a:solidFill>
                  <a:srgbClr val="990033"/>
                </a:solidFill>
                <a:latin typeface="Cambria"/>
                <a:cs typeface="Cambria"/>
              </a:rPr>
              <a:t> </a:t>
            </a:r>
            <a:r>
              <a:rPr sz="2000" spc="30" dirty="0">
                <a:solidFill>
                  <a:srgbClr val="990033"/>
                </a:solidFill>
                <a:latin typeface="Cambria"/>
                <a:cs typeface="Cambria"/>
              </a:rPr>
              <a:t>investment.</a:t>
            </a:r>
            <a:r>
              <a:rPr lang="en-US" sz="2000" spc="30" dirty="0">
                <a:solidFill>
                  <a:srgbClr val="990033"/>
                </a:solidFill>
                <a:latin typeface="Cambria"/>
                <a:cs typeface="Cambria"/>
              </a:rPr>
              <a:t> Designate to NRO demat account from resident demat account</a:t>
            </a:r>
          </a:p>
          <a:p>
            <a:pPr marL="481922" marR="5080" indent="-469858" algn="just">
              <a:spcBef>
                <a:spcPts val="525"/>
              </a:spcBef>
              <a:buFont typeface="Times New Roman"/>
              <a:buChar char="■"/>
              <a:tabLst>
                <a:tab pos="482557" algn="l"/>
              </a:tabLst>
            </a:pPr>
            <a:r>
              <a:rPr lang="en-IN" sz="2000" spc="30" dirty="0">
                <a:solidFill>
                  <a:srgbClr val="990033"/>
                </a:solidFill>
                <a:latin typeface="Cambria"/>
                <a:cs typeface="Cambria"/>
              </a:rPr>
              <a:t>NRO demat account – Non repatriation basis (repatriable up to USD 1 million in a financial year)</a:t>
            </a:r>
          </a:p>
          <a:p>
            <a:pPr marL="481922" marR="5080" indent="-469858" algn="just">
              <a:spcBef>
                <a:spcPts val="525"/>
              </a:spcBef>
              <a:buFont typeface="Times New Roman"/>
              <a:buChar char="■"/>
              <a:tabLst>
                <a:tab pos="482557" algn="l"/>
              </a:tabLst>
            </a:pPr>
            <a:r>
              <a:rPr lang="en-IN" sz="2000" spc="30" dirty="0">
                <a:solidFill>
                  <a:srgbClr val="990033"/>
                </a:solidFill>
                <a:latin typeface="Cambria"/>
                <a:cs typeface="Cambria"/>
              </a:rPr>
              <a:t>NRE demat account – Repatriation basis (Freely </a:t>
            </a:r>
            <a:r>
              <a:rPr lang="en-IN" sz="2000" spc="30" dirty="0" err="1">
                <a:solidFill>
                  <a:srgbClr val="990033"/>
                </a:solidFill>
                <a:latin typeface="Cambria"/>
                <a:cs typeface="Cambria"/>
              </a:rPr>
              <a:t>repatriatble</a:t>
            </a:r>
            <a:r>
              <a:rPr lang="en-IN" sz="2000" spc="30" dirty="0">
                <a:solidFill>
                  <a:srgbClr val="990033"/>
                </a:solidFill>
                <a:latin typeface="Cambria"/>
                <a:cs typeface="Cambria"/>
              </a:rPr>
              <a:t>)</a:t>
            </a:r>
          </a:p>
          <a:p>
            <a:pPr marL="481922" marR="5080" indent="-469858" algn="just">
              <a:spcBef>
                <a:spcPts val="525"/>
              </a:spcBef>
              <a:buFont typeface="Times New Roman"/>
              <a:buChar char="■"/>
              <a:tabLst>
                <a:tab pos="482557" algn="l"/>
              </a:tabLst>
            </a:pPr>
            <a:r>
              <a:rPr lang="en-IN" sz="2000" spc="30" dirty="0">
                <a:solidFill>
                  <a:srgbClr val="990033"/>
                </a:solidFill>
                <a:latin typeface="Cambria"/>
                <a:cs typeface="Cambria"/>
              </a:rPr>
              <a:t>Separate NRO and NRE bank account for PIS demat account.</a:t>
            </a:r>
            <a:endParaRPr lang="en-IN" sz="2200" spc="30" dirty="0">
              <a:solidFill>
                <a:srgbClr val="990033"/>
              </a:solidFill>
              <a:latin typeface="Cambria"/>
              <a:cs typeface="Cambria"/>
            </a:endParaRPr>
          </a:p>
        </p:txBody>
      </p:sp>
      <p:sp>
        <p:nvSpPr>
          <p:cNvPr id="7" name="object 7"/>
          <p:cNvSpPr txBox="1"/>
          <p:nvPr/>
        </p:nvSpPr>
        <p:spPr>
          <a:xfrm>
            <a:off x="798645" y="5583282"/>
            <a:ext cx="8298422" cy="860485"/>
          </a:xfrm>
          <a:prstGeom prst="rect">
            <a:avLst/>
          </a:prstGeom>
        </p:spPr>
        <p:txBody>
          <a:bodyPr vert="horz" wrap="square" lIns="0" tIns="87623" rIns="0" bIns="0" rtlCol="0">
            <a:spAutoFit/>
          </a:bodyPr>
          <a:lstStyle/>
          <a:p>
            <a:pPr marL="12699">
              <a:spcBef>
                <a:spcPts val="690"/>
              </a:spcBef>
            </a:pPr>
            <a:r>
              <a:rPr sz="2400" b="1" spc="-5" dirty="0">
                <a:solidFill>
                  <a:srgbClr val="990033"/>
                </a:solidFill>
                <a:latin typeface="Palatino Linotype"/>
                <a:cs typeface="Palatino Linotype"/>
              </a:rPr>
              <a:t>Insurance</a:t>
            </a:r>
            <a:r>
              <a:rPr sz="2400" b="1" spc="-35" dirty="0">
                <a:solidFill>
                  <a:srgbClr val="990033"/>
                </a:solidFill>
                <a:latin typeface="Palatino Linotype"/>
                <a:cs typeface="Palatino Linotype"/>
              </a:rPr>
              <a:t> </a:t>
            </a:r>
            <a:r>
              <a:rPr sz="2400" b="1" spc="-5" dirty="0">
                <a:solidFill>
                  <a:srgbClr val="990033"/>
                </a:solidFill>
                <a:latin typeface="Palatino Linotype"/>
                <a:cs typeface="Palatino Linotype"/>
              </a:rPr>
              <a:t>Policies:</a:t>
            </a:r>
            <a:endParaRPr sz="2400" dirty="0">
              <a:latin typeface="Palatino Linotype"/>
              <a:cs typeface="Palatino Linotype"/>
            </a:endParaRPr>
          </a:p>
          <a:p>
            <a:pPr marL="481922" indent="-469858">
              <a:spcBef>
                <a:spcPts val="535"/>
              </a:spcBef>
              <a:buFont typeface="Times New Roman"/>
              <a:buChar char="■"/>
              <a:tabLst>
                <a:tab pos="481922" algn="l"/>
                <a:tab pos="482557" algn="l"/>
                <a:tab pos="1201314" algn="l"/>
                <a:tab pos="2584220" algn="l"/>
                <a:tab pos="4036971" algn="l"/>
                <a:tab pos="5038277" algn="l"/>
                <a:tab pos="5964025" algn="l"/>
                <a:tab pos="6444043" algn="l"/>
              </a:tabLst>
            </a:pPr>
            <a:r>
              <a:rPr sz="2200" spc="155" dirty="0">
                <a:solidFill>
                  <a:srgbClr val="990033"/>
                </a:solidFill>
                <a:latin typeface="Cambria"/>
                <a:cs typeface="Cambria"/>
              </a:rPr>
              <a:t>L</a:t>
            </a:r>
            <a:r>
              <a:rPr sz="2200" spc="21" dirty="0">
                <a:solidFill>
                  <a:srgbClr val="990033"/>
                </a:solidFill>
                <a:latin typeface="Cambria"/>
                <a:cs typeface="Cambria"/>
              </a:rPr>
              <a:t>i</a:t>
            </a:r>
            <a:r>
              <a:rPr sz="2200" spc="55" dirty="0">
                <a:solidFill>
                  <a:srgbClr val="990033"/>
                </a:solidFill>
                <a:latin typeface="Cambria"/>
                <a:cs typeface="Cambria"/>
              </a:rPr>
              <a:t>f</a:t>
            </a:r>
            <a:r>
              <a:rPr sz="2200" spc="-25" dirty="0">
                <a:solidFill>
                  <a:srgbClr val="990033"/>
                </a:solidFill>
                <a:latin typeface="Cambria"/>
                <a:cs typeface="Cambria"/>
              </a:rPr>
              <a:t>e</a:t>
            </a:r>
            <a:r>
              <a:rPr sz="2200" dirty="0">
                <a:solidFill>
                  <a:srgbClr val="990033"/>
                </a:solidFill>
                <a:latin typeface="Cambria"/>
                <a:cs typeface="Cambria"/>
              </a:rPr>
              <a:t>	</a:t>
            </a:r>
            <a:r>
              <a:rPr sz="2200" spc="254" dirty="0">
                <a:solidFill>
                  <a:srgbClr val="990033"/>
                </a:solidFill>
                <a:latin typeface="Cambria"/>
                <a:cs typeface="Cambria"/>
              </a:rPr>
              <a:t>/</a:t>
            </a:r>
            <a:r>
              <a:rPr sz="2200" spc="319" dirty="0">
                <a:solidFill>
                  <a:srgbClr val="990033"/>
                </a:solidFill>
                <a:latin typeface="Cambria"/>
                <a:cs typeface="Cambria"/>
              </a:rPr>
              <a:t>G</a:t>
            </a:r>
            <a:r>
              <a:rPr sz="2200" spc="-25" dirty="0">
                <a:solidFill>
                  <a:srgbClr val="990033"/>
                </a:solidFill>
                <a:latin typeface="Cambria"/>
                <a:cs typeface="Cambria"/>
              </a:rPr>
              <a:t>e</a:t>
            </a:r>
            <a:r>
              <a:rPr sz="2200" spc="65" dirty="0">
                <a:solidFill>
                  <a:srgbClr val="990033"/>
                </a:solidFill>
                <a:latin typeface="Cambria"/>
                <a:cs typeface="Cambria"/>
              </a:rPr>
              <a:t>n</a:t>
            </a:r>
            <a:r>
              <a:rPr sz="2200" spc="-44" dirty="0">
                <a:solidFill>
                  <a:srgbClr val="990033"/>
                </a:solidFill>
                <a:latin typeface="Cambria"/>
                <a:cs typeface="Cambria"/>
              </a:rPr>
              <a:t>e</a:t>
            </a:r>
            <a:r>
              <a:rPr sz="2200" spc="-35" dirty="0">
                <a:solidFill>
                  <a:srgbClr val="990033"/>
                </a:solidFill>
                <a:latin typeface="Cambria"/>
                <a:cs typeface="Cambria"/>
              </a:rPr>
              <a:t>r</a:t>
            </a:r>
            <a:r>
              <a:rPr sz="2200" spc="21" dirty="0">
                <a:solidFill>
                  <a:srgbClr val="990033"/>
                </a:solidFill>
                <a:latin typeface="Cambria"/>
                <a:cs typeface="Cambria"/>
              </a:rPr>
              <a:t>a</a:t>
            </a:r>
            <a:r>
              <a:rPr sz="2200" spc="40" dirty="0">
                <a:solidFill>
                  <a:srgbClr val="990033"/>
                </a:solidFill>
                <a:latin typeface="Cambria"/>
                <a:cs typeface="Cambria"/>
              </a:rPr>
              <a:t>l</a:t>
            </a:r>
            <a:r>
              <a:rPr sz="2200" dirty="0">
                <a:solidFill>
                  <a:srgbClr val="990033"/>
                </a:solidFill>
                <a:latin typeface="Cambria"/>
                <a:cs typeface="Cambria"/>
              </a:rPr>
              <a:t>	</a:t>
            </a:r>
            <a:r>
              <a:rPr sz="2200" spc="30" dirty="0">
                <a:solidFill>
                  <a:srgbClr val="990033"/>
                </a:solidFill>
                <a:latin typeface="Cambria"/>
                <a:cs typeface="Cambria"/>
              </a:rPr>
              <a:t>I</a:t>
            </a:r>
            <a:r>
              <a:rPr sz="2200" spc="44" dirty="0">
                <a:solidFill>
                  <a:srgbClr val="990033"/>
                </a:solidFill>
                <a:latin typeface="Cambria"/>
                <a:cs typeface="Cambria"/>
              </a:rPr>
              <a:t>n</a:t>
            </a:r>
            <a:r>
              <a:rPr sz="2200" spc="-5" dirty="0">
                <a:solidFill>
                  <a:srgbClr val="990033"/>
                </a:solidFill>
                <a:latin typeface="Cambria"/>
                <a:cs typeface="Cambria"/>
              </a:rPr>
              <a:t>s</a:t>
            </a:r>
            <a:r>
              <a:rPr sz="2200" spc="95" dirty="0">
                <a:solidFill>
                  <a:srgbClr val="990033"/>
                </a:solidFill>
                <a:latin typeface="Cambria"/>
                <a:cs typeface="Cambria"/>
              </a:rPr>
              <a:t>u</a:t>
            </a:r>
            <a:r>
              <a:rPr sz="2200" spc="-35" dirty="0">
                <a:solidFill>
                  <a:srgbClr val="990033"/>
                </a:solidFill>
                <a:latin typeface="Cambria"/>
                <a:cs typeface="Cambria"/>
              </a:rPr>
              <a:t>r</a:t>
            </a:r>
            <a:r>
              <a:rPr sz="2200" spc="21" dirty="0">
                <a:solidFill>
                  <a:srgbClr val="990033"/>
                </a:solidFill>
                <a:latin typeface="Cambria"/>
                <a:cs typeface="Cambria"/>
              </a:rPr>
              <a:t>a</a:t>
            </a:r>
            <a:r>
              <a:rPr sz="2200" spc="44" dirty="0">
                <a:solidFill>
                  <a:srgbClr val="990033"/>
                </a:solidFill>
                <a:latin typeface="Cambria"/>
                <a:cs typeface="Cambria"/>
              </a:rPr>
              <a:t>n</a:t>
            </a:r>
            <a:r>
              <a:rPr sz="2200" spc="-10" dirty="0">
                <a:solidFill>
                  <a:srgbClr val="990033"/>
                </a:solidFill>
                <a:latin typeface="Cambria"/>
                <a:cs typeface="Cambria"/>
              </a:rPr>
              <a:t>c</a:t>
            </a:r>
            <a:r>
              <a:rPr sz="2200" spc="-25" dirty="0">
                <a:solidFill>
                  <a:srgbClr val="990033"/>
                </a:solidFill>
                <a:latin typeface="Cambria"/>
                <a:cs typeface="Cambria"/>
              </a:rPr>
              <a:t>e</a:t>
            </a:r>
            <a:r>
              <a:rPr sz="2200" dirty="0">
                <a:solidFill>
                  <a:srgbClr val="990033"/>
                </a:solidFill>
                <a:latin typeface="Cambria"/>
                <a:cs typeface="Cambria"/>
              </a:rPr>
              <a:t>	</a:t>
            </a:r>
            <a:r>
              <a:rPr sz="2200" spc="86" dirty="0">
                <a:solidFill>
                  <a:srgbClr val="990033"/>
                </a:solidFill>
                <a:latin typeface="Cambria"/>
                <a:cs typeface="Cambria"/>
              </a:rPr>
              <a:t>P</a:t>
            </a:r>
            <a:r>
              <a:rPr sz="2200" spc="35" dirty="0">
                <a:solidFill>
                  <a:srgbClr val="990033"/>
                </a:solidFill>
                <a:latin typeface="Cambria"/>
                <a:cs typeface="Cambria"/>
              </a:rPr>
              <a:t>ol</a:t>
            </a:r>
            <a:r>
              <a:rPr sz="2200" spc="21" dirty="0">
                <a:solidFill>
                  <a:srgbClr val="990033"/>
                </a:solidFill>
                <a:latin typeface="Cambria"/>
                <a:cs typeface="Cambria"/>
              </a:rPr>
              <a:t>i</a:t>
            </a:r>
            <a:r>
              <a:rPr sz="2200" spc="-10" dirty="0">
                <a:solidFill>
                  <a:srgbClr val="990033"/>
                </a:solidFill>
                <a:latin typeface="Cambria"/>
                <a:cs typeface="Cambria"/>
              </a:rPr>
              <a:t>c</a:t>
            </a:r>
            <a:r>
              <a:rPr sz="2200" spc="110" dirty="0">
                <a:solidFill>
                  <a:srgbClr val="990033"/>
                </a:solidFill>
                <a:latin typeface="Cambria"/>
                <a:cs typeface="Cambria"/>
              </a:rPr>
              <a:t>y</a:t>
            </a:r>
            <a:r>
              <a:rPr sz="2200" dirty="0">
                <a:solidFill>
                  <a:srgbClr val="990033"/>
                </a:solidFill>
                <a:latin typeface="Cambria"/>
                <a:cs typeface="Cambria"/>
              </a:rPr>
              <a:t>	</a:t>
            </a:r>
            <a:r>
              <a:rPr sz="2200" spc="-25" dirty="0">
                <a:solidFill>
                  <a:srgbClr val="990033"/>
                </a:solidFill>
                <a:latin typeface="Cambria"/>
                <a:cs typeface="Cambria"/>
              </a:rPr>
              <a:t>t</a:t>
            </a:r>
            <a:r>
              <a:rPr sz="2200" spc="21" dirty="0">
                <a:solidFill>
                  <a:srgbClr val="990033"/>
                </a:solidFill>
                <a:latin typeface="Cambria"/>
                <a:cs typeface="Cambria"/>
              </a:rPr>
              <a:t>a</a:t>
            </a:r>
            <a:r>
              <a:rPr sz="2200" spc="70" dirty="0">
                <a:solidFill>
                  <a:srgbClr val="990033"/>
                </a:solidFill>
                <a:latin typeface="Cambria"/>
                <a:cs typeface="Cambria"/>
              </a:rPr>
              <a:t>k</a:t>
            </a:r>
            <a:r>
              <a:rPr sz="2200" spc="-25" dirty="0">
                <a:solidFill>
                  <a:srgbClr val="990033"/>
                </a:solidFill>
                <a:latin typeface="Cambria"/>
                <a:cs typeface="Cambria"/>
              </a:rPr>
              <a:t>e</a:t>
            </a:r>
            <a:r>
              <a:rPr sz="2200" spc="50" dirty="0">
                <a:solidFill>
                  <a:srgbClr val="990033"/>
                </a:solidFill>
                <a:latin typeface="Cambria"/>
                <a:cs typeface="Cambria"/>
              </a:rPr>
              <a:t>n</a:t>
            </a:r>
            <a:r>
              <a:rPr sz="2200" dirty="0">
                <a:solidFill>
                  <a:srgbClr val="990033"/>
                </a:solidFill>
                <a:latin typeface="Cambria"/>
                <a:cs typeface="Cambria"/>
              </a:rPr>
              <a:t>	i</a:t>
            </a:r>
            <a:r>
              <a:rPr sz="2200" spc="50" dirty="0">
                <a:solidFill>
                  <a:srgbClr val="990033"/>
                </a:solidFill>
                <a:latin typeface="Cambria"/>
                <a:cs typeface="Cambria"/>
              </a:rPr>
              <a:t>n</a:t>
            </a:r>
            <a:r>
              <a:rPr sz="2200" dirty="0">
                <a:solidFill>
                  <a:srgbClr val="990033"/>
                </a:solidFill>
                <a:latin typeface="Cambria"/>
                <a:cs typeface="Cambria"/>
              </a:rPr>
              <a:t>	</a:t>
            </a:r>
            <a:r>
              <a:rPr sz="2200" spc="30" dirty="0">
                <a:solidFill>
                  <a:srgbClr val="990033"/>
                </a:solidFill>
                <a:latin typeface="Cambria"/>
                <a:cs typeface="Cambria"/>
              </a:rPr>
              <a:t>I</a:t>
            </a:r>
            <a:r>
              <a:rPr sz="2200" spc="44" dirty="0">
                <a:solidFill>
                  <a:srgbClr val="990033"/>
                </a:solidFill>
                <a:latin typeface="Cambria"/>
                <a:cs typeface="Cambria"/>
              </a:rPr>
              <a:t>n</a:t>
            </a:r>
            <a:r>
              <a:rPr sz="2200" spc="114" dirty="0">
                <a:solidFill>
                  <a:srgbClr val="990033"/>
                </a:solidFill>
                <a:latin typeface="Cambria"/>
                <a:cs typeface="Cambria"/>
              </a:rPr>
              <a:t>d</a:t>
            </a:r>
            <a:r>
              <a:rPr sz="2200" spc="21" dirty="0">
                <a:solidFill>
                  <a:srgbClr val="990033"/>
                </a:solidFill>
                <a:latin typeface="Cambria"/>
                <a:cs typeface="Cambria"/>
              </a:rPr>
              <a:t>ia</a:t>
            </a:r>
            <a:endParaRPr sz="2200" dirty="0">
              <a:latin typeface="Cambria"/>
              <a:cs typeface="Cambria"/>
            </a:endParaRPr>
          </a:p>
        </p:txBody>
      </p:sp>
      <p:sp>
        <p:nvSpPr>
          <p:cNvPr id="8" name="object 8"/>
          <p:cNvSpPr txBox="1"/>
          <p:nvPr/>
        </p:nvSpPr>
        <p:spPr>
          <a:xfrm>
            <a:off x="8021424" y="6093031"/>
            <a:ext cx="976630" cy="350736"/>
          </a:xfrm>
          <a:prstGeom prst="rect">
            <a:avLst/>
          </a:prstGeom>
        </p:spPr>
        <p:txBody>
          <a:bodyPr vert="horz" wrap="square" lIns="0" tIns="12064" rIns="0" bIns="0" rtlCol="0">
            <a:spAutoFit/>
          </a:bodyPr>
          <a:lstStyle/>
          <a:p>
            <a:pPr marL="12699">
              <a:spcBef>
                <a:spcPts val="95"/>
              </a:spcBef>
              <a:tabLst>
                <a:tab pos="676215" algn="l"/>
              </a:tabLst>
            </a:pPr>
            <a:r>
              <a:rPr sz="2200" spc="-10" dirty="0">
                <a:solidFill>
                  <a:srgbClr val="990033"/>
                </a:solidFill>
                <a:latin typeface="Cambria"/>
                <a:cs typeface="Cambria"/>
              </a:rPr>
              <a:t>c</a:t>
            </a:r>
            <a:r>
              <a:rPr sz="2200" spc="21" dirty="0">
                <a:solidFill>
                  <a:srgbClr val="990033"/>
                </a:solidFill>
                <a:latin typeface="Cambria"/>
                <a:cs typeface="Cambria"/>
              </a:rPr>
              <a:t>a</a:t>
            </a:r>
            <a:r>
              <a:rPr sz="2200" spc="50" dirty="0">
                <a:solidFill>
                  <a:srgbClr val="990033"/>
                </a:solidFill>
                <a:latin typeface="Cambria"/>
                <a:cs typeface="Cambria"/>
              </a:rPr>
              <a:t>n</a:t>
            </a:r>
            <a:r>
              <a:rPr sz="2200" dirty="0">
                <a:solidFill>
                  <a:srgbClr val="990033"/>
                </a:solidFill>
                <a:latin typeface="Cambria"/>
                <a:cs typeface="Cambria"/>
              </a:rPr>
              <a:t>	b</a:t>
            </a:r>
            <a:r>
              <a:rPr sz="2200" spc="-25" dirty="0">
                <a:solidFill>
                  <a:srgbClr val="990033"/>
                </a:solidFill>
                <a:latin typeface="Cambria"/>
                <a:cs typeface="Cambria"/>
              </a:rPr>
              <a:t>e</a:t>
            </a:r>
            <a:endParaRPr sz="2200" dirty="0">
              <a:latin typeface="Cambria"/>
              <a:cs typeface="Cambria"/>
            </a:endParaRPr>
          </a:p>
        </p:txBody>
      </p:sp>
      <p:sp>
        <p:nvSpPr>
          <p:cNvPr id="9" name="object 9"/>
          <p:cNvSpPr txBox="1"/>
          <p:nvPr/>
        </p:nvSpPr>
        <p:spPr>
          <a:xfrm>
            <a:off x="836314" y="6443767"/>
            <a:ext cx="8000456" cy="822013"/>
          </a:xfrm>
          <a:prstGeom prst="rect">
            <a:avLst/>
          </a:prstGeom>
        </p:spPr>
        <p:txBody>
          <a:bodyPr vert="horz" wrap="square" lIns="0" tIns="80003" rIns="0" bIns="0" rtlCol="0">
            <a:spAutoFit/>
          </a:bodyPr>
          <a:lstStyle/>
          <a:p>
            <a:pPr marL="481922">
              <a:spcBef>
                <a:spcPts val="630"/>
              </a:spcBef>
            </a:pPr>
            <a:r>
              <a:rPr sz="2200" spc="40" dirty="0">
                <a:solidFill>
                  <a:srgbClr val="990033"/>
                </a:solidFill>
                <a:latin typeface="Cambria"/>
                <a:cs typeface="Cambria"/>
              </a:rPr>
              <a:t>continued.</a:t>
            </a:r>
            <a:endParaRPr sz="2200" dirty="0">
              <a:latin typeface="Cambria"/>
              <a:cs typeface="Cambria"/>
            </a:endParaRPr>
          </a:p>
          <a:p>
            <a:pPr marL="481922" indent="-469858">
              <a:spcBef>
                <a:spcPts val="525"/>
              </a:spcBef>
              <a:buFont typeface="Times New Roman"/>
              <a:buChar char="■"/>
              <a:tabLst>
                <a:tab pos="481922" algn="l"/>
                <a:tab pos="482557" algn="l"/>
              </a:tabLst>
            </a:pPr>
            <a:r>
              <a:rPr sz="2200" spc="175" dirty="0">
                <a:solidFill>
                  <a:srgbClr val="990033"/>
                </a:solidFill>
                <a:latin typeface="Cambria"/>
                <a:cs typeface="Cambria"/>
              </a:rPr>
              <a:t>No</a:t>
            </a:r>
            <a:r>
              <a:rPr sz="2200" spc="50" dirty="0">
                <a:solidFill>
                  <a:srgbClr val="990033"/>
                </a:solidFill>
                <a:latin typeface="Cambria"/>
                <a:cs typeface="Cambria"/>
              </a:rPr>
              <a:t> </a:t>
            </a:r>
            <a:r>
              <a:rPr sz="2200" spc="21" dirty="0">
                <a:solidFill>
                  <a:srgbClr val="990033"/>
                </a:solidFill>
                <a:latin typeface="Cambria"/>
                <a:cs typeface="Cambria"/>
              </a:rPr>
              <a:t>permission</a:t>
            </a:r>
            <a:r>
              <a:rPr sz="2200" spc="80" dirty="0">
                <a:solidFill>
                  <a:srgbClr val="990033"/>
                </a:solidFill>
                <a:latin typeface="Cambria"/>
                <a:cs typeface="Cambria"/>
              </a:rPr>
              <a:t> </a:t>
            </a:r>
            <a:r>
              <a:rPr sz="2200" spc="10" dirty="0">
                <a:solidFill>
                  <a:srgbClr val="990033"/>
                </a:solidFill>
                <a:latin typeface="Cambria"/>
                <a:cs typeface="Cambria"/>
              </a:rPr>
              <a:t>required</a:t>
            </a:r>
            <a:r>
              <a:rPr sz="2200" spc="110" dirty="0">
                <a:solidFill>
                  <a:srgbClr val="990033"/>
                </a:solidFill>
                <a:latin typeface="Cambria"/>
                <a:cs typeface="Cambria"/>
              </a:rPr>
              <a:t> </a:t>
            </a:r>
            <a:r>
              <a:rPr sz="2200" spc="15" dirty="0">
                <a:solidFill>
                  <a:srgbClr val="990033"/>
                </a:solidFill>
                <a:latin typeface="Cambria"/>
                <a:cs typeface="Cambria"/>
              </a:rPr>
              <a:t>for</a:t>
            </a:r>
            <a:r>
              <a:rPr sz="2200" spc="75" dirty="0">
                <a:solidFill>
                  <a:srgbClr val="990033"/>
                </a:solidFill>
                <a:latin typeface="Cambria"/>
                <a:cs typeface="Cambria"/>
              </a:rPr>
              <a:t> </a:t>
            </a:r>
            <a:r>
              <a:rPr sz="2200" spc="50" dirty="0">
                <a:solidFill>
                  <a:srgbClr val="990033"/>
                </a:solidFill>
                <a:latin typeface="Cambria"/>
                <a:cs typeface="Cambria"/>
              </a:rPr>
              <a:t>payment</a:t>
            </a:r>
            <a:r>
              <a:rPr sz="2200" spc="25" dirty="0">
                <a:solidFill>
                  <a:srgbClr val="990033"/>
                </a:solidFill>
                <a:latin typeface="Cambria"/>
                <a:cs typeface="Cambria"/>
              </a:rPr>
              <a:t> </a:t>
            </a:r>
            <a:r>
              <a:rPr sz="2200" spc="50" dirty="0">
                <a:solidFill>
                  <a:srgbClr val="990033"/>
                </a:solidFill>
                <a:latin typeface="Cambria"/>
                <a:cs typeface="Cambria"/>
              </a:rPr>
              <a:t>of</a:t>
            </a:r>
            <a:r>
              <a:rPr sz="2200" spc="80" dirty="0">
                <a:solidFill>
                  <a:srgbClr val="990033"/>
                </a:solidFill>
                <a:latin typeface="Cambria"/>
                <a:cs typeface="Cambria"/>
              </a:rPr>
              <a:t> </a:t>
            </a:r>
            <a:r>
              <a:rPr sz="2200" spc="55" dirty="0">
                <a:solidFill>
                  <a:srgbClr val="990033"/>
                </a:solidFill>
                <a:latin typeface="Cambria"/>
                <a:cs typeface="Cambria"/>
              </a:rPr>
              <a:t>premium.</a:t>
            </a:r>
            <a:endParaRPr sz="2200" dirty="0">
              <a:latin typeface="Cambria"/>
              <a:cs typeface="Cambria"/>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05152" y="603847"/>
            <a:ext cx="9070519" cy="1212424"/>
          </a:xfrm>
          <a:prstGeom prst="rect">
            <a:avLst/>
          </a:prstGeom>
        </p:spPr>
        <p:txBody>
          <a:bodyPr vert="horz" wrap="square" lIns="0" tIns="316778" rIns="0" bIns="0" rtlCol="0">
            <a:spAutoFit/>
          </a:bodyPr>
          <a:lstStyle/>
          <a:p>
            <a:pPr marR="6350">
              <a:spcBef>
                <a:spcPts val="95"/>
              </a:spcBef>
            </a:pPr>
            <a:r>
              <a:rPr sz="2900" spc="-10" dirty="0"/>
              <a:t>Impact</a:t>
            </a:r>
            <a:r>
              <a:rPr sz="2900" spc="15" dirty="0"/>
              <a:t> </a:t>
            </a:r>
            <a:r>
              <a:rPr sz="2900" spc="-15" dirty="0"/>
              <a:t>on</a:t>
            </a:r>
            <a:r>
              <a:rPr sz="2900" spc="21" dirty="0"/>
              <a:t> </a:t>
            </a:r>
            <a:r>
              <a:rPr sz="2900" spc="-5" dirty="0"/>
              <a:t>transactions</a:t>
            </a:r>
            <a:r>
              <a:rPr sz="2900" spc="15" dirty="0"/>
              <a:t> </a:t>
            </a:r>
            <a:r>
              <a:rPr sz="2900" spc="-10" dirty="0"/>
              <a:t>done</a:t>
            </a:r>
            <a:r>
              <a:rPr sz="2900" spc="25" dirty="0"/>
              <a:t> </a:t>
            </a:r>
            <a:r>
              <a:rPr sz="2900" spc="-5" dirty="0"/>
              <a:t>at</a:t>
            </a:r>
            <a:r>
              <a:rPr sz="2900" spc="21" dirty="0"/>
              <a:t> </a:t>
            </a:r>
            <a:r>
              <a:rPr sz="2900" spc="-5" dirty="0"/>
              <a:t>time </a:t>
            </a:r>
            <a:r>
              <a:rPr sz="2900" spc="-10" dirty="0"/>
              <a:t>when</a:t>
            </a:r>
            <a:endParaRPr sz="2900" dirty="0"/>
          </a:p>
          <a:p>
            <a:pPr marR="5080"/>
            <a:r>
              <a:rPr sz="2900" spc="-5" dirty="0"/>
              <a:t>person</a:t>
            </a:r>
            <a:r>
              <a:rPr sz="2900" spc="-15" dirty="0"/>
              <a:t> </a:t>
            </a:r>
            <a:r>
              <a:rPr sz="2900" dirty="0"/>
              <a:t>was</a:t>
            </a:r>
            <a:r>
              <a:rPr sz="2900" spc="-25" dirty="0"/>
              <a:t> </a:t>
            </a:r>
            <a:r>
              <a:rPr sz="2900" spc="-5" dirty="0"/>
              <a:t>resident</a:t>
            </a:r>
            <a:r>
              <a:rPr sz="2900" spc="5" dirty="0"/>
              <a:t> </a:t>
            </a:r>
            <a:r>
              <a:rPr sz="2900" spc="-10" dirty="0"/>
              <a:t>in</a:t>
            </a:r>
            <a:r>
              <a:rPr sz="2900" spc="10" dirty="0"/>
              <a:t> </a:t>
            </a:r>
            <a:r>
              <a:rPr sz="2900" spc="-5" dirty="0"/>
              <a:t>India</a:t>
            </a:r>
            <a:endParaRPr sz="2900" dirty="0"/>
          </a:p>
        </p:txBody>
      </p:sp>
      <p:sp>
        <p:nvSpPr>
          <p:cNvPr id="6" name="object 6"/>
          <p:cNvSpPr txBox="1"/>
          <p:nvPr/>
        </p:nvSpPr>
        <p:spPr>
          <a:xfrm>
            <a:off x="927100" y="1889259"/>
            <a:ext cx="8915400" cy="5272589"/>
          </a:xfrm>
          <a:prstGeom prst="rect">
            <a:avLst/>
          </a:prstGeom>
        </p:spPr>
        <p:txBody>
          <a:bodyPr vert="horz" wrap="square" lIns="0" tIns="85717" rIns="0" bIns="0" rtlCol="0">
            <a:spAutoFit/>
          </a:bodyPr>
          <a:lstStyle/>
          <a:p>
            <a:pPr marL="12699">
              <a:spcBef>
                <a:spcPts val="675"/>
              </a:spcBef>
            </a:pPr>
            <a:r>
              <a:rPr sz="2400" b="1" spc="-5" dirty="0">
                <a:solidFill>
                  <a:srgbClr val="990033"/>
                </a:solidFill>
                <a:latin typeface="Palatino Linotype"/>
                <a:cs typeface="Palatino Linotype"/>
              </a:rPr>
              <a:t>PPF</a:t>
            </a:r>
            <a:r>
              <a:rPr sz="2400" b="1" spc="-44" dirty="0">
                <a:solidFill>
                  <a:srgbClr val="990033"/>
                </a:solidFill>
                <a:latin typeface="Palatino Linotype"/>
                <a:cs typeface="Palatino Linotype"/>
              </a:rPr>
              <a:t> </a:t>
            </a:r>
            <a:r>
              <a:rPr sz="2400" b="1" spc="-5" dirty="0">
                <a:solidFill>
                  <a:srgbClr val="990033"/>
                </a:solidFill>
                <a:latin typeface="Palatino Linotype"/>
                <a:cs typeface="Palatino Linotype"/>
              </a:rPr>
              <a:t>Account:</a:t>
            </a:r>
            <a:endParaRPr sz="2400" dirty="0">
              <a:latin typeface="Palatino Linotype"/>
              <a:cs typeface="Palatino Linotype"/>
            </a:endParaRPr>
          </a:p>
          <a:p>
            <a:pPr marL="481922" marR="5080" indent="-469858" algn="just">
              <a:spcBef>
                <a:spcPts val="575"/>
              </a:spcBef>
              <a:buFont typeface="Times New Roman"/>
              <a:buChar char="■"/>
              <a:tabLst>
                <a:tab pos="482557" algn="l"/>
              </a:tabLst>
            </a:pPr>
            <a:r>
              <a:rPr sz="2400" spc="180" dirty="0">
                <a:solidFill>
                  <a:srgbClr val="990033"/>
                </a:solidFill>
                <a:latin typeface="Cambria"/>
                <a:cs typeface="Cambria"/>
              </a:rPr>
              <a:t>As </a:t>
            </a:r>
            <a:r>
              <a:rPr sz="2400" dirty="0">
                <a:solidFill>
                  <a:srgbClr val="990033"/>
                </a:solidFill>
                <a:latin typeface="Cambria"/>
                <a:cs typeface="Cambria"/>
              </a:rPr>
              <a:t>per </a:t>
            </a:r>
            <a:r>
              <a:rPr sz="2400" spc="130" dirty="0">
                <a:solidFill>
                  <a:srgbClr val="990033"/>
                </a:solidFill>
                <a:latin typeface="Cambria"/>
                <a:cs typeface="Cambria"/>
              </a:rPr>
              <a:t>F.No. </a:t>
            </a:r>
            <a:r>
              <a:rPr sz="2400" spc="-5" dirty="0">
                <a:solidFill>
                  <a:srgbClr val="990033"/>
                </a:solidFill>
                <a:latin typeface="Cambria"/>
                <a:cs typeface="Cambria"/>
              </a:rPr>
              <a:t>01/10/2016-NS </a:t>
            </a:r>
            <a:r>
              <a:rPr sz="2400" spc="44" dirty="0">
                <a:solidFill>
                  <a:srgbClr val="990033"/>
                </a:solidFill>
                <a:latin typeface="Cambria"/>
                <a:cs typeface="Cambria"/>
              </a:rPr>
              <a:t>dated </a:t>
            </a:r>
            <a:r>
              <a:rPr sz="2400" spc="-50" dirty="0">
                <a:solidFill>
                  <a:srgbClr val="990033"/>
                </a:solidFill>
                <a:latin typeface="Cambria"/>
                <a:cs typeface="Cambria"/>
              </a:rPr>
              <a:t>23rd</a:t>
            </a:r>
            <a:r>
              <a:rPr sz="2400" spc="426" dirty="0">
                <a:solidFill>
                  <a:srgbClr val="990033"/>
                </a:solidFill>
                <a:latin typeface="Cambria"/>
                <a:cs typeface="Cambria"/>
              </a:rPr>
              <a:t> </a:t>
            </a:r>
            <a:r>
              <a:rPr sz="2400" spc="35" dirty="0">
                <a:solidFill>
                  <a:srgbClr val="990033"/>
                </a:solidFill>
                <a:latin typeface="Cambria"/>
                <a:cs typeface="Cambria"/>
              </a:rPr>
              <a:t>February, </a:t>
            </a:r>
            <a:r>
              <a:rPr sz="2400" spc="-130" dirty="0">
                <a:solidFill>
                  <a:srgbClr val="990033"/>
                </a:solidFill>
                <a:latin typeface="Cambria"/>
                <a:cs typeface="Cambria"/>
              </a:rPr>
              <a:t>2018 </a:t>
            </a:r>
            <a:r>
              <a:rPr sz="2400" spc="-125" dirty="0">
                <a:solidFill>
                  <a:srgbClr val="990033"/>
                </a:solidFill>
                <a:latin typeface="Cambria"/>
                <a:cs typeface="Cambria"/>
              </a:rPr>
              <a:t> </a:t>
            </a:r>
            <a:r>
              <a:rPr sz="2400" spc="40" dirty="0">
                <a:solidFill>
                  <a:srgbClr val="990033"/>
                </a:solidFill>
                <a:latin typeface="Cambria"/>
                <a:cs typeface="Cambria"/>
              </a:rPr>
              <a:t>an </a:t>
            </a:r>
            <a:r>
              <a:rPr sz="2400" spc="165" dirty="0">
                <a:solidFill>
                  <a:srgbClr val="990033"/>
                </a:solidFill>
                <a:latin typeface="Cambria"/>
                <a:cs typeface="Cambria"/>
              </a:rPr>
              <a:t>NRI </a:t>
            </a:r>
            <a:r>
              <a:rPr sz="2400" spc="25" dirty="0">
                <a:solidFill>
                  <a:srgbClr val="990033"/>
                </a:solidFill>
                <a:latin typeface="Cambria"/>
                <a:cs typeface="Cambria"/>
              </a:rPr>
              <a:t>can </a:t>
            </a:r>
            <a:r>
              <a:rPr sz="2400" spc="30" dirty="0">
                <a:solidFill>
                  <a:srgbClr val="990033"/>
                </a:solidFill>
                <a:latin typeface="Cambria"/>
                <a:cs typeface="Cambria"/>
              </a:rPr>
              <a:t>continue </a:t>
            </a:r>
            <a:r>
              <a:rPr sz="2400" spc="5" dirty="0">
                <a:solidFill>
                  <a:srgbClr val="990033"/>
                </a:solidFill>
                <a:latin typeface="Cambria"/>
                <a:cs typeface="Cambria"/>
              </a:rPr>
              <a:t>to </a:t>
            </a:r>
            <a:r>
              <a:rPr sz="2400" dirty="0">
                <a:solidFill>
                  <a:srgbClr val="990033"/>
                </a:solidFill>
                <a:latin typeface="Cambria"/>
                <a:cs typeface="Cambria"/>
              </a:rPr>
              <a:t>operate </a:t>
            </a:r>
            <a:r>
              <a:rPr sz="2400" spc="70" dirty="0">
                <a:solidFill>
                  <a:srgbClr val="990033"/>
                </a:solidFill>
                <a:latin typeface="Cambria"/>
                <a:cs typeface="Cambria"/>
              </a:rPr>
              <a:t>PPF </a:t>
            </a:r>
            <a:r>
              <a:rPr sz="2400" spc="30" dirty="0">
                <a:solidFill>
                  <a:srgbClr val="990033"/>
                </a:solidFill>
                <a:latin typeface="Cambria"/>
                <a:cs typeface="Cambria"/>
              </a:rPr>
              <a:t>account </a:t>
            </a:r>
            <a:r>
              <a:rPr sz="2400" spc="75" dirty="0">
                <a:solidFill>
                  <a:srgbClr val="990033"/>
                </a:solidFill>
                <a:latin typeface="Cambria"/>
                <a:cs typeface="Cambria"/>
              </a:rPr>
              <a:t>and </a:t>
            </a:r>
            <a:r>
              <a:rPr sz="2400" spc="30" dirty="0">
                <a:solidFill>
                  <a:srgbClr val="990033"/>
                </a:solidFill>
                <a:latin typeface="Cambria"/>
                <a:cs typeface="Cambria"/>
              </a:rPr>
              <a:t>continue </a:t>
            </a:r>
            <a:r>
              <a:rPr sz="2400" spc="-515" dirty="0">
                <a:solidFill>
                  <a:srgbClr val="990033"/>
                </a:solidFill>
                <a:latin typeface="Cambria"/>
                <a:cs typeface="Cambria"/>
              </a:rPr>
              <a:t> </a:t>
            </a:r>
            <a:r>
              <a:rPr sz="2400" spc="5" dirty="0">
                <a:solidFill>
                  <a:srgbClr val="990033"/>
                </a:solidFill>
                <a:latin typeface="Cambria"/>
                <a:cs typeface="Cambria"/>
              </a:rPr>
              <a:t>to</a:t>
            </a:r>
            <a:r>
              <a:rPr sz="2400" spc="60" dirty="0">
                <a:solidFill>
                  <a:srgbClr val="990033"/>
                </a:solidFill>
                <a:latin typeface="Cambria"/>
                <a:cs typeface="Cambria"/>
              </a:rPr>
              <a:t> </a:t>
            </a:r>
            <a:r>
              <a:rPr sz="2400" spc="25" dirty="0">
                <a:solidFill>
                  <a:srgbClr val="990033"/>
                </a:solidFill>
                <a:latin typeface="Cambria"/>
                <a:cs typeface="Cambria"/>
              </a:rPr>
              <a:t>invest</a:t>
            </a:r>
            <a:r>
              <a:rPr sz="2400" spc="86" dirty="0">
                <a:solidFill>
                  <a:srgbClr val="990033"/>
                </a:solidFill>
                <a:latin typeface="Cambria"/>
                <a:cs typeface="Cambria"/>
              </a:rPr>
              <a:t> </a:t>
            </a:r>
            <a:r>
              <a:rPr sz="2400" spc="10" dirty="0">
                <a:solidFill>
                  <a:srgbClr val="990033"/>
                </a:solidFill>
                <a:latin typeface="Cambria"/>
                <a:cs typeface="Cambria"/>
              </a:rPr>
              <a:t>further</a:t>
            </a:r>
            <a:r>
              <a:rPr sz="2400" spc="86" dirty="0">
                <a:solidFill>
                  <a:srgbClr val="990033"/>
                </a:solidFill>
                <a:latin typeface="Cambria"/>
                <a:cs typeface="Cambria"/>
              </a:rPr>
              <a:t> </a:t>
            </a:r>
            <a:r>
              <a:rPr sz="2400" spc="21" dirty="0">
                <a:solidFill>
                  <a:srgbClr val="990033"/>
                </a:solidFill>
                <a:latin typeface="Cambria"/>
                <a:cs typeface="Cambria"/>
              </a:rPr>
              <a:t>till</a:t>
            </a:r>
            <a:r>
              <a:rPr sz="2400" spc="95" dirty="0">
                <a:solidFill>
                  <a:srgbClr val="990033"/>
                </a:solidFill>
                <a:latin typeface="Cambria"/>
                <a:cs typeface="Cambria"/>
              </a:rPr>
              <a:t> </a:t>
            </a:r>
            <a:r>
              <a:rPr sz="2400" spc="5" dirty="0">
                <a:solidFill>
                  <a:srgbClr val="990033"/>
                </a:solidFill>
                <a:latin typeface="Cambria"/>
                <a:cs typeface="Cambria"/>
              </a:rPr>
              <a:t>the</a:t>
            </a:r>
            <a:r>
              <a:rPr sz="2400" spc="75" dirty="0">
                <a:solidFill>
                  <a:srgbClr val="990033"/>
                </a:solidFill>
                <a:latin typeface="Cambria"/>
                <a:cs typeface="Cambria"/>
              </a:rPr>
              <a:t> </a:t>
            </a:r>
            <a:r>
              <a:rPr sz="2400" spc="21" dirty="0">
                <a:solidFill>
                  <a:srgbClr val="990033"/>
                </a:solidFill>
                <a:latin typeface="Cambria"/>
                <a:cs typeface="Cambria"/>
              </a:rPr>
              <a:t>time</a:t>
            </a:r>
            <a:r>
              <a:rPr sz="2400" spc="75" dirty="0">
                <a:solidFill>
                  <a:srgbClr val="990033"/>
                </a:solidFill>
                <a:latin typeface="Cambria"/>
                <a:cs typeface="Cambria"/>
              </a:rPr>
              <a:t> </a:t>
            </a:r>
            <a:r>
              <a:rPr sz="2400" spc="-5" dirty="0">
                <a:solidFill>
                  <a:srgbClr val="990033"/>
                </a:solidFill>
                <a:latin typeface="Cambria"/>
                <a:cs typeface="Cambria"/>
              </a:rPr>
              <a:t>it</a:t>
            </a:r>
            <a:r>
              <a:rPr sz="2400" spc="86" dirty="0">
                <a:solidFill>
                  <a:srgbClr val="990033"/>
                </a:solidFill>
                <a:latin typeface="Cambria"/>
                <a:cs typeface="Cambria"/>
              </a:rPr>
              <a:t> </a:t>
            </a:r>
            <a:r>
              <a:rPr sz="2400" spc="21" dirty="0">
                <a:solidFill>
                  <a:srgbClr val="990033"/>
                </a:solidFill>
                <a:latin typeface="Cambria"/>
                <a:cs typeface="Cambria"/>
              </a:rPr>
              <a:t>matures</a:t>
            </a:r>
            <a:r>
              <a:rPr sz="2400" spc="95" dirty="0">
                <a:solidFill>
                  <a:srgbClr val="990033"/>
                </a:solidFill>
                <a:latin typeface="Cambria"/>
                <a:cs typeface="Cambria"/>
              </a:rPr>
              <a:t> </a:t>
            </a:r>
            <a:r>
              <a:rPr sz="2400" spc="-25" dirty="0">
                <a:solidFill>
                  <a:srgbClr val="990033"/>
                </a:solidFill>
                <a:latin typeface="Cambria"/>
                <a:cs typeface="Cambria"/>
              </a:rPr>
              <a:t>(after</a:t>
            </a:r>
            <a:r>
              <a:rPr sz="2400" spc="86" dirty="0">
                <a:solidFill>
                  <a:srgbClr val="990033"/>
                </a:solidFill>
                <a:latin typeface="Cambria"/>
                <a:cs typeface="Cambria"/>
              </a:rPr>
              <a:t> </a:t>
            </a:r>
            <a:r>
              <a:rPr sz="2400" spc="-35" dirty="0">
                <a:solidFill>
                  <a:srgbClr val="990033"/>
                </a:solidFill>
                <a:latin typeface="Cambria"/>
                <a:cs typeface="Cambria"/>
              </a:rPr>
              <a:t>15/5</a:t>
            </a:r>
            <a:r>
              <a:rPr sz="2400" spc="75" dirty="0">
                <a:solidFill>
                  <a:srgbClr val="990033"/>
                </a:solidFill>
                <a:latin typeface="Cambria"/>
                <a:cs typeface="Cambria"/>
              </a:rPr>
              <a:t> </a:t>
            </a:r>
            <a:r>
              <a:rPr sz="2400" spc="-10" dirty="0">
                <a:solidFill>
                  <a:srgbClr val="990033"/>
                </a:solidFill>
                <a:latin typeface="Cambria"/>
                <a:cs typeface="Cambria"/>
              </a:rPr>
              <a:t>years)</a:t>
            </a:r>
            <a:endParaRPr sz="2400" dirty="0">
              <a:latin typeface="Cambria"/>
              <a:cs typeface="Cambria"/>
            </a:endParaRPr>
          </a:p>
          <a:p>
            <a:pPr marL="481922" indent="-469858" algn="just">
              <a:spcBef>
                <a:spcPts val="575"/>
              </a:spcBef>
              <a:buFont typeface="Times New Roman"/>
              <a:buChar char="■"/>
              <a:tabLst>
                <a:tab pos="482557" algn="l"/>
              </a:tabLst>
            </a:pPr>
            <a:r>
              <a:rPr sz="2400" spc="70" dirty="0">
                <a:solidFill>
                  <a:srgbClr val="990033"/>
                </a:solidFill>
                <a:latin typeface="Cambria"/>
                <a:cs typeface="Cambria"/>
              </a:rPr>
              <a:t>After</a:t>
            </a:r>
            <a:r>
              <a:rPr sz="2400" spc="40" dirty="0">
                <a:solidFill>
                  <a:srgbClr val="990033"/>
                </a:solidFill>
                <a:latin typeface="Cambria"/>
                <a:cs typeface="Cambria"/>
              </a:rPr>
              <a:t> </a:t>
            </a:r>
            <a:r>
              <a:rPr sz="2400" spc="35" dirty="0">
                <a:solidFill>
                  <a:srgbClr val="990033"/>
                </a:solidFill>
                <a:latin typeface="Cambria"/>
                <a:cs typeface="Cambria"/>
              </a:rPr>
              <a:t>maturity</a:t>
            </a:r>
            <a:r>
              <a:rPr sz="2400" spc="110" dirty="0">
                <a:solidFill>
                  <a:srgbClr val="990033"/>
                </a:solidFill>
                <a:latin typeface="Cambria"/>
                <a:cs typeface="Cambria"/>
              </a:rPr>
              <a:t> </a:t>
            </a:r>
            <a:r>
              <a:rPr sz="2400" spc="30" dirty="0">
                <a:solidFill>
                  <a:srgbClr val="990033"/>
                </a:solidFill>
                <a:latin typeface="Cambria"/>
                <a:cs typeface="Cambria"/>
              </a:rPr>
              <a:t>account</a:t>
            </a:r>
            <a:r>
              <a:rPr sz="2400" spc="60" dirty="0">
                <a:solidFill>
                  <a:srgbClr val="990033"/>
                </a:solidFill>
                <a:latin typeface="Cambria"/>
                <a:cs typeface="Cambria"/>
              </a:rPr>
              <a:t> </a:t>
            </a:r>
            <a:r>
              <a:rPr sz="2400" spc="21" dirty="0">
                <a:solidFill>
                  <a:srgbClr val="990033"/>
                </a:solidFill>
                <a:latin typeface="Cambria"/>
                <a:cs typeface="Cambria"/>
              </a:rPr>
              <a:t>cannot</a:t>
            </a:r>
            <a:r>
              <a:rPr sz="2400" spc="86" dirty="0">
                <a:solidFill>
                  <a:srgbClr val="990033"/>
                </a:solidFill>
                <a:latin typeface="Cambria"/>
                <a:cs typeface="Cambria"/>
              </a:rPr>
              <a:t> </a:t>
            </a:r>
            <a:r>
              <a:rPr sz="2400" dirty="0">
                <a:solidFill>
                  <a:srgbClr val="990033"/>
                </a:solidFill>
                <a:latin typeface="Cambria"/>
                <a:cs typeface="Cambria"/>
              </a:rPr>
              <a:t>be</a:t>
            </a:r>
            <a:r>
              <a:rPr sz="2400" spc="44" dirty="0">
                <a:solidFill>
                  <a:srgbClr val="990033"/>
                </a:solidFill>
                <a:latin typeface="Cambria"/>
                <a:cs typeface="Cambria"/>
              </a:rPr>
              <a:t> </a:t>
            </a:r>
            <a:r>
              <a:rPr sz="2400" spc="40" dirty="0">
                <a:solidFill>
                  <a:srgbClr val="990033"/>
                </a:solidFill>
                <a:latin typeface="Cambria"/>
                <a:cs typeface="Cambria"/>
              </a:rPr>
              <a:t>renewed.</a:t>
            </a:r>
            <a:endParaRPr sz="2400" dirty="0">
              <a:latin typeface="Cambria"/>
              <a:cs typeface="Cambria"/>
            </a:endParaRPr>
          </a:p>
          <a:p>
            <a:pPr marL="12699" marR="5080">
              <a:spcBef>
                <a:spcPts val="580"/>
              </a:spcBef>
              <a:tabLst>
                <a:tab pos="1243854" algn="l"/>
                <a:tab pos="2694065" algn="l"/>
                <a:tab pos="4431271" algn="l"/>
                <a:tab pos="5358290" algn="l"/>
                <a:tab pos="6552618" algn="l"/>
                <a:tab pos="7458046" algn="l"/>
              </a:tabLst>
            </a:pPr>
            <a:r>
              <a:rPr sz="2400" b="1" dirty="0">
                <a:solidFill>
                  <a:srgbClr val="990033"/>
                </a:solidFill>
                <a:latin typeface="Palatino Linotype"/>
                <a:cs typeface="Palatino Linotype"/>
              </a:rPr>
              <a:t>F</a:t>
            </a:r>
            <a:r>
              <a:rPr sz="2400" b="1" spc="-15" dirty="0">
                <a:solidFill>
                  <a:srgbClr val="990033"/>
                </a:solidFill>
                <a:latin typeface="Palatino Linotype"/>
                <a:cs typeface="Palatino Linotype"/>
              </a:rPr>
              <a:t>o</a:t>
            </a:r>
            <a:r>
              <a:rPr sz="2400" b="1" dirty="0">
                <a:solidFill>
                  <a:srgbClr val="990033"/>
                </a:solidFill>
                <a:latin typeface="Palatino Linotype"/>
                <a:cs typeface="Palatino Linotype"/>
              </a:rPr>
              <a:t>re</a:t>
            </a:r>
            <a:r>
              <a:rPr sz="2400" b="1" spc="-10" dirty="0">
                <a:solidFill>
                  <a:srgbClr val="990033"/>
                </a:solidFill>
                <a:latin typeface="Palatino Linotype"/>
                <a:cs typeface="Palatino Linotype"/>
              </a:rPr>
              <a:t>i</a:t>
            </a:r>
            <a:r>
              <a:rPr sz="2400" b="1" spc="5" dirty="0">
                <a:solidFill>
                  <a:srgbClr val="990033"/>
                </a:solidFill>
                <a:latin typeface="Palatino Linotype"/>
                <a:cs typeface="Palatino Linotype"/>
              </a:rPr>
              <a:t>g</a:t>
            </a:r>
            <a:r>
              <a:rPr sz="2400" b="1" dirty="0">
                <a:solidFill>
                  <a:srgbClr val="990033"/>
                </a:solidFill>
                <a:latin typeface="Palatino Linotype"/>
                <a:cs typeface="Palatino Linotype"/>
              </a:rPr>
              <a:t>n	</a:t>
            </a:r>
            <a:r>
              <a:rPr sz="2400" b="1" spc="15" dirty="0">
                <a:solidFill>
                  <a:srgbClr val="990033"/>
                </a:solidFill>
                <a:latin typeface="Palatino Linotype"/>
                <a:cs typeface="Palatino Linotype"/>
              </a:rPr>
              <a:t>C</a:t>
            </a:r>
            <a:r>
              <a:rPr sz="2400" b="1" spc="-5" dirty="0">
                <a:solidFill>
                  <a:srgbClr val="990033"/>
                </a:solidFill>
                <a:latin typeface="Palatino Linotype"/>
                <a:cs typeface="Palatino Linotype"/>
              </a:rPr>
              <a:t>u</a:t>
            </a:r>
            <a:r>
              <a:rPr sz="2400" b="1" dirty="0">
                <a:solidFill>
                  <a:srgbClr val="990033"/>
                </a:solidFill>
                <a:latin typeface="Palatino Linotype"/>
                <a:cs typeface="Palatino Linotype"/>
              </a:rPr>
              <a:t>rre</a:t>
            </a:r>
            <a:r>
              <a:rPr sz="2400" b="1" spc="-5" dirty="0">
                <a:solidFill>
                  <a:srgbClr val="990033"/>
                </a:solidFill>
                <a:latin typeface="Palatino Linotype"/>
                <a:cs typeface="Palatino Linotype"/>
              </a:rPr>
              <a:t>n</a:t>
            </a:r>
            <a:r>
              <a:rPr sz="2400" b="1" spc="-10" dirty="0">
                <a:solidFill>
                  <a:srgbClr val="990033"/>
                </a:solidFill>
                <a:latin typeface="Palatino Linotype"/>
                <a:cs typeface="Palatino Linotype"/>
              </a:rPr>
              <a:t>c</a:t>
            </a:r>
            <a:r>
              <a:rPr sz="2400" b="1" dirty="0">
                <a:solidFill>
                  <a:srgbClr val="990033"/>
                </a:solidFill>
                <a:latin typeface="Palatino Linotype"/>
                <a:cs typeface="Palatino Linotype"/>
              </a:rPr>
              <a:t>y	I</a:t>
            </a:r>
            <a:r>
              <a:rPr sz="2400" b="1" spc="-5" dirty="0">
                <a:solidFill>
                  <a:srgbClr val="990033"/>
                </a:solidFill>
                <a:latin typeface="Palatino Linotype"/>
                <a:cs typeface="Palatino Linotype"/>
              </a:rPr>
              <a:t>n</a:t>
            </a:r>
            <a:r>
              <a:rPr sz="2400" b="1" spc="-15" dirty="0">
                <a:solidFill>
                  <a:srgbClr val="990033"/>
                </a:solidFill>
                <a:latin typeface="Palatino Linotype"/>
                <a:cs typeface="Palatino Linotype"/>
              </a:rPr>
              <a:t>v</a:t>
            </a:r>
            <a:r>
              <a:rPr sz="2400" b="1" dirty="0">
                <a:solidFill>
                  <a:srgbClr val="990033"/>
                </a:solidFill>
                <a:latin typeface="Palatino Linotype"/>
                <a:cs typeface="Palatino Linotype"/>
              </a:rPr>
              <a:t>e</a:t>
            </a:r>
            <a:r>
              <a:rPr sz="2400" b="1" spc="10" dirty="0">
                <a:solidFill>
                  <a:srgbClr val="990033"/>
                </a:solidFill>
                <a:latin typeface="Palatino Linotype"/>
                <a:cs typeface="Palatino Linotype"/>
              </a:rPr>
              <a:t>s</a:t>
            </a:r>
            <a:r>
              <a:rPr sz="2400" b="1" spc="15" dirty="0">
                <a:solidFill>
                  <a:srgbClr val="990033"/>
                </a:solidFill>
                <a:latin typeface="Palatino Linotype"/>
                <a:cs typeface="Palatino Linotype"/>
              </a:rPr>
              <a:t>t</a:t>
            </a:r>
            <a:r>
              <a:rPr sz="2400" b="1" spc="-25" dirty="0">
                <a:solidFill>
                  <a:srgbClr val="990033"/>
                </a:solidFill>
                <a:latin typeface="Palatino Linotype"/>
                <a:cs typeface="Palatino Linotype"/>
              </a:rPr>
              <a:t>m</a:t>
            </a:r>
            <a:r>
              <a:rPr sz="2400" b="1" dirty="0">
                <a:solidFill>
                  <a:srgbClr val="990033"/>
                </a:solidFill>
                <a:latin typeface="Palatino Linotype"/>
                <a:cs typeface="Palatino Linotype"/>
              </a:rPr>
              <a:t>e</a:t>
            </a:r>
            <a:r>
              <a:rPr sz="2400" b="1" spc="21" dirty="0">
                <a:solidFill>
                  <a:srgbClr val="990033"/>
                </a:solidFill>
                <a:latin typeface="Palatino Linotype"/>
                <a:cs typeface="Palatino Linotype"/>
              </a:rPr>
              <a:t>n</a:t>
            </a:r>
            <a:r>
              <a:rPr sz="2400" b="1" dirty="0">
                <a:solidFill>
                  <a:srgbClr val="990033"/>
                </a:solidFill>
                <a:latin typeface="Palatino Linotype"/>
                <a:cs typeface="Palatino Linotype"/>
              </a:rPr>
              <a:t>t	ma</a:t>
            </a:r>
            <a:r>
              <a:rPr sz="2400" b="1" spc="-5" dirty="0">
                <a:solidFill>
                  <a:srgbClr val="990033"/>
                </a:solidFill>
                <a:latin typeface="Palatino Linotype"/>
                <a:cs typeface="Palatino Linotype"/>
              </a:rPr>
              <a:t>d</a:t>
            </a:r>
            <a:r>
              <a:rPr sz="2400" b="1" dirty="0">
                <a:solidFill>
                  <a:srgbClr val="990033"/>
                </a:solidFill>
                <a:latin typeface="Palatino Linotype"/>
                <a:cs typeface="Palatino Linotype"/>
              </a:rPr>
              <a:t>e	</a:t>
            </a:r>
            <a:r>
              <a:rPr sz="2400" b="1" spc="-15" dirty="0">
                <a:solidFill>
                  <a:srgbClr val="990033"/>
                </a:solidFill>
                <a:latin typeface="Palatino Linotype"/>
                <a:cs typeface="Palatino Linotype"/>
              </a:rPr>
              <a:t>o</a:t>
            </a:r>
            <a:r>
              <a:rPr sz="2400" b="1" spc="-5" dirty="0">
                <a:solidFill>
                  <a:srgbClr val="990033"/>
                </a:solidFill>
                <a:latin typeface="Palatino Linotype"/>
                <a:cs typeface="Palatino Linotype"/>
              </a:rPr>
              <a:t>u</a:t>
            </a:r>
            <a:r>
              <a:rPr sz="2400" b="1" spc="15" dirty="0">
                <a:solidFill>
                  <a:srgbClr val="990033"/>
                </a:solidFill>
                <a:latin typeface="Palatino Linotype"/>
                <a:cs typeface="Palatino Linotype"/>
              </a:rPr>
              <a:t>t</a:t>
            </a:r>
            <a:r>
              <a:rPr sz="2400" b="1" spc="-10" dirty="0">
                <a:solidFill>
                  <a:srgbClr val="990033"/>
                </a:solidFill>
                <a:latin typeface="Palatino Linotype"/>
                <a:cs typeface="Palatino Linotype"/>
              </a:rPr>
              <a:t>si</a:t>
            </a:r>
            <a:r>
              <a:rPr sz="2400" b="1" spc="-5" dirty="0">
                <a:solidFill>
                  <a:srgbClr val="990033"/>
                </a:solidFill>
                <a:latin typeface="Palatino Linotype"/>
                <a:cs typeface="Palatino Linotype"/>
              </a:rPr>
              <a:t>d</a:t>
            </a:r>
            <a:r>
              <a:rPr sz="2400" b="1" dirty="0">
                <a:solidFill>
                  <a:srgbClr val="990033"/>
                </a:solidFill>
                <a:latin typeface="Palatino Linotype"/>
                <a:cs typeface="Palatino Linotype"/>
              </a:rPr>
              <a:t>e	I</a:t>
            </a:r>
            <a:r>
              <a:rPr sz="2400" b="1" spc="-5" dirty="0">
                <a:solidFill>
                  <a:srgbClr val="990033"/>
                </a:solidFill>
                <a:latin typeface="Palatino Linotype"/>
                <a:cs typeface="Palatino Linotype"/>
              </a:rPr>
              <a:t>n</a:t>
            </a:r>
            <a:r>
              <a:rPr sz="2400" b="1" spc="-30" dirty="0">
                <a:solidFill>
                  <a:srgbClr val="990033"/>
                </a:solidFill>
                <a:latin typeface="Palatino Linotype"/>
                <a:cs typeface="Palatino Linotype"/>
              </a:rPr>
              <a:t>d</a:t>
            </a:r>
            <a:r>
              <a:rPr sz="2400" b="1" spc="15" dirty="0">
                <a:solidFill>
                  <a:srgbClr val="990033"/>
                </a:solidFill>
                <a:latin typeface="Palatino Linotype"/>
                <a:cs typeface="Palatino Linotype"/>
              </a:rPr>
              <a:t>i</a:t>
            </a:r>
            <a:r>
              <a:rPr sz="2400" b="1" dirty="0">
                <a:solidFill>
                  <a:srgbClr val="990033"/>
                </a:solidFill>
                <a:latin typeface="Palatino Linotype"/>
                <a:cs typeface="Palatino Linotype"/>
              </a:rPr>
              <a:t>a	</a:t>
            </a:r>
            <a:r>
              <a:rPr sz="2400" b="1" spc="-5" dirty="0">
                <a:solidFill>
                  <a:srgbClr val="990033"/>
                </a:solidFill>
                <a:latin typeface="Palatino Linotype"/>
                <a:cs typeface="Palatino Linotype"/>
              </a:rPr>
              <a:t>und</a:t>
            </a:r>
            <a:r>
              <a:rPr sz="2400" b="1" dirty="0">
                <a:solidFill>
                  <a:srgbClr val="990033"/>
                </a:solidFill>
                <a:latin typeface="Palatino Linotype"/>
                <a:cs typeface="Palatino Linotype"/>
              </a:rPr>
              <a:t>er  </a:t>
            </a:r>
            <a:r>
              <a:rPr sz="2400" b="1" spc="5" dirty="0">
                <a:solidFill>
                  <a:srgbClr val="990033"/>
                </a:solidFill>
                <a:latin typeface="Palatino Linotype"/>
                <a:cs typeface="Palatino Linotype"/>
              </a:rPr>
              <a:t>LRS</a:t>
            </a:r>
            <a:r>
              <a:rPr sz="2400" b="1" spc="-10" dirty="0">
                <a:solidFill>
                  <a:srgbClr val="990033"/>
                </a:solidFill>
                <a:latin typeface="Palatino Linotype"/>
                <a:cs typeface="Palatino Linotype"/>
              </a:rPr>
              <a:t> </a:t>
            </a:r>
            <a:r>
              <a:rPr sz="2400" b="1" spc="-5" dirty="0">
                <a:solidFill>
                  <a:srgbClr val="990033"/>
                </a:solidFill>
                <a:latin typeface="Palatino Linotype"/>
                <a:cs typeface="Palatino Linotype"/>
              </a:rPr>
              <a:t>and ODI:</a:t>
            </a:r>
            <a:endParaRPr sz="2400" dirty="0">
              <a:latin typeface="Palatino Linotype"/>
              <a:cs typeface="Palatino Linotype"/>
            </a:endParaRPr>
          </a:p>
          <a:p>
            <a:pPr marL="481922" marR="5080" indent="-469858" algn="just">
              <a:spcBef>
                <a:spcPts val="575"/>
              </a:spcBef>
              <a:buFont typeface="Times New Roman"/>
              <a:buChar char="■"/>
              <a:tabLst>
                <a:tab pos="482557" algn="l"/>
              </a:tabLst>
            </a:pPr>
            <a:r>
              <a:rPr sz="2400" spc="155" dirty="0">
                <a:solidFill>
                  <a:srgbClr val="990033"/>
                </a:solidFill>
                <a:latin typeface="Cambria"/>
                <a:cs typeface="Cambria"/>
              </a:rPr>
              <a:t>All </a:t>
            </a:r>
            <a:r>
              <a:rPr sz="2400" spc="35" dirty="0">
                <a:solidFill>
                  <a:srgbClr val="990033"/>
                </a:solidFill>
                <a:latin typeface="Cambria"/>
                <a:cs typeface="Cambria"/>
              </a:rPr>
              <a:t>foreign </a:t>
            </a:r>
            <a:r>
              <a:rPr sz="2400" spc="21" dirty="0">
                <a:solidFill>
                  <a:srgbClr val="990033"/>
                </a:solidFill>
                <a:latin typeface="Cambria"/>
                <a:cs typeface="Cambria"/>
              </a:rPr>
              <a:t>currency </a:t>
            </a:r>
            <a:r>
              <a:rPr sz="2400" spc="30" dirty="0">
                <a:solidFill>
                  <a:srgbClr val="990033"/>
                </a:solidFill>
                <a:latin typeface="Cambria"/>
                <a:cs typeface="Cambria"/>
              </a:rPr>
              <a:t>investment </a:t>
            </a:r>
            <a:r>
              <a:rPr sz="2400" spc="60" dirty="0">
                <a:solidFill>
                  <a:srgbClr val="990033"/>
                </a:solidFill>
                <a:latin typeface="Cambria"/>
                <a:cs typeface="Cambria"/>
              </a:rPr>
              <a:t>made </a:t>
            </a:r>
            <a:r>
              <a:rPr sz="2400" spc="44" dirty="0">
                <a:solidFill>
                  <a:srgbClr val="990033"/>
                </a:solidFill>
                <a:latin typeface="Cambria"/>
                <a:cs typeface="Cambria"/>
              </a:rPr>
              <a:t>under </a:t>
            </a:r>
            <a:r>
              <a:rPr sz="2400" spc="114" dirty="0">
                <a:solidFill>
                  <a:srgbClr val="990033"/>
                </a:solidFill>
                <a:latin typeface="Cambria"/>
                <a:cs typeface="Cambria"/>
              </a:rPr>
              <a:t>LRS </a:t>
            </a:r>
            <a:r>
              <a:rPr sz="2400" spc="30" dirty="0">
                <a:solidFill>
                  <a:srgbClr val="990033"/>
                </a:solidFill>
                <a:latin typeface="Cambria"/>
                <a:cs typeface="Cambria"/>
              </a:rPr>
              <a:t>can </a:t>
            </a:r>
            <a:r>
              <a:rPr sz="2400" spc="-10" dirty="0">
                <a:solidFill>
                  <a:srgbClr val="990033"/>
                </a:solidFill>
                <a:latin typeface="Cambria"/>
                <a:cs typeface="Cambria"/>
              </a:rPr>
              <a:t>be </a:t>
            </a:r>
            <a:r>
              <a:rPr sz="2400" spc="-5" dirty="0">
                <a:solidFill>
                  <a:srgbClr val="990033"/>
                </a:solidFill>
                <a:latin typeface="Cambria"/>
                <a:cs typeface="Cambria"/>
              </a:rPr>
              <a:t> </a:t>
            </a:r>
            <a:r>
              <a:rPr sz="2400" spc="44" dirty="0">
                <a:solidFill>
                  <a:srgbClr val="990033"/>
                </a:solidFill>
                <a:latin typeface="Cambria"/>
                <a:cs typeface="Cambria"/>
              </a:rPr>
              <a:t>continued.</a:t>
            </a:r>
            <a:endParaRPr sz="2400" dirty="0">
              <a:latin typeface="Cambria"/>
              <a:cs typeface="Cambria"/>
            </a:endParaRPr>
          </a:p>
          <a:p>
            <a:pPr marL="481922" marR="5080" indent="-469858" algn="just">
              <a:spcBef>
                <a:spcPts val="575"/>
              </a:spcBef>
              <a:buFont typeface="Times New Roman"/>
              <a:buChar char="■"/>
              <a:tabLst>
                <a:tab pos="482557" algn="l"/>
              </a:tabLst>
            </a:pPr>
            <a:r>
              <a:rPr sz="2400" spc="30" dirty="0">
                <a:solidFill>
                  <a:srgbClr val="990033"/>
                </a:solidFill>
                <a:latin typeface="Cambria"/>
                <a:cs typeface="Cambria"/>
              </a:rPr>
              <a:t>In </a:t>
            </a:r>
            <a:r>
              <a:rPr sz="2400" spc="-5" dirty="0">
                <a:solidFill>
                  <a:srgbClr val="990033"/>
                </a:solidFill>
                <a:latin typeface="Cambria"/>
                <a:cs typeface="Cambria"/>
              </a:rPr>
              <a:t>case </a:t>
            </a:r>
            <a:r>
              <a:rPr sz="2400" spc="55" dirty="0">
                <a:solidFill>
                  <a:srgbClr val="990033"/>
                </a:solidFill>
                <a:latin typeface="Cambria"/>
                <a:cs typeface="Cambria"/>
              </a:rPr>
              <a:t>of </a:t>
            </a:r>
            <a:r>
              <a:rPr sz="2400" spc="200" dirty="0">
                <a:solidFill>
                  <a:srgbClr val="990033"/>
                </a:solidFill>
                <a:latin typeface="Cambria"/>
                <a:cs typeface="Cambria"/>
              </a:rPr>
              <a:t>ODI </a:t>
            </a:r>
            <a:r>
              <a:rPr sz="2400" spc="15" dirty="0">
                <a:solidFill>
                  <a:srgbClr val="990033"/>
                </a:solidFill>
                <a:latin typeface="Cambria"/>
                <a:cs typeface="Cambria"/>
              </a:rPr>
              <a:t>transactions, </a:t>
            </a:r>
            <a:r>
              <a:rPr sz="2400" spc="75" dirty="0">
                <a:solidFill>
                  <a:srgbClr val="990033"/>
                </a:solidFill>
                <a:latin typeface="Cambria"/>
                <a:cs typeface="Cambria"/>
              </a:rPr>
              <a:t>upon </a:t>
            </a:r>
            <a:r>
              <a:rPr sz="2400" spc="44" dirty="0">
                <a:solidFill>
                  <a:srgbClr val="990033"/>
                </a:solidFill>
                <a:latin typeface="Cambria"/>
                <a:cs typeface="Cambria"/>
              </a:rPr>
              <a:t>turning </a:t>
            </a:r>
            <a:r>
              <a:rPr sz="2400" spc="165" dirty="0">
                <a:solidFill>
                  <a:srgbClr val="990033"/>
                </a:solidFill>
                <a:latin typeface="Cambria"/>
                <a:cs typeface="Cambria"/>
              </a:rPr>
              <a:t>NRI </a:t>
            </a:r>
            <a:r>
              <a:rPr sz="2400" spc="-5" dirty="0">
                <a:solidFill>
                  <a:srgbClr val="990033"/>
                </a:solidFill>
                <a:latin typeface="Cambria"/>
                <a:cs typeface="Cambria"/>
              </a:rPr>
              <a:t>it </a:t>
            </a:r>
            <a:r>
              <a:rPr sz="2400" spc="60" dirty="0">
                <a:solidFill>
                  <a:srgbClr val="990033"/>
                </a:solidFill>
                <a:latin typeface="Cambria"/>
                <a:cs typeface="Cambria"/>
              </a:rPr>
              <a:t>will </a:t>
            </a:r>
            <a:r>
              <a:rPr sz="2400" spc="40" dirty="0">
                <a:solidFill>
                  <a:srgbClr val="990033"/>
                </a:solidFill>
                <a:latin typeface="Cambria"/>
                <a:cs typeface="Cambria"/>
              </a:rPr>
              <a:t>no </a:t>
            </a:r>
            <a:r>
              <a:rPr sz="2400" spc="44" dirty="0">
                <a:solidFill>
                  <a:srgbClr val="990033"/>
                </a:solidFill>
                <a:latin typeface="Cambria"/>
                <a:cs typeface="Cambria"/>
              </a:rPr>
              <a:t> </a:t>
            </a:r>
            <a:r>
              <a:rPr sz="2400" spc="35" dirty="0">
                <a:solidFill>
                  <a:srgbClr val="990033"/>
                </a:solidFill>
                <a:latin typeface="Cambria"/>
                <a:cs typeface="Cambria"/>
              </a:rPr>
              <a:t>longer </a:t>
            </a:r>
            <a:r>
              <a:rPr sz="2400" spc="25" dirty="0">
                <a:solidFill>
                  <a:srgbClr val="990033"/>
                </a:solidFill>
                <a:latin typeface="Cambria"/>
                <a:cs typeface="Cambria"/>
              </a:rPr>
              <a:t>remain </a:t>
            </a:r>
            <a:r>
              <a:rPr sz="2400" spc="180" dirty="0">
                <a:solidFill>
                  <a:srgbClr val="990033"/>
                </a:solidFill>
                <a:latin typeface="Cambria"/>
                <a:cs typeface="Cambria"/>
              </a:rPr>
              <a:t>ODI. </a:t>
            </a:r>
            <a:r>
              <a:rPr sz="2400" spc="35" dirty="0">
                <a:solidFill>
                  <a:srgbClr val="990033"/>
                </a:solidFill>
                <a:latin typeface="Cambria"/>
                <a:cs typeface="Cambria"/>
              </a:rPr>
              <a:t>Intimation </a:t>
            </a:r>
            <a:r>
              <a:rPr sz="2400" spc="5" dirty="0">
                <a:solidFill>
                  <a:srgbClr val="990033"/>
                </a:solidFill>
                <a:latin typeface="Cambria"/>
                <a:cs typeface="Cambria"/>
              </a:rPr>
              <a:t>to </a:t>
            </a:r>
            <a:r>
              <a:rPr sz="2400" spc="50" dirty="0">
                <a:solidFill>
                  <a:srgbClr val="990033"/>
                </a:solidFill>
                <a:latin typeface="Cambria"/>
                <a:cs typeface="Cambria"/>
              </a:rPr>
              <a:t>RBI </a:t>
            </a:r>
            <a:r>
              <a:rPr sz="2400" spc="5" dirty="0">
                <a:solidFill>
                  <a:srgbClr val="990033"/>
                </a:solidFill>
                <a:latin typeface="Cambria"/>
                <a:cs typeface="Cambria"/>
              </a:rPr>
              <a:t>is </a:t>
            </a:r>
            <a:r>
              <a:rPr sz="2400" spc="21" dirty="0">
                <a:solidFill>
                  <a:srgbClr val="990033"/>
                </a:solidFill>
                <a:latin typeface="Cambria"/>
                <a:cs typeface="Cambria"/>
              </a:rPr>
              <a:t>required </a:t>
            </a:r>
            <a:r>
              <a:rPr sz="2400" spc="-5" dirty="0">
                <a:solidFill>
                  <a:srgbClr val="990033"/>
                </a:solidFill>
                <a:latin typeface="Cambria"/>
                <a:cs typeface="Cambria"/>
              </a:rPr>
              <a:t>to</a:t>
            </a:r>
            <a:r>
              <a:rPr sz="2400" dirty="0">
                <a:solidFill>
                  <a:srgbClr val="990033"/>
                </a:solidFill>
                <a:latin typeface="Cambria"/>
                <a:cs typeface="Cambria"/>
              </a:rPr>
              <a:t> be </a:t>
            </a:r>
            <a:r>
              <a:rPr sz="2400" spc="5" dirty="0">
                <a:solidFill>
                  <a:srgbClr val="990033"/>
                </a:solidFill>
                <a:latin typeface="Cambria"/>
                <a:cs typeface="Cambria"/>
              </a:rPr>
              <a:t> </a:t>
            </a:r>
            <a:r>
              <a:rPr sz="2400" spc="65" dirty="0">
                <a:solidFill>
                  <a:srgbClr val="990033"/>
                </a:solidFill>
                <a:latin typeface="Cambria"/>
                <a:cs typeface="Cambria"/>
              </a:rPr>
              <a:t>given</a:t>
            </a:r>
            <a:r>
              <a:rPr sz="2400" spc="305" dirty="0">
                <a:solidFill>
                  <a:srgbClr val="990033"/>
                </a:solidFill>
                <a:latin typeface="Cambria"/>
                <a:cs typeface="Cambria"/>
              </a:rPr>
              <a:t> </a:t>
            </a:r>
            <a:r>
              <a:rPr sz="2400" spc="70" dirty="0">
                <a:solidFill>
                  <a:srgbClr val="990033"/>
                </a:solidFill>
                <a:latin typeface="Cambria"/>
                <a:cs typeface="Cambria"/>
              </a:rPr>
              <a:t>and</a:t>
            </a:r>
            <a:r>
              <a:rPr sz="2400" spc="335" dirty="0">
                <a:solidFill>
                  <a:srgbClr val="990033"/>
                </a:solidFill>
                <a:latin typeface="Cambria"/>
                <a:cs typeface="Cambria"/>
              </a:rPr>
              <a:t> </a:t>
            </a:r>
            <a:r>
              <a:rPr sz="2400" spc="35" dirty="0">
                <a:solidFill>
                  <a:srgbClr val="990033"/>
                </a:solidFill>
                <a:latin typeface="Cambria"/>
                <a:cs typeface="Cambria"/>
              </a:rPr>
              <a:t>Form</a:t>
            </a:r>
            <a:r>
              <a:rPr sz="2400" spc="330" dirty="0">
                <a:solidFill>
                  <a:srgbClr val="990033"/>
                </a:solidFill>
                <a:latin typeface="Cambria"/>
                <a:cs typeface="Cambria"/>
              </a:rPr>
              <a:t> </a:t>
            </a:r>
            <a:r>
              <a:rPr sz="2400" spc="200" dirty="0">
                <a:solidFill>
                  <a:srgbClr val="990033"/>
                </a:solidFill>
                <a:latin typeface="Cambria"/>
                <a:cs typeface="Cambria"/>
              </a:rPr>
              <a:t>ODI</a:t>
            </a:r>
            <a:r>
              <a:rPr sz="2400" spc="325" dirty="0">
                <a:solidFill>
                  <a:srgbClr val="990033"/>
                </a:solidFill>
                <a:latin typeface="Cambria"/>
                <a:cs typeface="Cambria"/>
              </a:rPr>
              <a:t> </a:t>
            </a:r>
            <a:r>
              <a:rPr sz="2400" spc="5" dirty="0">
                <a:solidFill>
                  <a:srgbClr val="990033"/>
                </a:solidFill>
                <a:latin typeface="Cambria"/>
                <a:cs typeface="Cambria"/>
              </a:rPr>
              <a:t>Part</a:t>
            </a:r>
            <a:r>
              <a:rPr sz="2400" spc="295" dirty="0">
                <a:solidFill>
                  <a:srgbClr val="990033"/>
                </a:solidFill>
                <a:latin typeface="Cambria"/>
                <a:cs typeface="Cambria"/>
              </a:rPr>
              <a:t> </a:t>
            </a:r>
            <a:r>
              <a:rPr sz="2400" spc="40" dirty="0">
                <a:solidFill>
                  <a:srgbClr val="990033"/>
                </a:solidFill>
                <a:latin typeface="Cambria"/>
                <a:cs typeface="Cambria"/>
              </a:rPr>
              <a:t>III</a:t>
            </a:r>
            <a:r>
              <a:rPr sz="2400" spc="295" dirty="0">
                <a:solidFill>
                  <a:srgbClr val="990033"/>
                </a:solidFill>
                <a:latin typeface="Cambria"/>
                <a:cs typeface="Cambria"/>
              </a:rPr>
              <a:t> </a:t>
            </a:r>
            <a:r>
              <a:rPr sz="2400" spc="65" dirty="0">
                <a:solidFill>
                  <a:srgbClr val="990033"/>
                </a:solidFill>
                <a:latin typeface="Cambria"/>
                <a:cs typeface="Cambria"/>
              </a:rPr>
              <a:t>will</a:t>
            </a:r>
            <a:r>
              <a:rPr sz="2400" spc="310" dirty="0">
                <a:solidFill>
                  <a:srgbClr val="990033"/>
                </a:solidFill>
                <a:latin typeface="Cambria"/>
                <a:cs typeface="Cambria"/>
              </a:rPr>
              <a:t> </a:t>
            </a:r>
            <a:r>
              <a:rPr sz="2400" spc="-10" dirty="0">
                <a:solidFill>
                  <a:srgbClr val="990033"/>
                </a:solidFill>
                <a:latin typeface="Cambria"/>
                <a:cs typeface="Cambria"/>
              </a:rPr>
              <a:t>be</a:t>
            </a:r>
            <a:r>
              <a:rPr sz="2400" spc="315" dirty="0">
                <a:solidFill>
                  <a:srgbClr val="990033"/>
                </a:solidFill>
                <a:latin typeface="Cambria"/>
                <a:cs typeface="Cambria"/>
              </a:rPr>
              <a:t> </a:t>
            </a:r>
            <a:r>
              <a:rPr sz="2400" spc="21" dirty="0">
                <a:solidFill>
                  <a:srgbClr val="990033"/>
                </a:solidFill>
                <a:latin typeface="Cambria"/>
                <a:cs typeface="Cambria"/>
              </a:rPr>
              <a:t>required</a:t>
            </a:r>
            <a:r>
              <a:rPr sz="2400" spc="315" dirty="0">
                <a:solidFill>
                  <a:srgbClr val="990033"/>
                </a:solidFill>
                <a:latin typeface="Cambria"/>
                <a:cs typeface="Cambria"/>
              </a:rPr>
              <a:t> </a:t>
            </a:r>
            <a:r>
              <a:rPr sz="2400" spc="5" dirty="0">
                <a:solidFill>
                  <a:srgbClr val="990033"/>
                </a:solidFill>
                <a:latin typeface="Cambria"/>
                <a:cs typeface="Cambria"/>
              </a:rPr>
              <a:t>to</a:t>
            </a:r>
            <a:r>
              <a:rPr sz="2400" spc="295" dirty="0">
                <a:solidFill>
                  <a:srgbClr val="990033"/>
                </a:solidFill>
                <a:latin typeface="Cambria"/>
                <a:cs typeface="Cambria"/>
              </a:rPr>
              <a:t> </a:t>
            </a:r>
            <a:r>
              <a:rPr sz="2400" spc="-10" dirty="0">
                <a:solidFill>
                  <a:srgbClr val="990033"/>
                </a:solidFill>
                <a:latin typeface="Cambria"/>
                <a:cs typeface="Cambria"/>
              </a:rPr>
              <a:t>be</a:t>
            </a:r>
            <a:r>
              <a:rPr sz="2400" spc="315" dirty="0">
                <a:solidFill>
                  <a:srgbClr val="990033"/>
                </a:solidFill>
                <a:latin typeface="Cambria"/>
                <a:cs typeface="Cambria"/>
              </a:rPr>
              <a:t> </a:t>
            </a:r>
            <a:r>
              <a:rPr sz="2400" spc="50" dirty="0">
                <a:solidFill>
                  <a:srgbClr val="990033"/>
                </a:solidFill>
                <a:latin typeface="Cambria"/>
                <a:cs typeface="Cambria"/>
              </a:rPr>
              <a:t>filed</a:t>
            </a:r>
            <a:r>
              <a:rPr lang="en-US" sz="2400" spc="50" dirty="0">
                <a:solidFill>
                  <a:srgbClr val="990033"/>
                </a:solidFill>
                <a:latin typeface="Cambria"/>
                <a:cs typeface="Cambria"/>
              </a:rPr>
              <a:t> </a:t>
            </a:r>
            <a:r>
              <a:rPr lang="en-IN" sz="2400" spc="15" dirty="0">
                <a:solidFill>
                  <a:srgbClr val="990033"/>
                </a:solidFill>
                <a:latin typeface="Cambria"/>
                <a:cs typeface="Cambria"/>
              </a:rPr>
              <a:t>for</a:t>
            </a:r>
            <a:r>
              <a:rPr lang="en-IN" sz="2400" spc="40" dirty="0">
                <a:solidFill>
                  <a:srgbClr val="990033"/>
                </a:solidFill>
                <a:latin typeface="Cambria"/>
                <a:cs typeface="Cambria"/>
              </a:rPr>
              <a:t> </a:t>
            </a:r>
            <a:r>
              <a:rPr lang="en-IN" sz="2400" spc="21" dirty="0">
                <a:solidFill>
                  <a:srgbClr val="990033"/>
                </a:solidFill>
                <a:latin typeface="Cambria"/>
                <a:cs typeface="Cambria"/>
              </a:rPr>
              <a:t>cancellation</a:t>
            </a:r>
            <a:r>
              <a:rPr lang="en-IN" sz="2400" spc="75" dirty="0">
                <a:solidFill>
                  <a:srgbClr val="990033"/>
                </a:solidFill>
                <a:latin typeface="Cambria"/>
                <a:cs typeface="Cambria"/>
              </a:rPr>
              <a:t> </a:t>
            </a:r>
            <a:r>
              <a:rPr lang="en-IN" sz="2400" spc="55" dirty="0">
                <a:solidFill>
                  <a:srgbClr val="990033"/>
                </a:solidFill>
                <a:latin typeface="Cambria"/>
                <a:cs typeface="Cambria"/>
              </a:rPr>
              <a:t>of</a:t>
            </a:r>
            <a:r>
              <a:rPr lang="en-IN" sz="2400" spc="70" dirty="0">
                <a:solidFill>
                  <a:srgbClr val="990033"/>
                </a:solidFill>
                <a:latin typeface="Cambria"/>
                <a:cs typeface="Cambria"/>
              </a:rPr>
              <a:t> </a:t>
            </a:r>
            <a:r>
              <a:rPr lang="en-IN" sz="2400" spc="195" dirty="0">
                <a:solidFill>
                  <a:srgbClr val="990033"/>
                </a:solidFill>
                <a:latin typeface="Cambria"/>
                <a:cs typeface="Cambria"/>
              </a:rPr>
              <a:t>UIN.</a:t>
            </a:r>
            <a:endParaRPr sz="2400" dirty="0">
              <a:latin typeface="Cambria"/>
              <a:cs typeface="Cambria"/>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05152" y="603847"/>
            <a:ext cx="9070519" cy="1212424"/>
          </a:xfrm>
          <a:prstGeom prst="rect">
            <a:avLst/>
          </a:prstGeom>
        </p:spPr>
        <p:txBody>
          <a:bodyPr vert="horz" wrap="square" lIns="0" tIns="316778" rIns="0" bIns="0" rtlCol="0">
            <a:spAutoFit/>
          </a:bodyPr>
          <a:lstStyle/>
          <a:p>
            <a:pPr marR="6350">
              <a:spcBef>
                <a:spcPts val="95"/>
              </a:spcBef>
            </a:pPr>
            <a:r>
              <a:rPr sz="2900" spc="-10" dirty="0"/>
              <a:t>Impact</a:t>
            </a:r>
            <a:r>
              <a:rPr sz="2900" spc="15" dirty="0"/>
              <a:t> </a:t>
            </a:r>
            <a:r>
              <a:rPr sz="2900" spc="-15" dirty="0"/>
              <a:t>on</a:t>
            </a:r>
            <a:r>
              <a:rPr sz="2900" spc="21" dirty="0"/>
              <a:t> </a:t>
            </a:r>
            <a:r>
              <a:rPr sz="2900" spc="-5" dirty="0"/>
              <a:t>transactions</a:t>
            </a:r>
            <a:r>
              <a:rPr sz="2900" spc="15" dirty="0"/>
              <a:t> </a:t>
            </a:r>
            <a:r>
              <a:rPr sz="2900" spc="-10" dirty="0"/>
              <a:t>done</a:t>
            </a:r>
            <a:r>
              <a:rPr sz="2900" spc="25" dirty="0"/>
              <a:t> </a:t>
            </a:r>
            <a:r>
              <a:rPr sz="2900" spc="-5" dirty="0"/>
              <a:t>at</a:t>
            </a:r>
            <a:r>
              <a:rPr sz="2900" spc="21" dirty="0"/>
              <a:t> </a:t>
            </a:r>
            <a:r>
              <a:rPr sz="2900" spc="-5" dirty="0"/>
              <a:t>time </a:t>
            </a:r>
            <a:r>
              <a:rPr sz="2900" spc="-10" dirty="0"/>
              <a:t>when</a:t>
            </a:r>
            <a:r>
              <a:rPr lang="en-US" sz="2900" spc="-10" dirty="0"/>
              <a:t> </a:t>
            </a:r>
            <a:r>
              <a:rPr sz="2900" spc="-5" dirty="0"/>
              <a:t>person</a:t>
            </a:r>
            <a:r>
              <a:rPr sz="2900" spc="-15" dirty="0"/>
              <a:t> </a:t>
            </a:r>
            <a:r>
              <a:rPr sz="2900" dirty="0"/>
              <a:t>was</a:t>
            </a:r>
            <a:r>
              <a:rPr sz="2900" spc="-25" dirty="0"/>
              <a:t> </a:t>
            </a:r>
            <a:r>
              <a:rPr sz="2900" spc="-5" dirty="0"/>
              <a:t>resident</a:t>
            </a:r>
            <a:r>
              <a:rPr sz="2900" spc="5" dirty="0"/>
              <a:t> </a:t>
            </a:r>
            <a:r>
              <a:rPr sz="2900" spc="-10" dirty="0"/>
              <a:t>in</a:t>
            </a:r>
            <a:r>
              <a:rPr sz="2900" spc="10" dirty="0"/>
              <a:t> </a:t>
            </a:r>
            <a:r>
              <a:rPr sz="2900" spc="-5" dirty="0"/>
              <a:t>India</a:t>
            </a:r>
            <a:endParaRPr sz="2900" dirty="0"/>
          </a:p>
        </p:txBody>
      </p:sp>
      <p:sp>
        <p:nvSpPr>
          <p:cNvPr id="6" name="object 6"/>
          <p:cNvSpPr txBox="1"/>
          <p:nvPr/>
        </p:nvSpPr>
        <p:spPr>
          <a:xfrm>
            <a:off x="927100" y="2314777"/>
            <a:ext cx="8915400" cy="1194550"/>
          </a:xfrm>
          <a:prstGeom prst="rect">
            <a:avLst/>
          </a:prstGeom>
        </p:spPr>
        <p:txBody>
          <a:bodyPr vert="horz" wrap="square" lIns="0" tIns="85717" rIns="0" bIns="0" rtlCol="0">
            <a:spAutoFit/>
          </a:bodyPr>
          <a:lstStyle/>
          <a:p>
            <a:pPr marL="12699">
              <a:spcBef>
                <a:spcPts val="675"/>
              </a:spcBef>
            </a:pPr>
            <a:r>
              <a:rPr sz="2400" b="1" spc="-5" dirty="0">
                <a:solidFill>
                  <a:srgbClr val="990033"/>
                </a:solidFill>
                <a:latin typeface="Palatino Linotype"/>
                <a:cs typeface="Palatino Linotype"/>
              </a:rPr>
              <a:t>Investment</a:t>
            </a:r>
            <a:r>
              <a:rPr sz="2400" b="1" spc="-10" dirty="0">
                <a:solidFill>
                  <a:srgbClr val="990033"/>
                </a:solidFill>
                <a:latin typeface="Palatino Linotype"/>
                <a:cs typeface="Palatino Linotype"/>
              </a:rPr>
              <a:t> </a:t>
            </a:r>
            <a:r>
              <a:rPr sz="2400" b="1" spc="5" dirty="0">
                <a:solidFill>
                  <a:srgbClr val="990033"/>
                </a:solidFill>
                <a:latin typeface="Palatino Linotype"/>
                <a:cs typeface="Palatino Linotype"/>
              </a:rPr>
              <a:t>in</a:t>
            </a:r>
            <a:r>
              <a:rPr sz="2400" b="1" spc="-25" dirty="0">
                <a:solidFill>
                  <a:srgbClr val="990033"/>
                </a:solidFill>
                <a:latin typeface="Palatino Linotype"/>
                <a:cs typeface="Palatino Linotype"/>
              </a:rPr>
              <a:t> </a:t>
            </a:r>
            <a:r>
              <a:rPr sz="2400" b="1" spc="-5" dirty="0">
                <a:solidFill>
                  <a:srgbClr val="990033"/>
                </a:solidFill>
                <a:latin typeface="Palatino Linotype"/>
                <a:cs typeface="Palatino Linotype"/>
              </a:rPr>
              <a:t>Immovable</a:t>
            </a:r>
            <a:r>
              <a:rPr sz="2400" b="1" dirty="0">
                <a:solidFill>
                  <a:srgbClr val="990033"/>
                </a:solidFill>
                <a:latin typeface="Palatino Linotype"/>
                <a:cs typeface="Palatino Linotype"/>
              </a:rPr>
              <a:t> Property</a:t>
            </a:r>
            <a:r>
              <a:rPr sz="2400" b="1" spc="-10" dirty="0">
                <a:solidFill>
                  <a:srgbClr val="990033"/>
                </a:solidFill>
                <a:latin typeface="Palatino Linotype"/>
                <a:cs typeface="Palatino Linotype"/>
              </a:rPr>
              <a:t> </a:t>
            </a:r>
            <a:r>
              <a:rPr sz="2400" b="1" spc="-5" dirty="0">
                <a:solidFill>
                  <a:srgbClr val="990033"/>
                </a:solidFill>
                <a:latin typeface="Palatino Linotype"/>
                <a:cs typeface="Palatino Linotype"/>
              </a:rPr>
              <a:t>outside</a:t>
            </a:r>
            <a:r>
              <a:rPr sz="2400" b="1" dirty="0">
                <a:solidFill>
                  <a:srgbClr val="990033"/>
                </a:solidFill>
                <a:latin typeface="Palatino Linotype"/>
                <a:cs typeface="Palatino Linotype"/>
              </a:rPr>
              <a:t> </a:t>
            </a:r>
            <a:r>
              <a:rPr sz="2400" b="1" spc="-5" dirty="0">
                <a:solidFill>
                  <a:srgbClr val="990033"/>
                </a:solidFill>
                <a:latin typeface="Palatino Linotype"/>
                <a:cs typeface="Palatino Linotype"/>
              </a:rPr>
              <a:t>India:</a:t>
            </a:r>
            <a:r>
              <a:rPr lang="en-US" sz="2400" spc="-5" dirty="0">
                <a:solidFill>
                  <a:srgbClr val="990033"/>
                </a:solidFill>
                <a:latin typeface="Palatino Linotype"/>
                <a:cs typeface="Palatino Linotype"/>
              </a:rPr>
              <a:t> Immovable property outside India under LRS when he was resident, can be continued to be held.</a:t>
            </a:r>
            <a:r>
              <a:rPr lang="en-US" sz="2400" b="1" spc="-5" dirty="0">
                <a:solidFill>
                  <a:srgbClr val="990033"/>
                </a:solidFill>
                <a:latin typeface="Palatino Linotype"/>
                <a:cs typeface="Palatino Linotype"/>
              </a:rPr>
              <a:t> </a:t>
            </a:r>
            <a:endParaRPr sz="2400" dirty="0">
              <a:latin typeface="Palatino Linotype"/>
              <a:cs typeface="Palatino Linotype"/>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bject 3"/>
          <p:cNvGrpSpPr/>
          <p:nvPr/>
        </p:nvGrpSpPr>
        <p:grpSpPr>
          <a:xfrm>
            <a:off x="772668" y="2346961"/>
            <a:ext cx="9010015" cy="1051560"/>
            <a:chOff x="772668" y="2346960"/>
            <a:chExt cx="9010015" cy="1051560"/>
          </a:xfrm>
        </p:grpSpPr>
        <p:sp>
          <p:nvSpPr>
            <p:cNvPr id="4" name="object 4"/>
            <p:cNvSpPr/>
            <p:nvPr/>
          </p:nvSpPr>
          <p:spPr>
            <a:xfrm>
              <a:off x="1066800" y="2455176"/>
              <a:ext cx="384175" cy="474345"/>
            </a:xfrm>
            <a:custGeom>
              <a:avLst/>
              <a:gdLst/>
              <a:ahLst/>
              <a:cxnLst/>
              <a:rect l="l" t="t" r="r" b="b"/>
              <a:pathLst>
                <a:path w="384175" h="474344">
                  <a:moveTo>
                    <a:pt x="384048" y="0"/>
                  </a:moveTo>
                  <a:lnTo>
                    <a:pt x="0" y="0"/>
                  </a:lnTo>
                  <a:lnTo>
                    <a:pt x="0" y="348983"/>
                  </a:lnTo>
                  <a:lnTo>
                    <a:pt x="0" y="473951"/>
                  </a:lnTo>
                  <a:lnTo>
                    <a:pt x="384048" y="473951"/>
                  </a:lnTo>
                  <a:lnTo>
                    <a:pt x="384048" y="348983"/>
                  </a:lnTo>
                  <a:lnTo>
                    <a:pt x="384048" y="0"/>
                  </a:lnTo>
                  <a:close/>
                </a:path>
              </a:pathLst>
            </a:custGeom>
            <a:solidFill>
              <a:srgbClr val="BFBFBF"/>
            </a:solidFill>
          </p:spPr>
          <p:txBody>
            <a:bodyPr wrap="square" lIns="0" tIns="0" rIns="0" bIns="0" rtlCol="0"/>
            <a:lstStyle/>
            <a:p>
              <a:endParaRPr/>
            </a:p>
          </p:txBody>
        </p:sp>
        <p:sp>
          <p:nvSpPr>
            <p:cNvPr id="5" name="object 5"/>
            <p:cNvSpPr/>
            <p:nvPr/>
          </p:nvSpPr>
          <p:spPr>
            <a:xfrm>
              <a:off x="1450848" y="2455164"/>
              <a:ext cx="329565" cy="422275"/>
            </a:xfrm>
            <a:custGeom>
              <a:avLst/>
              <a:gdLst/>
              <a:ahLst/>
              <a:cxnLst/>
              <a:rect l="l" t="t" r="r" b="b"/>
              <a:pathLst>
                <a:path w="329564" h="422275">
                  <a:moveTo>
                    <a:pt x="0" y="422147"/>
                  </a:moveTo>
                  <a:lnTo>
                    <a:pt x="329183" y="422147"/>
                  </a:lnTo>
                  <a:lnTo>
                    <a:pt x="329183" y="0"/>
                  </a:lnTo>
                  <a:lnTo>
                    <a:pt x="0" y="0"/>
                  </a:lnTo>
                  <a:lnTo>
                    <a:pt x="0" y="422147"/>
                  </a:lnTo>
                  <a:close/>
                </a:path>
              </a:pathLst>
            </a:custGeom>
            <a:solidFill>
              <a:srgbClr val="990033"/>
            </a:solidFill>
          </p:spPr>
          <p:txBody>
            <a:bodyPr wrap="square" lIns="0" tIns="0" rIns="0" bIns="0" rtlCol="0"/>
            <a:lstStyle/>
            <a:p>
              <a:endParaRPr/>
            </a:p>
          </p:txBody>
        </p:sp>
        <p:sp>
          <p:nvSpPr>
            <p:cNvPr id="6" name="object 6"/>
            <p:cNvSpPr/>
            <p:nvPr/>
          </p:nvSpPr>
          <p:spPr>
            <a:xfrm>
              <a:off x="1190231" y="2877311"/>
              <a:ext cx="741045" cy="474345"/>
            </a:xfrm>
            <a:custGeom>
              <a:avLst/>
              <a:gdLst/>
              <a:ahLst/>
              <a:cxnLst/>
              <a:rect l="l" t="t" r="r" b="b"/>
              <a:pathLst>
                <a:path w="741044" h="474345">
                  <a:moveTo>
                    <a:pt x="740676" y="0"/>
                  </a:moveTo>
                  <a:lnTo>
                    <a:pt x="0" y="0"/>
                  </a:lnTo>
                  <a:lnTo>
                    <a:pt x="0" y="348996"/>
                  </a:lnTo>
                  <a:lnTo>
                    <a:pt x="0" y="473964"/>
                  </a:lnTo>
                  <a:lnTo>
                    <a:pt x="740676" y="473964"/>
                  </a:lnTo>
                  <a:lnTo>
                    <a:pt x="740676" y="348996"/>
                  </a:lnTo>
                  <a:lnTo>
                    <a:pt x="740676" y="0"/>
                  </a:lnTo>
                  <a:close/>
                </a:path>
              </a:pathLst>
            </a:custGeom>
            <a:solidFill>
              <a:srgbClr val="BFBFBF"/>
            </a:solidFill>
          </p:spPr>
          <p:txBody>
            <a:bodyPr wrap="square" lIns="0" tIns="0" rIns="0" bIns="0" rtlCol="0"/>
            <a:lstStyle/>
            <a:p>
              <a:endParaRPr/>
            </a:p>
          </p:txBody>
        </p:sp>
        <p:sp>
          <p:nvSpPr>
            <p:cNvPr id="7" name="object 7"/>
            <p:cNvSpPr/>
            <p:nvPr/>
          </p:nvSpPr>
          <p:spPr>
            <a:xfrm>
              <a:off x="772668" y="2804160"/>
              <a:ext cx="561340" cy="422275"/>
            </a:xfrm>
            <a:custGeom>
              <a:avLst/>
              <a:gdLst/>
              <a:ahLst/>
              <a:cxnLst/>
              <a:rect l="l" t="t" r="r" b="b"/>
              <a:pathLst>
                <a:path w="561340" h="422275">
                  <a:moveTo>
                    <a:pt x="560831" y="422148"/>
                  </a:moveTo>
                  <a:lnTo>
                    <a:pt x="0" y="422148"/>
                  </a:lnTo>
                  <a:lnTo>
                    <a:pt x="0" y="0"/>
                  </a:lnTo>
                  <a:lnTo>
                    <a:pt x="560831" y="0"/>
                  </a:lnTo>
                  <a:lnTo>
                    <a:pt x="560831" y="422148"/>
                  </a:lnTo>
                  <a:close/>
                </a:path>
              </a:pathLst>
            </a:custGeom>
            <a:solidFill>
              <a:srgbClr val="990033"/>
            </a:solidFill>
          </p:spPr>
          <p:txBody>
            <a:bodyPr wrap="square" lIns="0" tIns="0" rIns="0" bIns="0" rtlCol="0"/>
            <a:lstStyle/>
            <a:p>
              <a:endParaRPr/>
            </a:p>
          </p:txBody>
        </p:sp>
        <p:sp>
          <p:nvSpPr>
            <p:cNvPr id="8" name="object 8"/>
            <p:cNvSpPr/>
            <p:nvPr/>
          </p:nvSpPr>
          <p:spPr>
            <a:xfrm>
              <a:off x="1408175" y="2346960"/>
              <a:ext cx="32384" cy="1051560"/>
            </a:xfrm>
            <a:custGeom>
              <a:avLst/>
              <a:gdLst/>
              <a:ahLst/>
              <a:cxnLst/>
              <a:rect l="l" t="t" r="r" b="b"/>
              <a:pathLst>
                <a:path w="32384" h="1051560">
                  <a:moveTo>
                    <a:pt x="32004" y="1051559"/>
                  </a:moveTo>
                  <a:lnTo>
                    <a:pt x="0" y="1051559"/>
                  </a:lnTo>
                  <a:lnTo>
                    <a:pt x="0" y="0"/>
                  </a:lnTo>
                  <a:lnTo>
                    <a:pt x="32004" y="0"/>
                  </a:lnTo>
                  <a:lnTo>
                    <a:pt x="32004" y="1051559"/>
                  </a:lnTo>
                  <a:close/>
                </a:path>
              </a:pathLst>
            </a:custGeom>
            <a:solidFill>
              <a:srgbClr val="000000"/>
            </a:solidFill>
          </p:spPr>
          <p:txBody>
            <a:bodyPr wrap="square" lIns="0" tIns="0" rIns="0" bIns="0" rtlCol="0"/>
            <a:lstStyle/>
            <a:p>
              <a:endParaRPr/>
            </a:p>
          </p:txBody>
        </p:sp>
        <p:pic>
          <p:nvPicPr>
            <p:cNvPr id="9" name="object 9"/>
            <p:cNvPicPr/>
            <p:nvPr/>
          </p:nvPicPr>
          <p:blipFill>
            <a:blip r:embed="rId2" cstate="print"/>
            <a:stretch>
              <a:fillRect/>
            </a:stretch>
          </p:blipFill>
          <p:spPr>
            <a:xfrm>
              <a:off x="1089660" y="3168396"/>
              <a:ext cx="8692896" cy="56387"/>
            </a:xfrm>
            <a:prstGeom prst="rect">
              <a:avLst/>
            </a:prstGeom>
          </p:spPr>
        </p:pic>
      </p:grpSp>
      <p:sp>
        <p:nvSpPr>
          <p:cNvPr id="10" name="object 10"/>
          <p:cNvSpPr txBox="1">
            <a:spLocks noGrp="1"/>
          </p:cNvSpPr>
          <p:nvPr>
            <p:ph type="title"/>
          </p:nvPr>
        </p:nvSpPr>
        <p:spPr>
          <a:xfrm>
            <a:off x="2899711" y="2375918"/>
            <a:ext cx="5192395" cy="582210"/>
          </a:xfrm>
          <a:prstGeom prst="rect">
            <a:avLst/>
          </a:prstGeom>
        </p:spPr>
        <p:txBody>
          <a:bodyPr vert="horz" wrap="square" lIns="0" tIns="12699" rIns="0" bIns="0" rtlCol="0">
            <a:spAutoFit/>
          </a:bodyPr>
          <a:lstStyle/>
          <a:p>
            <a:pPr marL="12699">
              <a:spcBef>
                <a:spcPts val="100"/>
              </a:spcBef>
            </a:pPr>
            <a:r>
              <a:rPr sz="3700" spc="5" dirty="0"/>
              <a:t>RETURNING</a:t>
            </a:r>
            <a:r>
              <a:rPr sz="3700" spc="-75" dirty="0"/>
              <a:t> </a:t>
            </a:r>
            <a:r>
              <a:rPr sz="3700" spc="-5" dirty="0"/>
              <a:t>INDIANS</a:t>
            </a:r>
            <a:endParaRPr sz="370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69900" y="826985"/>
            <a:ext cx="9753600" cy="766148"/>
          </a:xfrm>
          <a:prstGeom prst="rect">
            <a:avLst/>
          </a:prstGeom>
        </p:spPr>
        <p:txBody>
          <a:bodyPr vert="horz" wrap="square" lIns="0" tIns="316778" rIns="0" bIns="0" rtlCol="0">
            <a:spAutoFit/>
          </a:bodyPr>
          <a:lstStyle/>
          <a:p>
            <a:pPr marR="5080">
              <a:spcBef>
                <a:spcPts val="95"/>
              </a:spcBef>
            </a:pPr>
            <a:r>
              <a:rPr sz="2900" spc="-5" dirty="0"/>
              <a:t>SECTION </a:t>
            </a:r>
            <a:r>
              <a:rPr sz="2900" dirty="0"/>
              <a:t>6(4) </a:t>
            </a:r>
            <a:r>
              <a:rPr sz="2900" spc="-15" dirty="0"/>
              <a:t>of </a:t>
            </a:r>
            <a:r>
              <a:rPr sz="2900" dirty="0"/>
              <a:t>FEMA </a:t>
            </a:r>
            <a:r>
              <a:rPr sz="2900" spc="-5" dirty="0"/>
              <a:t>– </a:t>
            </a:r>
            <a:r>
              <a:rPr sz="2900" spc="-684" dirty="0"/>
              <a:t> </a:t>
            </a:r>
            <a:r>
              <a:rPr sz="2900" spc="-10" dirty="0"/>
              <a:t>STATUS</a:t>
            </a:r>
            <a:r>
              <a:rPr sz="2900" spc="5" dirty="0"/>
              <a:t> </a:t>
            </a:r>
            <a:r>
              <a:rPr sz="2900" spc="-10" dirty="0"/>
              <a:t>OF</a:t>
            </a:r>
            <a:r>
              <a:rPr sz="2900" spc="-5" dirty="0"/>
              <a:t> </a:t>
            </a:r>
            <a:r>
              <a:rPr sz="2900" spc="-10" dirty="0"/>
              <a:t>ASSETS</a:t>
            </a:r>
            <a:r>
              <a:rPr sz="2900" spc="40" dirty="0"/>
              <a:t> </a:t>
            </a:r>
            <a:r>
              <a:rPr sz="2900" spc="-5" dirty="0"/>
              <a:t>OUTSIDE</a:t>
            </a:r>
            <a:r>
              <a:rPr sz="2900" spc="10" dirty="0"/>
              <a:t> </a:t>
            </a:r>
            <a:r>
              <a:rPr sz="2900" dirty="0"/>
              <a:t>INDIA</a:t>
            </a:r>
          </a:p>
        </p:txBody>
      </p:sp>
      <p:sp>
        <p:nvSpPr>
          <p:cNvPr id="6" name="object 6"/>
          <p:cNvSpPr txBox="1"/>
          <p:nvPr/>
        </p:nvSpPr>
        <p:spPr>
          <a:xfrm>
            <a:off x="622300" y="1876425"/>
            <a:ext cx="9296400" cy="4844915"/>
          </a:xfrm>
          <a:prstGeom prst="rect">
            <a:avLst/>
          </a:prstGeom>
        </p:spPr>
        <p:txBody>
          <a:bodyPr vert="horz" wrap="square" lIns="0" tIns="12699" rIns="0" bIns="0" rtlCol="0">
            <a:spAutoFit/>
          </a:bodyPr>
          <a:lstStyle/>
          <a:p>
            <a:pPr marL="481922" marR="5080" indent="-469858" algn="just">
              <a:spcBef>
                <a:spcPts val="100"/>
              </a:spcBef>
              <a:buFont typeface="Times New Roman"/>
              <a:buChar char="■"/>
              <a:tabLst>
                <a:tab pos="482557" algn="l"/>
              </a:tabLst>
            </a:pPr>
            <a:r>
              <a:rPr sz="2300" spc="355" dirty="0">
                <a:solidFill>
                  <a:srgbClr val="990033"/>
                </a:solidFill>
                <a:latin typeface="Cambria"/>
                <a:cs typeface="Cambria"/>
              </a:rPr>
              <a:t>A </a:t>
            </a:r>
            <a:r>
              <a:rPr sz="2300" spc="15" dirty="0">
                <a:solidFill>
                  <a:srgbClr val="990033"/>
                </a:solidFill>
                <a:latin typeface="Cambria"/>
                <a:cs typeface="Cambria"/>
              </a:rPr>
              <a:t>person </a:t>
            </a:r>
            <a:r>
              <a:rPr sz="2300" spc="5" dirty="0">
                <a:solidFill>
                  <a:srgbClr val="990033"/>
                </a:solidFill>
                <a:latin typeface="Cambria"/>
                <a:cs typeface="Cambria"/>
              </a:rPr>
              <a:t>resident </a:t>
            </a:r>
            <a:r>
              <a:rPr sz="2300" spc="40" dirty="0">
                <a:solidFill>
                  <a:srgbClr val="990033"/>
                </a:solidFill>
                <a:latin typeface="Cambria"/>
                <a:cs typeface="Cambria"/>
              </a:rPr>
              <a:t>in </a:t>
            </a:r>
            <a:r>
              <a:rPr sz="2300" spc="50" dirty="0">
                <a:solidFill>
                  <a:srgbClr val="990033"/>
                </a:solidFill>
                <a:latin typeface="Cambria"/>
                <a:cs typeface="Cambria"/>
              </a:rPr>
              <a:t>India </a:t>
            </a:r>
            <a:r>
              <a:rPr sz="2300" spc="86" dirty="0">
                <a:solidFill>
                  <a:srgbClr val="990033"/>
                </a:solidFill>
                <a:latin typeface="Cambria"/>
                <a:cs typeface="Cambria"/>
              </a:rPr>
              <a:t>may </a:t>
            </a:r>
            <a:r>
              <a:rPr sz="2300" spc="75" dirty="0">
                <a:solidFill>
                  <a:srgbClr val="990033"/>
                </a:solidFill>
                <a:latin typeface="Cambria"/>
                <a:cs typeface="Cambria"/>
              </a:rPr>
              <a:t>hold, </a:t>
            </a:r>
            <a:r>
              <a:rPr sz="2300" spc="80" dirty="0">
                <a:solidFill>
                  <a:srgbClr val="990033"/>
                </a:solidFill>
                <a:latin typeface="Cambria"/>
                <a:cs typeface="Cambria"/>
              </a:rPr>
              <a:t>own, </a:t>
            </a:r>
            <a:r>
              <a:rPr sz="2300" dirty="0">
                <a:solidFill>
                  <a:srgbClr val="990033"/>
                </a:solidFill>
                <a:latin typeface="Cambria"/>
                <a:cs typeface="Cambria"/>
              </a:rPr>
              <a:t>transfer or </a:t>
            </a:r>
            <a:r>
              <a:rPr sz="2300" spc="25" dirty="0">
                <a:solidFill>
                  <a:srgbClr val="990033"/>
                </a:solidFill>
                <a:latin typeface="Cambria"/>
                <a:cs typeface="Cambria"/>
              </a:rPr>
              <a:t>invest </a:t>
            </a:r>
            <a:r>
              <a:rPr sz="2300" spc="-495" dirty="0">
                <a:solidFill>
                  <a:srgbClr val="990033"/>
                </a:solidFill>
                <a:latin typeface="Cambria"/>
                <a:cs typeface="Cambria"/>
              </a:rPr>
              <a:t> </a:t>
            </a:r>
            <a:r>
              <a:rPr sz="2300" spc="40" dirty="0">
                <a:solidFill>
                  <a:srgbClr val="990033"/>
                </a:solidFill>
                <a:latin typeface="Cambria"/>
                <a:cs typeface="Cambria"/>
              </a:rPr>
              <a:t>in</a:t>
            </a:r>
            <a:r>
              <a:rPr sz="2300" spc="44" dirty="0">
                <a:solidFill>
                  <a:srgbClr val="990033"/>
                </a:solidFill>
                <a:latin typeface="Cambria"/>
                <a:cs typeface="Cambria"/>
              </a:rPr>
              <a:t> </a:t>
            </a:r>
            <a:r>
              <a:rPr sz="2300" spc="30" dirty="0">
                <a:solidFill>
                  <a:srgbClr val="990033"/>
                </a:solidFill>
                <a:latin typeface="Cambria"/>
                <a:cs typeface="Cambria"/>
              </a:rPr>
              <a:t>foreign</a:t>
            </a:r>
            <a:r>
              <a:rPr sz="2300" spc="35" dirty="0">
                <a:solidFill>
                  <a:srgbClr val="990033"/>
                </a:solidFill>
                <a:latin typeface="Cambria"/>
                <a:cs typeface="Cambria"/>
              </a:rPr>
              <a:t> </a:t>
            </a:r>
            <a:r>
              <a:rPr sz="2300" spc="30" dirty="0">
                <a:solidFill>
                  <a:srgbClr val="990033"/>
                </a:solidFill>
                <a:latin typeface="Cambria"/>
                <a:cs typeface="Cambria"/>
              </a:rPr>
              <a:t>currency,</a:t>
            </a:r>
            <a:r>
              <a:rPr sz="2300" spc="35" dirty="0">
                <a:solidFill>
                  <a:srgbClr val="990033"/>
                </a:solidFill>
                <a:latin typeface="Cambria"/>
                <a:cs typeface="Cambria"/>
              </a:rPr>
              <a:t> </a:t>
            </a:r>
            <a:r>
              <a:rPr sz="2300" spc="30" dirty="0">
                <a:solidFill>
                  <a:srgbClr val="990033"/>
                </a:solidFill>
                <a:latin typeface="Cambria"/>
                <a:cs typeface="Cambria"/>
              </a:rPr>
              <a:t>foreign</a:t>
            </a:r>
            <a:r>
              <a:rPr sz="2300" spc="35" dirty="0">
                <a:solidFill>
                  <a:srgbClr val="990033"/>
                </a:solidFill>
                <a:latin typeface="Cambria"/>
                <a:cs typeface="Cambria"/>
              </a:rPr>
              <a:t> </a:t>
            </a:r>
            <a:r>
              <a:rPr sz="2300" spc="15" dirty="0">
                <a:solidFill>
                  <a:srgbClr val="990033"/>
                </a:solidFill>
                <a:latin typeface="Cambria"/>
                <a:cs typeface="Cambria"/>
              </a:rPr>
              <a:t>security</a:t>
            </a:r>
            <a:r>
              <a:rPr sz="2300" spc="21" dirty="0">
                <a:solidFill>
                  <a:srgbClr val="990033"/>
                </a:solidFill>
                <a:latin typeface="Cambria"/>
                <a:cs typeface="Cambria"/>
              </a:rPr>
              <a:t> </a:t>
            </a:r>
            <a:r>
              <a:rPr sz="2300" dirty="0">
                <a:solidFill>
                  <a:srgbClr val="990033"/>
                </a:solidFill>
                <a:latin typeface="Cambria"/>
                <a:cs typeface="Cambria"/>
              </a:rPr>
              <a:t>or</a:t>
            </a:r>
            <a:r>
              <a:rPr sz="2300" spc="5" dirty="0">
                <a:solidFill>
                  <a:srgbClr val="990033"/>
                </a:solidFill>
                <a:latin typeface="Cambria"/>
                <a:cs typeface="Cambria"/>
              </a:rPr>
              <a:t> </a:t>
            </a:r>
            <a:r>
              <a:rPr sz="2300" spc="65" dirty="0">
                <a:solidFill>
                  <a:srgbClr val="990033"/>
                </a:solidFill>
                <a:latin typeface="Cambria"/>
                <a:cs typeface="Cambria"/>
              </a:rPr>
              <a:t>any</a:t>
            </a:r>
            <a:r>
              <a:rPr sz="2300" spc="70" dirty="0">
                <a:solidFill>
                  <a:srgbClr val="990033"/>
                </a:solidFill>
                <a:latin typeface="Cambria"/>
                <a:cs typeface="Cambria"/>
              </a:rPr>
              <a:t> </a:t>
            </a:r>
            <a:r>
              <a:rPr sz="2300" spc="44" dirty="0">
                <a:solidFill>
                  <a:srgbClr val="990033"/>
                </a:solidFill>
                <a:latin typeface="Cambria"/>
                <a:cs typeface="Cambria"/>
              </a:rPr>
              <a:t>immovable </a:t>
            </a:r>
            <a:r>
              <a:rPr sz="2300" spc="50" dirty="0">
                <a:solidFill>
                  <a:srgbClr val="990033"/>
                </a:solidFill>
                <a:latin typeface="Cambria"/>
                <a:cs typeface="Cambria"/>
              </a:rPr>
              <a:t> </a:t>
            </a:r>
            <a:r>
              <a:rPr sz="2300" spc="25" dirty="0">
                <a:solidFill>
                  <a:srgbClr val="990033"/>
                </a:solidFill>
                <a:latin typeface="Cambria"/>
                <a:cs typeface="Cambria"/>
              </a:rPr>
              <a:t>property </a:t>
            </a:r>
            <a:r>
              <a:rPr sz="2300" spc="21" dirty="0">
                <a:solidFill>
                  <a:srgbClr val="990033"/>
                </a:solidFill>
                <a:latin typeface="Cambria"/>
                <a:cs typeface="Cambria"/>
              </a:rPr>
              <a:t>situated </a:t>
            </a:r>
            <a:r>
              <a:rPr sz="2300" spc="30" dirty="0">
                <a:solidFill>
                  <a:srgbClr val="990033"/>
                </a:solidFill>
                <a:latin typeface="Cambria"/>
                <a:cs typeface="Cambria"/>
              </a:rPr>
              <a:t>outside </a:t>
            </a:r>
            <a:r>
              <a:rPr sz="2300" spc="50" dirty="0">
                <a:solidFill>
                  <a:srgbClr val="990033"/>
                </a:solidFill>
                <a:latin typeface="Cambria"/>
                <a:cs typeface="Cambria"/>
              </a:rPr>
              <a:t>India </a:t>
            </a:r>
            <a:r>
              <a:rPr sz="2300" spc="60" dirty="0">
                <a:solidFill>
                  <a:srgbClr val="990033"/>
                </a:solidFill>
                <a:latin typeface="Cambria"/>
                <a:cs typeface="Cambria"/>
              </a:rPr>
              <a:t>if </a:t>
            </a:r>
            <a:r>
              <a:rPr sz="2300" spc="44" dirty="0">
                <a:solidFill>
                  <a:srgbClr val="990033"/>
                </a:solidFill>
                <a:latin typeface="Cambria"/>
                <a:cs typeface="Cambria"/>
              </a:rPr>
              <a:t>such </a:t>
            </a:r>
            <a:r>
              <a:rPr sz="2300" spc="30" dirty="0">
                <a:solidFill>
                  <a:srgbClr val="990033"/>
                </a:solidFill>
                <a:latin typeface="Cambria"/>
                <a:cs typeface="Cambria"/>
              </a:rPr>
              <a:t>currency, </a:t>
            </a:r>
            <a:r>
              <a:rPr sz="2300" spc="21" dirty="0">
                <a:solidFill>
                  <a:srgbClr val="990033"/>
                </a:solidFill>
                <a:latin typeface="Cambria"/>
                <a:cs typeface="Cambria"/>
              </a:rPr>
              <a:t>security </a:t>
            </a:r>
            <a:r>
              <a:rPr sz="2300" spc="-10" dirty="0">
                <a:solidFill>
                  <a:srgbClr val="990033"/>
                </a:solidFill>
                <a:latin typeface="Cambria"/>
                <a:cs typeface="Cambria"/>
              </a:rPr>
              <a:t>or </a:t>
            </a:r>
            <a:r>
              <a:rPr sz="2300" spc="-5" dirty="0">
                <a:solidFill>
                  <a:srgbClr val="990033"/>
                </a:solidFill>
                <a:latin typeface="Cambria"/>
                <a:cs typeface="Cambria"/>
              </a:rPr>
              <a:t> </a:t>
            </a:r>
            <a:r>
              <a:rPr sz="2300" spc="25" dirty="0">
                <a:solidFill>
                  <a:srgbClr val="990033"/>
                </a:solidFill>
                <a:latin typeface="Cambria"/>
                <a:cs typeface="Cambria"/>
              </a:rPr>
              <a:t>property </a:t>
            </a:r>
            <a:r>
              <a:rPr sz="2300" spc="40" dirty="0">
                <a:solidFill>
                  <a:srgbClr val="990033"/>
                </a:solidFill>
                <a:latin typeface="Cambria"/>
                <a:cs typeface="Cambria"/>
              </a:rPr>
              <a:t>was acquired, </a:t>
            </a:r>
            <a:r>
              <a:rPr sz="2300" spc="55" dirty="0">
                <a:solidFill>
                  <a:srgbClr val="990033"/>
                </a:solidFill>
                <a:latin typeface="Cambria"/>
                <a:cs typeface="Cambria"/>
              </a:rPr>
              <a:t>held </a:t>
            </a:r>
            <a:r>
              <a:rPr sz="2300" spc="-10" dirty="0">
                <a:solidFill>
                  <a:srgbClr val="990033"/>
                </a:solidFill>
                <a:latin typeface="Cambria"/>
                <a:cs typeface="Cambria"/>
              </a:rPr>
              <a:t>or </a:t>
            </a:r>
            <a:r>
              <a:rPr sz="2300" spc="65" dirty="0">
                <a:solidFill>
                  <a:srgbClr val="990033"/>
                </a:solidFill>
                <a:latin typeface="Cambria"/>
                <a:cs typeface="Cambria"/>
              </a:rPr>
              <a:t>owned </a:t>
            </a:r>
            <a:r>
              <a:rPr sz="2300" spc="60" dirty="0">
                <a:solidFill>
                  <a:srgbClr val="990033"/>
                </a:solidFill>
                <a:latin typeface="Cambria"/>
                <a:cs typeface="Cambria"/>
              </a:rPr>
              <a:t>by </a:t>
            </a:r>
            <a:r>
              <a:rPr sz="2300" spc="35" dirty="0">
                <a:solidFill>
                  <a:srgbClr val="990033"/>
                </a:solidFill>
                <a:latin typeface="Cambria"/>
                <a:cs typeface="Cambria"/>
              </a:rPr>
              <a:t>such </a:t>
            </a:r>
            <a:r>
              <a:rPr sz="2300" spc="15" dirty="0">
                <a:solidFill>
                  <a:srgbClr val="990033"/>
                </a:solidFill>
                <a:latin typeface="Cambria"/>
                <a:cs typeface="Cambria"/>
              </a:rPr>
              <a:t>person </a:t>
            </a:r>
            <a:r>
              <a:rPr sz="2300" spc="50" dirty="0">
                <a:solidFill>
                  <a:srgbClr val="990033"/>
                </a:solidFill>
                <a:latin typeface="Cambria"/>
                <a:cs typeface="Cambria"/>
              </a:rPr>
              <a:t>when </a:t>
            </a:r>
            <a:r>
              <a:rPr sz="2300" spc="55" dirty="0">
                <a:solidFill>
                  <a:srgbClr val="990033"/>
                </a:solidFill>
                <a:latin typeface="Cambria"/>
                <a:cs typeface="Cambria"/>
              </a:rPr>
              <a:t> </a:t>
            </a:r>
            <a:r>
              <a:rPr sz="2300" spc="21" dirty="0">
                <a:solidFill>
                  <a:srgbClr val="990033"/>
                </a:solidFill>
                <a:latin typeface="Cambria"/>
                <a:cs typeface="Cambria"/>
              </a:rPr>
              <a:t>he</a:t>
            </a:r>
            <a:r>
              <a:rPr sz="2300" spc="25" dirty="0">
                <a:solidFill>
                  <a:srgbClr val="990033"/>
                </a:solidFill>
                <a:latin typeface="Cambria"/>
                <a:cs typeface="Cambria"/>
              </a:rPr>
              <a:t> </a:t>
            </a:r>
            <a:r>
              <a:rPr sz="2300" spc="44" dirty="0">
                <a:solidFill>
                  <a:srgbClr val="990033"/>
                </a:solidFill>
                <a:latin typeface="Cambria"/>
                <a:cs typeface="Cambria"/>
              </a:rPr>
              <a:t>was </a:t>
            </a:r>
            <a:r>
              <a:rPr sz="2300" spc="10" dirty="0">
                <a:solidFill>
                  <a:srgbClr val="990033"/>
                </a:solidFill>
                <a:latin typeface="Cambria"/>
                <a:cs typeface="Cambria"/>
              </a:rPr>
              <a:t>resident</a:t>
            </a:r>
            <a:r>
              <a:rPr sz="2300" spc="15" dirty="0">
                <a:solidFill>
                  <a:srgbClr val="990033"/>
                </a:solidFill>
                <a:latin typeface="Cambria"/>
                <a:cs typeface="Cambria"/>
              </a:rPr>
              <a:t> </a:t>
            </a:r>
            <a:r>
              <a:rPr sz="2300" spc="30" dirty="0">
                <a:solidFill>
                  <a:srgbClr val="990033"/>
                </a:solidFill>
                <a:latin typeface="Cambria"/>
                <a:cs typeface="Cambria"/>
              </a:rPr>
              <a:t>outside</a:t>
            </a:r>
            <a:r>
              <a:rPr sz="2300" spc="35" dirty="0">
                <a:solidFill>
                  <a:srgbClr val="990033"/>
                </a:solidFill>
                <a:latin typeface="Cambria"/>
                <a:cs typeface="Cambria"/>
              </a:rPr>
              <a:t> </a:t>
            </a:r>
            <a:r>
              <a:rPr sz="2300" spc="50" dirty="0">
                <a:solidFill>
                  <a:srgbClr val="990033"/>
                </a:solidFill>
                <a:latin typeface="Cambria"/>
                <a:cs typeface="Cambria"/>
              </a:rPr>
              <a:t>India </a:t>
            </a:r>
            <a:r>
              <a:rPr sz="2300" dirty="0">
                <a:solidFill>
                  <a:srgbClr val="990033"/>
                </a:solidFill>
                <a:latin typeface="Cambria"/>
                <a:cs typeface="Cambria"/>
              </a:rPr>
              <a:t>or</a:t>
            </a:r>
            <a:r>
              <a:rPr sz="2300" spc="5" dirty="0">
                <a:solidFill>
                  <a:srgbClr val="990033"/>
                </a:solidFill>
                <a:latin typeface="Cambria"/>
                <a:cs typeface="Cambria"/>
              </a:rPr>
              <a:t> </a:t>
            </a:r>
            <a:r>
              <a:rPr sz="2300" spc="21" dirty="0">
                <a:solidFill>
                  <a:srgbClr val="990033"/>
                </a:solidFill>
                <a:latin typeface="Cambria"/>
                <a:cs typeface="Cambria"/>
              </a:rPr>
              <a:t>inherited </a:t>
            </a:r>
            <a:r>
              <a:rPr sz="2300" spc="40" dirty="0">
                <a:solidFill>
                  <a:srgbClr val="990033"/>
                </a:solidFill>
                <a:latin typeface="Cambria"/>
                <a:cs typeface="Cambria"/>
              </a:rPr>
              <a:t>from </a:t>
            </a:r>
            <a:r>
              <a:rPr sz="2300" spc="25" dirty="0">
                <a:solidFill>
                  <a:srgbClr val="990033"/>
                </a:solidFill>
                <a:latin typeface="Cambria"/>
                <a:cs typeface="Cambria"/>
              </a:rPr>
              <a:t>a  </a:t>
            </a:r>
            <a:r>
              <a:rPr sz="2300" spc="10" dirty="0">
                <a:solidFill>
                  <a:srgbClr val="990033"/>
                </a:solidFill>
                <a:latin typeface="Cambria"/>
                <a:cs typeface="Cambria"/>
              </a:rPr>
              <a:t>person </a:t>
            </a:r>
            <a:r>
              <a:rPr sz="2300" spc="15" dirty="0">
                <a:solidFill>
                  <a:srgbClr val="990033"/>
                </a:solidFill>
                <a:latin typeface="Cambria"/>
                <a:cs typeface="Cambria"/>
              </a:rPr>
              <a:t> </a:t>
            </a:r>
            <a:r>
              <a:rPr sz="2300" spc="80" dirty="0">
                <a:solidFill>
                  <a:srgbClr val="990033"/>
                </a:solidFill>
                <a:latin typeface="Cambria"/>
                <a:cs typeface="Cambria"/>
              </a:rPr>
              <a:t>who</a:t>
            </a:r>
            <a:r>
              <a:rPr sz="2300" spc="21" dirty="0">
                <a:solidFill>
                  <a:srgbClr val="990033"/>
                </a:solidFill>
                <a:latin typeface="Cambria"/>
                <a:cs typeface="Cambria"/>
              </a:rPr>
              <a:t> </a:t>
            </a:r>
            <a:r>
              <a:rPr sz="2300" spc="44" dirty="0">
                <a:solidFill>
                  <a:srgbClr val="990033"/>
                </a:solidFill>
                <a:latin typeface="Cambria"/>
                <a:cs typeface="Cambria"/>
              </a:rPr>
              <a:t>was</a:t>
            </a:r>
            <a:r>
              <a:rPr sz="2300" spc="60" dirty="0">
                <a:solidFill>
                  <a:srgbClr val="990033"/>
                </a:solidFill>
                <a:latin typeface="Cambria"/>
                <a:cs typeface="Cambria"/>
              </a:rPr>
              <a:t> </a:t>
            </a:r>
            <a:r>
              <a:rPr sz="2300" spc="10" dirty="0">
                <a:solidFill>
                  <a:srgbClr val="990033"/>
                </a:solidFill>
                <a:latin typeface="Cambria"/>
                <a:cs typeface="Cambria"/>
              </a:rPr>
              <a:t>resident</a:t>
            </a:r>
            <a:r>
              <a:rPr sz="2300" spc="60" dirty="0">
                <a:solidFill>
                  <a:srgbClr val="990033"/>
                </a:solidFill>
                <a:latin typeface="Cambria"/>
                <a:cs typeface="Cambria"/>
              </a:rPr>
              <a:t> </a:t>
            </a:r>
            <a:r>
              <a:rPr sz="2300" spc="30" dirty="0">
                <a:solidFill>
                  <a:srgbClr val="990033"/>
                </a:solidFill>
                <a:latin typeface="Cambria"/>
                <a:cs typeface="Cambria"/>
              </a:rPr>
              <a:t>outside</a:t>
            </a:r>
            <a:r>
              <a:rPr sz="2300" spc="44" dirty="0">
                <a:solidFill>
                  <a:srgbClr val="990033"/>
                </a:solidFill>
                <a:latin typeface="Cambria"/>
                <a:cs typeface="Cambria"/>
              </a:rPr>
              <a:t> </a:t>
            </a:r>
            <a:r>
              <a:rPr sz="2300" spc="60" dirty="0">
                <a:solidFill>
                  <a:srgbClr val="990033"/>
                </a:solidFill>
                <a:latin typeface="Cambria"/>
                <a:cs typeface="Cambria"/>
              </a:rPr>
              <a:t>India.</a:t>
            </a:r>
            <a:endParaRPr sz="2300" dirty="0">
              <a:latin typeface="Cambria"/>
              <a:cs typeface="Cambria"/>
            </a:endParaRPr>
          </a:p>
          <a:p>
            <a:pPr marL="481922" marR="5080" indent="-469858" algn="just">
              <a:spcBef>
                <a:spcPts val="554"/>
              </a:spcBef>
              <a:buFont typeface="Times New Roman"/>
              <a:buChar char="■"/>
              <a:tabLst>
                <a:tab pos="482557" algn="l"/>
              </a:tabLst>
            </a:pPr>
            <a:r>
              <a:rPr sz="2300" spc="40" dirty="0">
                <a:solidFill>
                  <a:srgbClr val="990033"/>
                </a:solidFill>
                <a:latin typeface="Cambria"/>
                <a:cs typeface="Cambria"/>
              </a:rPr>
              <a:t>Assets </a:t>
            </a:r>
            <a:r>
              <a:rPr sz="2300" spc="-5" dirty="0">
                <a:solidFill>
                  <a:srgbClr val="990033"/>
                </a:solidFill>
                <a:latin typeface="Cambria"/>
                <a:cs typeface="Cambria"/>
              </a:rPr>
              <a:t>(Share </a:t>
            </a:r>
            <a:r>
              <a:rPr sz="2300" spc="265" dirty="0">
                <a:solidFill>
                  <a:srgbClr val="990033"/>
                </a:solidFill>
                <a:latin typeface="Cambria"/>
                <a:cs typeface="Cambria"/>
              </a:rPr>
              <a:t>/ </a:t>
            </a:r>
            <a:r>
              <a:rPr sz="2300" spc="15" dirty="0">
                <a:solidFill>
                  <a:srgbClr val="990033"/>
                </a:solidFill>
                <a:latin typeface="Cambria"/>
                <a:cs typeface="Cambria"/>
              </a:rPr>
              <a:t>Securities, </a:t>
            </a:r>
            <a:r>
              <a:rPr sz="2300" spc="50" dirty="0">
                <a:solidFill>
                  <a:srgbClr val="990033"/>
                </a:solidFill>
                <a:latin typeface="Cambria"/>
                <a:cs typeface="Cambria"/>
              </a:rPr>
              <a:t>Immovable </a:t>
            </a:r>
            <a:r>
              <a:rPr sz="2300" spc="21" dirty="0">
                <a:solidFill>
                  <a:srgbClr val="990033"/>
                </a:solidFill>
                <a:latin typeface="Cambria"/>
                <a:cs typeface="Cambria"/>
              </a:rPr>
              <a:t>Property </a:t>
            </a:r>
            <a:r>
              <a:rPr sz="2300" spc="70" dirty="0">
                <a:solidFill>
                  <a:srgbClr val="990033"/>
                </a:solidFill>
                <a:latin typeface="Cambria"/>
                <a:cs typeface="Cambria"/>
              </a:rPr>
              <a:t>and </a:t>
            </a:r>
            <a:r>
              <a:rPr sz="2300" spc="30" dirty="0">
                <a:solidFill>
                  <a:srgbClr val="990033"/>
                </a:solidFill>
                <a:latin typeface="Cambria"/>
                <a:cs typeface="Cambria"/>
              </a:rPr>
              <a:t>Foreign </a:t>
            </a:r>
            <a:r>
              <a:rPr sz="2300" spc="35" dirty="0">
                <a:solidFill>
                  <a:srgbClr val="990033"/>
                </a:solidFill>
                <a:latin typeface="Cambria"/>
                <a:cs typeface="Cambria"/>
              </a:rPr>
              <a:t> </a:t>
            </a:r>
            <a:r>
              <a:rPr sz="2300" spc="44" dirty="0">
                <a:solidFill>
                  <a:srgbClr val="990033"/>
                </a:solidFill>
                <a:latin typeface="Cambria"/>
                <a:cs typeface="Cambria"/>
              </a:rPr>
              <a:t>Currency) </a:t>
            </a:r>
            <a:r>
              <a:rPr sz="2300" spc="60" dirty="0">
                <a:solidFill>
                  <a:srgbClr val="990033"/>
                </a:solidFill>
                <a:latin typeface="Cambria"/>
                <a:cs typeface="Cambria"/>
              </a:rPr>
              <a:t>which </a:t>
            </a:r>
            <a:r>
              <a:rPr sz="2300" spc="15" dirty="0">
                <a:solidFill>
                  <a:srgbClr val="990033"/>
                </a:solidFill>
                <a:latin typeface="Cambria"/>
                <a:cs typeface="Cambria"/>
              </a:rPr>
              <a:t>were </a:t>
            </a:r>
            <a:r>
              <a:rPr sz="2300" spc="35" dirty="0">
                <a:solidFill>
                  <a:srgbClr val="990033"/>
                </a:solidFill>
                <a:latin typeface="Cambria"/>
                <a:cs typeface="Cambria"/>
              </a:rPr>
              <a:t>acquired </a:t>
            </a:r>
            <a:r>
              <a:rPr sz="2300" spc="-15" dirty="0">
                <a:solidFill>
                  <a:srgbClr val="990033"/>
                </a:solidFill>
                <a:latin typeface="Cambria"/>
                <a:cs typeface="Cambria"/>
              </a:rPr>
              <a:t>at </a:t>
            </a:r>
            <a:r>
              <a:rPr sz="2300" spc="21" dirty="0">
                <a:solidFill>
                  <a:srgbClr val="990033"/>
                </a:solidFill>
                <a:latin typeface="Cambria"/>
                <a:cs typeface="Cambria"/>
              </a:rPr>
              <a:t>time </a:t>
            </a:r>
            <a:r>
              <a:rPr sz="2300" spc="50" dirty="0">
                <a:solidFill>
                  <a:srgbClr val="990033"/>
                </a:solidFill>
                <a:latin typeface="Cambria"/>
                <a:cs typeface="Cambria"/>
              </a:rPr>
              <a:t>when </a:t>
            </a:r>
            <a:r>
              <a:rPr sz="2300" spc="25" dirty="0">
                <a:solidFill>
                  <a:srgbClr val="990033"/>
                </a:solidFill>
                <a:latin typeface="Cambria"/>
                <a:cs typeface="Cambria"/>
              </a:rPr>
              <a:t>a </a:t>
            </a:r>
            <a:r>
              <a:rPr sz="2300" spc="15" dirty="0">
                <a:solidFill>
                  <a:srgbClr val="990033"/>
                </a:solidFill>
                <a:latin typeface="Cambria"/>
                <a:cs typeface="Cambria"/>
              </a:rPr>
              <a:t>person </a:t>
            </a:r>
            <a:r>
              <a:rPr sz="2300" spc="44" dirty="0">
                <a:solidFill>
                  <a:srgbClr val="990033"/>
                </a:solidFill>
                <a:latin typeface="Cambria"/>
                <a:cs typeface="Cambria"/>
              </a:rPr>
              <a:t>was </a:t>
            </a:r>
            <a:r>
              <a:rPr sz="2300" spc="50" dirty="0">
                <a:solidFill>
                  <a:srgbClr val="990033"/>
                </a:solidFill>
                <a:latin typeface="Cambria"/>
                <a:cs typeface="Cambria"/>
              </a:rPr>
              <a:t> </a:t>
            </a:r>
            <a:r>
              <a:rPr sz="2300" spc="5" dirty="0">
                <a:solidFill>
                  <a:srgbClr val="990033"/>
                </a:solidFill>
                <a:latin typeface="Cambria"/>
                <a:cs typeface="Cambria"/>
              </a:rPr>
              <a:t>resident </a:t>
            </a:r>
            <a:r>
              <a:rPr sz="2300" spc="35" dirty="0">
                <a:solidFill>
                  <a:srgbClr val="990033"/>
                </a:solidFill>
                <a:latin typeface="Cambria"/>
                <a:cs typeface="Cambria"/>
              </a:rPr>
              <a:t>outside </a:t>
            </a:r>
            <a:r>
              <a:rPr sz="2300" spc="55" dirty="0">
                <a:solidFill>
                  <a:srgbClr val="990033"/>
                </a:solidFill>
                <a:latin typeface="Cambria"/>
                <a:cs typeface="Cambria"/>
              </a:rPr>
              <a:t>India </a:t>
            </a:r>
            <a:r>
              <a:rPr sz="2300" spc="15" dirty="0">
                <a:solidFill>
                  <a:srgbClr val="990033"/>
                </a:solidFill>
                <a:latin typeface="Cambria"/>
                <a:cs typeface="Cambria"/>
              </a:rPr>
              <a:t>can </a:t>
            </a:r>
            <a:r>
              <a:rPr sz="2300" spc="-10" dirty="0">
                <a:solidFill>
                  <a:srgbClr val="990033"/>
                </a:solidFill>
                <a:latin typeface="Cambria"/>
                <a:cs typeface="Cambria"/>
              </a:rPr>
              <a:t>be </a:t>
            </a:r>
            <a:r>
              <a:rPr sz="2300" spc="35" dirty="0">
                <a:solidFill>
                  <a:srgbClr val="990033"/>
                </a:solidFill>
                <a:latin typeface="Cambria"/>
                <a:cs typeface="Cambria"/>
              </a:rPr>
              <a:t>continued </a:t>
            </a:r>
            <a:r>
              <a:rPr sz="2300" spc="-5" dirty="0">
                <a:solidFill>
                  <a:srgbClr val="990033"/>
                </a:solidFill>
                <a:latin typeface="Cambria"/>
                <a:cs typeface="Cambria"/>
              </a:rPr>
              <a:t>to </a:t>
            </a:r>
            <a:r>
              <a:rPr sz="2300" spc="-10" dirty="0">
                <a:solidFill>
                  <a:srgbClr val="990033"/>
                </a:solidFill>
                <a:latin typeface="Cambria"/>
                <a:cs typeface="Cambria"/>
              </a:rPr>
              <a:t>be </a:t>
            </a:r>
            <a:r>
              <a:rPr sz="2300" spc="55" dirty="0">
                <a:solidFill>
                  <a:srgbClr val="990033"/>
                </a:solidFill>
                <a:latin typeface="Cambria"/>
                <a:cs typeface="Cambria"/>
              </a:rPr>
              <a:t>held </a:t>
            </a:r>
            <a:r>
              <a:rPr sz="2300" spc="35" dirty="0">
                <a:solidFill>
                  <a:srgbClr val="990033"/>
                </a:solidFill>
                <a:latin typeface="Cambria"/>
                <a:cs typeface="Cambria"/>
              </a:rPr>
              <a:t>even </a:t>
            </a:r>
            <a:r>
              <a:rPr sz="2300" dirty="0">
                <a:solidFill>
                  <a:srgbClr val="990033"/>
                </a:solidFill>
                <a:latin typeface="Cambria"/>
                <a:cs typeface="Cambria"/>
              </a:rPr>
              <a:t>after </a:t>
            </a:r>
            <a:r>
              <a:rPr sz="2300" spc="5" dirty="0">
                <a:solidFill>
                  <a:srgbClr val="990033"/>
                </a:solidFill>
                <a:latin typeface="Cambria"/>
                <a:cs typeface="Cambria"/>
              </a:rPr>
              <a:t> </a:t>
            </a:r>
            <a:r>
              <a:rPr sz="2300" spc="21" dirty="0">
                <a:solidFill>
                  <a:srgbClr val="990033"/>
                </a:solidFill>
                <a:latin typeface="Cambria"/>
                <a:cs typeface="Cambria"/>
              </a:rPr>
              <a:t>he</a:t>
            </a:r>
            <a:r>
              <a:rPr sz="2300" spc="40" dirty="0">
                <a:solidFill>
                  <a:srgbClr val="990033"/>
                </a:solidFill>
                <a:latin typeface="Cambria"/>
                <a:cs typeface="Cambria"/>
              </a:rPr>
              <a:t> </a:t>
            </a:r>
            <a:r>
              <a:rPr sz="2300" spc="15" dirty="0">
                <a:solidFill>
                  <a:srgbClr val="990033"/>
                </a:solidFill>
                <a:latin typeface="Cambria"/>
                <a:cs typeface="Cambria"/>
              </a:rPr>
              <a:t>turns</a:t>
            </a:r>
            <a:r>
              <a:rPr sz="2300" spc="60" dirty="0">
                <a:solidFill>
                  <a:srgbClr val="990033"/>
                </a:solidFill>
                <a:latin typeface="Cambria"/>
                <a:cs typeface="Cambria"/>
              </a:rPr>
              <a:t> </a:t>
            </a:r>
            <a:r>
              <a:rPr sz="2300" spc="21" dirty="0">
                <a:solidFill>
                  <a:srgbClr val="990033"/>
                </a:solidFill>
                <a:latin typeface="Cambria"/>
                <a:cs typeface="Cambria"/>
              </a:rPr>
              <a:t>resident.</a:t>
            </a:r>
            <a:endParaRPr sz="2300" dirty="0">
              <a:latin typeface="Cambria"/>
              <a:cs typeface="Cambria"/>
            </a:endParaRPr>
          </a:p>
          <a:p>
            <a:pPr marL="481922" indent="-469858" algn="just">
              <a:spcBef>
                <a:spcPts val="550"/>
              </a:spcBef>
              <a:buFont typeface="Times New Roman"/>
              <a:buChar char="■"/>
              <a:tabLst>
                <a:tab pos="482557" algn="l"/>
              </a:tabLst>
            </a:pPr>
            <a:r>
              <a:rPr sz="2300" spc="35" dirty="0">
                <a:solidFill>
                  <a:srgbClr val="990033"/>
                </a:solidFill>
                <a:latin typeface="Cambria"/>
                <a:cs typeface="Cambria"/>
              </a:rPr>
              <a:t>The</a:t>
            </a:r>
            <a:r>
              <a:rPr sz="2300" spc="40" dirty="0">
                <a:solidFill>
                  <a:srgbClr val="990033"/>
                </a:solidFill>
                <a:latin typeface="Cambria"/>
                <a:cs typeface="Cambria"/>
              </a:rPr>
              <a:t> </a:t>
            </a:r>
            <a:r>
              <a:rPr sz="2300" spc="21" dirty="0">
                <a:solidFill>
                  <a:srgbClr val="990033"/>
                </a:solidFill>
                <a:latin typeface="Cambria"/>
                <a:cs typeface="Cambria"/>
              </a:rPr>
              <a:t>same</a:t>
            </a:r>
            <a:r>
              <a:rPr sz="2300" spc="44" dirty="0">
                <a:solidFill>
                  <a:srgbClr val="990033"/>
                </a:solidFill>
                <a:latin typeface="Cambria"/>
                <a:cs typeface="Cambria"/>
              </a:rPr>
              <a:t> </a:t>
            </a:r>
            <a:r>
              <a:rPr sz="2300" spc="30" dirty="0">
                <a:solidFill>
                  <a:srgbClr val="990033"/>
                </a:solidFill>
                <a:latin typeface="Cambria"/>
                <a:cs typeface="Cambria"/>
              </a:rPr>
              <a:t>can</a:t>
            </a:r>
            <a:r>
              <a:rPr sz="2300" spc="55" dirty="0">
                <a:solidFill>
                  <a:srgbClr val="990033"/>
                </a:solidFill>
                <a:latin typeface="Cambria"/>
                <a:cs typeface="Cambria"/>
              </a:rPr>
              <a:t> </a:t>
            </a:r>
            <a:r>
              <a:rPr sz="2300" spc="35" dirty="0">
                <a:solidFill>
                  <a:srgbClr val="990033"/>
                </a:solidFill>
                <a:latin typeface="Cambria"/>
                <a:cs typeface="Cambria"/>
              </a:rPr>
              <a:t>even</a:t>
            </a:r>
            <a:r>
              <a:rPr sz="2300" spc="60" dirty="0">
                <a:solidFill>
                  <a:srgbClr val="990033"/>
                </a:solidFill>
                <a:latin typeface="Cambria"/>
                <a:cs typeface="Cambria"/>
              </a:rPr>
              <a:t> </a:t>
            </a:r>
            <a:r>
              <a:rPr sz="2300" spc="-10" dirty="0">
                <a:solidFill>
                  <a:srgbClr val="990033"/>
                </a:solidFill>
                <a:latin typeface="Cambria"/>
                <a:cs typeface="Cambria"/>
              </a:rPr>
              <a:t>be</a:t>
            </a:r>
            <a:r>
              <a:rPr sz="2300" spc="70" dirty="0">
                <a:solidFill>
                  <a:srgbClr val="990033"/>
                </a:solidFill>
                <a:latin typeface="Cambria"/>
                <a:cs typeface="Cambria"/>
              </a:rPr>
              <a:t> </a:t>
            </a:r>
            <a:r>
              <a:rPr sz="2300" spc="5" dirty="0">
                <a:solidFill>
                  <a:srgbClr val="990033"/>
                </a:solidFill>
                <a:latin typeface="Cambria"/>
                <a:cs typeface="Cambria"/>
              </a:rPr>
              <a:t>transferred</a:t>
            </a:r>
            <a:r>
              <a:rPr sz="2300" spc="15" dirty="0">
                <a:solidFill>
                  <a:srgbClr val="990033"/>
                </a:solidFill>
                <a:latin typeface="Cambria"/>
                <a:cs typeface="Cambria"/>
              </a:rPr>
              <a:t> </a:t>
            </a:r>
            <a:r>
              <a:rPr sz="2300" dirty="0">
                <a:solidFill>
                  <a:srgbClr val="990033"/>
                </a:solidFill>
                <a:latin typeface="Cambria"/>
                <a:cs typeface="Cambria"/>
              </a:rPr>
              <a:t>or</a:t>
            </a:r>
            <a:r>
              <a:rPr sz="2300" spc="55" dirty="0">
                <a:solidFill>
                  <a:srgbClr val="990033"/>
                </a:solidFill>
                <a:latin typeface="Cambria"/>
                <a:cs typeface="Cambria"/>
              </a:rPr>
              <a:t> </a:t>
            </a:r>
            <a:r>
              <a:rPr sz="2300" spc="40" dirty="0">
                <a:solidFill>
                  <a:srgbClr val="990033"/>
                </a:solidFill>
                <a:latin typeface="Cambria"/>
                <a:cs typeface="Cambria"/>
              </a:rPr>
              <a:t>invested.</a:t>
            </a:r>
            <a:endParaRPr sz="2300" dirty="0">
              <a:latin typeface="Cambria"/>
              <a:cs typeface="Cambria"/>
            </a:endParaRPr>
          </a:p>
          <a:p>
            <a:pPr marL="481922" marR="5714" indent="-469858" algn="just">
              <a:spcBef>
                <a:spcPts val="554"/>
              </a:spcBef>
              <a:buFont typeface="Times New Roman"/>
              <a:buChar char="■"/>
              <a:tabLst>
                <a:tab pos="482557" algn="l"/>
              </a:tabLst>
            </a:pPr>
            <a:r>
              <a:rPr sz="2300" spc="21" dirty="0">
                <a:solidFill>
                  <a:srgbClr val="990033"/>
                </a:solidFill>
                <a:latin typeface="Cambria"/>
                <a:cs typeface="Cambria"/>
              </a:rPr>
              <a:t>Further, </a:t>
            </a:r>
            <a:r>
              <a:rPr sz="2300" spc="110" dirty="0">
                <a:solidFill>
                  <a:srgbClr val="990033"/>
                </a:solidFill>
                <a:latin typeface="Cambria"/>
                <a:cs typeface="Cambria"/>
              </a:rPr>
              <a:t>R </a:t>
            </a:r>
            <a:r>
              <a:rPr sz="2300" spc="25" dirty="0">
                <a:solidFill>
                  <a:srgbClr val="990033"/>
                </a:solidFill>
                <a:latin typeface="Cambria"/>
                <a:cs typeface="Cambria"/>
              </a:rPr>
              <a:t>can </a:t>
            </a:r>
            <a:r>
              <a:rPr sz="2300" spc="10" dirty="0">
                <a:solidFill>
                  <a:srgbClr val="990033"/>
                </a:solidFill>
                <a:latin typeface="Cambria"/>
                <a:cs typeface="Cambria"/>
              </a:rPr>
              <a:t>inherit </a:t>
            </a:r>
            <a:r>
              <a:rPr sz="2300" dirty="0">
                <a:solidFill>
                  <a:srgbClr val="990033"/>
                </a:solidFill>
                <a:latin typeface="Cambria"/>
                <a:cs typeface="Cambria"/>
              </a:rPr>
              <a:t>the </a:t>
            </a:r>
            <a:r>
              <a:rPr sz="2300" spc="21" dirty="0">
                <a:solidFill>
                  <a:srgbClr val="990033"/>
                </a:solidFill>
                <a:latin typeface="Cambria"/>
                <a:cs typeface="Cambria"/>
              </a:rPr>
              <a:t>same </a:t>
            </a:r>
            <a:r>
              <a:rPr sz="2300" spc="40" dirty="0">
                <a:solidFill>
                  <a:srgbClr val="990033"/>
                </a:solidFill>
                <a:latin typeface="Cambria"/>
                <a:cs typeface="Cambria"/>
              </a:rPr>
              <a:t>from </a:t>
            </a:r>
            <a:r>
              <a:rPr sz="2300" spc="25" dirty="0">
                <a:solidFill>
                  <a:srgbClr val="990033"/>
                </a:solidFill>
                <a:latin typeface="Cambria"/>
                <a:cs typeface="Cambria"/>
              </a:rPr>
              <a:t>a </a:t>
            </a:r>
            <a:r>
              <a:rPr sz="2300" spc="40" dirty="0">
                <a:solidFill>
                  <a:srgbClr val="990033"/>
                </a:solidFill>
                <a:latin typeface="Cambria"/>
                <a:cs typeface="Cambria"/>
              </a:rPr>
              <a:t>non </a:t>
            </a:r>
            <a:r>
              <a:rPr sz="2300" spc="5" dirty="0">
                <a:solidFill>
                  <a:srgbClr val="990033"/>
                </a:solidFill>
                <a:latin typeface="Cambria"/>
                <a:cs typeface="Cambria"/>
              </a:rPr>
              <a:t>resident </a:t>
            </a:r>
            <a:r>
              <a:rPr sz="2300" spc="114" dirty="0">
                <a:solidFill>
                  <a:srgbClr val="990033"/>
                </a:solidFill>
                <a:latin typeface="Cambria"/>
                <a:cs typeface="Cambria"/>
              </a:rPr>
              <a:t>u/s </a:t>
            </a:r>
            <a:r>
              <a:rPr sz="2300" spc="-125" dirty="0">
                <a:solidFill>
                  <a:srgbClr val="990033"/>
                </a:solidFill>
                <a:latin typeface="Cambria"/>
                <a:cs typeface="Cambria"/>
              </a:rPr>
              <a:t>6(4) </a:t>
            </a:r>
            <a:r>
              <a:rPr sz="2300" spc="-120" dirty="0">
                <a:solidFill>
                  <a:srgbClr val="990033"/>
                </a:solidFill>
                <a:latin typeface="Cambria"/>
                <a:cs typeface="Cambria"/>
              </a:rPr>
              <a:t> </a:t>
            </a:r>
            <a:r>
              <a:rPr sz="2300" spc="55" dirty="0">
                <a:solidFill>
                  <a:srgbClr val="990033"/>
                </a:solidFill>
                <a:latin typeface="Cambria"/>
                <a:cs typeface="Cambria"/>
              </a:rPr>
              <a:t>of</a:t>
            </a:r>
            <a:r>
              <a:rPr sz="2300" spc="30" dirty="0">
                <a:solidFill>
                  <a:srgbClr val="990033"/>
                </a:solidFill>
                <a:latin typeface="Cambria"/>
                <a:cs typeface="Cambria"/>
              </a:rPr>
              <a:t> </a:t>
            </a:r>
            <a:r>
              <a:rPr sz="2300" spc="175" dirty="0">
                <a:solidFill>
                  <a:srgbClr val="990033"/>
                </a:solidFill>
                <a:latin typeface="Cambria"/>
                <a:cs typeface="Cambria"/>
              </a:rPr>
              <a:t>FEMA.</a:t>
            </a:r>
            <a:endParaRPr sz="2300" dirty="0">
              <a:latin typeface="Cambria"/>
              <a:cs typeface="Cambria"/>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7500" y="809625"/>
            <a:ext cx="10147300" cy="766148"/>
          </a:xfrm>
          <a:prstGeom prst="rect">
            <a:avLst/>
          </a:prstGeom>
        </p:spPr>
        <p:txBody>
          <a:bodyPr vert="horz" wrap="square" lIns="0" tIns="316778" rIns="0" bIns="0" rtlCol="0">
            <a:spAutoFit/>
          </a:bodyPr>
          <a:lstStyle/>
          <a:p>
            <a:pPr marR="5080">
              <a:spcBef>
                <a:spcPts val="95"/>
              </a:spcBef>
            </a:pPr>
            <a:r>
              <a:rPr sz="2900" spc="-5" dirty="0"/>
              <a:t>SECTION </a:t>
            </a:r>
            <a:r>
              <a:rPr sz="2900" dirty="0"/>
              <a:t>6(4) </a:t>
            </a:r>
            <a:r>
              <a:rPr sz="2900" spc="-15" dirty="0"/>
              <a:t>of </a:t>
            </a:r>
            <a:r>
              <a:rPr sz="2900" dirty="0"/>
              <a:t>FEMA </a:t>
            </a:r>
            <a:r>
              <a:rPr sz="2900" spc="-5" dirty="0"/>
              <a:t>– </a:t>
            </a:r>
            <a:r>
              <a:rPr sz="2900" spc="-684" dirty="0"/>
              <a:t> </a:t>
            </a:r>
            <a:r>
              <a:rPr sz="2900" spc="-5" dirty="0"/>
              <a:t>COVERS</a:t>
            </a:r>
            <a:r>
              <a:rPr sz="2900" dirty="0"/>
              <a:t> </a:t>
            </a:r>
            <a:r>
              <a:rPr sz="2900" spc="-5" dirty="0"/>
              <a:t>FOLLOWING</a:t>
            </a:r>
            <a:r>
              <a:rPr sz="2900" spc="25" dirty="0"/>
              <a:t> </a:t>
            </a:r>
            <a:r>
              <a:rPr sz="2900" spc="-5" dirty="0"/>
              <a:t>TRANSACTIONS</a:t>
            </a:r>
            <a:endParaRPr sz="2900" dirty="0"/>
          </a:p>
        </p:txBody>
      </p:sp>
      <p:sp>
        <p:nvSpPr>
          <p:cNvPr id="6" name="object 6"/>
          <p:cNvSpPr txBox="1"/>
          <p:nvPr/>
        </p:nvSpPr>
        <p:spPr>
          <a:xfrm>
            <a:off x="622301" y="2105025"/>
            <a:ext cx="9296400" cy="4060085"/>
          </a:xfrm>
          <a:prstGeom prst="rect">
            <a:avLst/>
          </a:prstGeom>
        </p:spPr>
        <p:txBody>
          <a:bodyPr vert="horz" wrap="square" lIns="0" tIns="12699" rIns="0" bIns="0" rtlCol="0">
            <a:spAutoFit/>
          </a:bodyPr>
          <a:lstStyle/>
          <a:p>
            <a:pPr marL="481922" marR="6350" indent="-469858" algn="just">
              <a:spcBef>
                <a:spcPts val="100"/>
              </a:spcBef>
              <a:buFont typeface="Times New Roman"/>
              <a:buChar char="■"/>
              <a:tabLst>
                <a:tab pos="482557" algn="l"/>
              </a:tabLst>
            </a:pPr>
            <a:r>
              <a:rPr sz="2300" b="1" spc="-5" dirty="0">
                <a:solidFill>
                  <a:srgbClr val="990033"/>
                </a:solidFill>
                <a:latin typeface="Palatino Linotype"/>
                <a:cs typeface="Palatino Linotype"/>
              </a:rPr>
              <a:t>Foreign currency accounts </a:t>
            </a:r>
            <a:r>
              <a:rPr sz="2300" spc="40" dirty="0">
                <a:solidFill>
                  <a:srgbClr val="990033"/>
                </a:solidFill>
                <a:latin typeface="Cambria"/>
                <a:cs typeface="Cambria"/>
              </a:rPr>
              <a:t>opened  </a:t>
            </a:r>
            <a:r>
              <a:rPr sz="2300" spc="70" dirty="0">
                <a:solidFill>
                  <a:srgbClr val="990033"/>
                </a:solidFill>
                <a:latin typeface="Cambria"/>
                <a:cs typeface="Cambria"/>
              </a:rPr>
              <a:t>and </a:t>
            </a:r>
            <a:r>
              <a:rPr sz="2300" spc="40" dirty="0">
                <a:solidFill>
                  <a:srgbClr val="990033"/>
                </a:solidFill>
                <a:latin typeface="Cambria"/>
                <a:cs typeface="Cambria"/>
              </a:rPr>
              <a:t>maintained </a:t>
            </a:r>
            <a:r>
              <a:rPr sz="2300" spc="60" dirty="0">
                <a:solidFill>
                  <a:srgbClr val="990033"/>
                </a:solidFill>
                <a:latin typeface="Cambria"/>
                <a:cs typeface="Cambria"/>
              </a:rPr>
              <a:t>by </a:t>
            </a:r>
            <a:r>
              <a:rPr sz="2300" spc="40" dirty="0">
                <a:solidFill>
                  <a:srgbClr val="990033"/>
                </a:solidFill>
                <a:latin typeface="Cambria"/>
                <a:cs typeface="Cambria"/>
              </a:rPr>
              <a:t>such </a:t>
            </a:r>
            <a:r>
              <a:rPr sz="2300" spc="-495" dirty="0">
                <a:solidFill>
                  <a:srgbClr val="990033"/>
                </a:solidFill>
                <a:latin typeface="Cambria"/>
                <a:cs typeface="Cambria"/>
              </a:rPr>
              <a:t> </a:t>
            </a:r>
            <a:r>
              <a:rPr sz="2300" spc="25" dirty="0">
                <a:solidFill>
                  <a:srgbClr val="990033"/>
                </a:solidFill>
                <a:latin typeface="Cambria"/>
                <a:cs typeface="Cambria"/>
              </a:rPr>
              <a:t>a</a:t>
            </a:r>
            <a:r>
              <a:rPr sz="2300" spc="44" dirty="0">
                <a:solidFill>
                  <a:srgbClr val="990033"/>
                </a:solidFill>
                <a:latin typeface="Cambria"/>
                <a:cs typeface="Cambria"/>
              </a:rPr>
              <a:t> </a:t>
            </a:r>
            <a:r>
              <a:rPr sz="2300" spc="21" dirty="0">
                <a:solidFill>
                  <a:srgbClr val="990033"/>
                </a:solidFill>
                <a:latin typeface="Cambria"/>
                <a:cs typeface="Cambria"/>
              </a:rPr>
              <a:t>person</a:t>
            </a:r>
            <a:r>
              <a:rPr sz="2300" spc="60" dirty="0">
                <a:solidFill>
                  <a:srgbClr val="990033"/>
                </a:solidFill>
                <a:latin typeface="Cambria"/>
                <a:cs typeface="Cambria"/>
              </a:rPr>
              <a:t> </a:t>
            </a:r>
            <a:r>
              <a:rPr sz="2300" spc="35" dirty="0">
                <a:solidFill>
                  <a:srgbClr val="990033"/>
                </a:solidFill>
                <a:latin typeface="Cambria"/>
                <a:cs typeface="Cambria"/>
              </a:rPr>
              <a:t>outside</a:t>
            </a:r>
            <a:r>
              <a:rPr sz="2300" spc="44" dirty="0">
                <a:solidFill>
                  <a:srgbClr val="990033"/>
                </a:solidFill>
                <a:latin typeface="Cambria"/>
                <a:cs typeface="Cambria"/>
              </a:rPr>
              <a:t> </a:t>
            </a:r>
            <a:r>
              <a:rPr sz="2300" spc="50" dirty="0">
                <a:solidFill>
                  <a:srgbClr val="990033"/>
                </a:solidFill>
                <a:latin typeface="Cambria"/>
                <a:cs typeface="Cambria"/>
              </a:rPr>
              <a:t>India</a:t>
            </a:r>
            <a:r>
              <a:rPr sz="2300" spc="44" dirty="0">
                <a:solidFill>
                  <a:srgbClr val="990033"/>
                </a:solidFill>
                <a:latin typeface="Cambria"/>
                <a:cs typeface="Cambria"/>
              </a:rPr>
              <a:t> </a:t>
            </a:r>
            <a:r>
              <a:rPr sz="2300" spc="60" dirty="0">
                <a:solidFill>
                  <a:srgbClr val="990033"/>
                </a:solidFill>
                <a:latin typeface="Cambria"/>
                <a:cs typeface="Cambria"/>
              </a:rPr>
              <a:t>when</a:t>
            </a:r>
            <a:r>
              <a:rPr sz="2300" spc="40" dirty="0">
                <a:solidFill>
                  <a:srgbClr val="990033"/>
                </a:solidFill>
                <a:latin typeface="Cambria"/>
                <a:cs typeface="Cambria"/>
              </a:rPr>
              <a:t> </a:t>
            </a:r>
            <a:r>
              <a:rPr sz="2300" spc="30" dirty="0">
                <a:solidFill>
                  <a:srgbClr val="990033"/>
                </a:solidFill>
                <a:latin typeface="Cambria"/>
                <a:cs typeface="Cambria"/>
              </a:rPr>
              <a:t>he</a:t>
            </a:r>
            <a:r>
              <a:rPr sz="2300" spc="44" dirty="0">
                <a:solidFill>
                  <a:srgbClr val="990033"/>
                </a:solidFill>
                <a:latin typeface="Cambria"/>
                <a:cs typeface="Cambria"/>
              </a:rPr>
              <a:t> was</a:t>
            </a:r>
            <a:r>
              <a:rPr sz="2300" spc="65" dirty="0">
                <a:solidFill>
                  <a:srgbClr val="990033"/>
                </a:solidFill>
                <a:latin typeface="Cambria"/>
                <a:cs typeface="Cambria"/>
              </a:rPr>
              <a:t> </a:t>
            </a:r>
            <a:r>
              <a:rPr sz="2300" spc="10" dirty="0">
                <a:solidFill>
                  <a:srgbClr val="990033"/>
                </a:solidFill>
                <a:latin typeface="Cambria"/>
                <a:cs typeface="Cambria"/>
              </a:rPr>
              <a:t>resident</a:t>
            </a:r>
            <a:r>
              <a:rPr sz="2300" spc="55" dirty="0">
                <a:solidFill>
                  <a:srgbClr val="990033"/>
                </a:solidFill>
                <a:latin typeface="Cambria"/>
                <a:cs typeface="Cambria"/>
              </a:rPr>
              <a:t> </a:t>
            </a:r>
            <a:r>
              <a:rPr sz="2300" spc="35" dirty="0">
                <a:solidFill>
                  <a:srgbClr val="990033"/>
                </a:solidFill>
                <a:latin typeface="Cambria"/>
                <a:cs typeface="Cambria"/>
              </a:rPr>
              <a:t>outside</a:t>
            </a:r>
            <a:r>
              <a:rPr sz="2300" spc="44" dirty="0">
                <a:solidFill>
                  <a:srgbClr val="990033"/>
                </a:solidFill>
                <a:latin typeface="Cambria"/>
                <a:cs typeface="Cambria"/>
              </a:rPr>
              <a:t> </a:t>
            </a:r>
            <a:r>
              <a:rPr sz="2300" spc="35" dirty="0">
                <a:solidFill>
                  <a:srgbClr val="990033"/>
                </a:solidFill>
                <a:latin typeface="Cambria"/>
                <a:cs typeface="Cambria"/>
              </a:rPr>
              <a:t>India;</a:t>
            </a:r>
            <a:endParaRPr sz="2300" dirty="0">
              <a:latin typeface="Cambria"/>
              <a:cs typeface="Cambria"/>
            </a:endParaRPr>
          </a:p>
          <a:p>
            <a:pPr marL="481922" marR="5080" indent="-469858" algn="just">
              <a:lnSpc>
                <a:spcPct val="99900"/>
              </a:lnSpc>
              <a:spcBef>
                <a:spcPts val="570"/>
              </a:spcBef>
              <a:buFont typeface="Times New Roman"/>
              <a:buChar char="■"/>
              <a:tabLst>
                <a:tab pos="482557" algn="l"/>
              </a:tabLst>
            </a:pPr>
            <a:r>
              <a:rPr sz="2300" b="1" dirty="0">
                <a:solidFill>
                  <a:srgbClr val="990033"/>
                </a:solidFill>
                <a:latin typeface="Palatino Linotype"/>
                <a:cs typeface="Palatino Linotype"/>
              </a:rPr>
              <a:t>Income</a:t>
            </a:r>
            <a:r>
              <a:rPr sz="2300" b="1" spc="5" dirty="0">
                <a:solidFill>
                  <a:srgbClr val="990033"/>
                </a:solidFill>
                <a:latin typeface="Palatino Linotype"/>
                <a:cs typeface="Palatino Linotype"/>
              </a:rPr>
              <a:t> </a:t>
            </a:r>
            <a:r>
              <a:rPr sz="2300" b="1" dirty="0">
                <a:solidFill>
                  <a:srgbClr val="990033"/>
                </a:solidFill>
                <a:latin typeface="Palatino Linotype"/>
                <a:cs typeface="Palatino Linotype"/>
              </a:rPr>
              <a:t>earned</a:t>
            </a:r>
            <a:r>
              <a:rPr sz="2300" b="1" spc="5" dirty="0">
                <a:solidFill>
                  <a:srgbClr val="990033"/>
                </a:solidFill>
                <a:latin typeface="Palatino Linotype"/>
                <a:cs typeface="Palatino Linotype"/>
              </a:rPr>
              <a:t> </a:t>
            </a:r>
            <a:r>
              <a:rPr sz="2300" b="1" spc="-5" dirty="0">
                <a:solidFill>
                  <a:srgbClr val="990033"/>
                </a:solidFill>
                <a:latin typeface="Palatino Linotype"/>
                <a:cs typeface="Palatino Linotype"/>
              </a:rPr>
              <a:t>through</a:t>
            </a:r>
            <a:r>
              <a:rPr sz="2300" b="1" dirty="0">
                <a:solidFill>
                  <a:srgbClr val="990033"/>
                </a:solidFill>
                <a:latin typeface="Palatino Linotype"/>
                <a:cs typeface="Palatino Linotype"/>
              </a:rPr>
              <a:t> </a:t>
            </a:r>
            <a:r>
              <a:rPr sz="2300" b="1" spc="-5" dirty="0">
                <a:solidFill>
                  <a:srgbClr val="990033"/>
                </a:solidFill>
                <a:latin typeface="Palatino Linotype"/>
                <a:cs typeface="Palatino Linotype"/>
              </a:rPr>
              <a:t>employment</a:t>
            </a:r>
            <a:r>
              <a:rPr sz="2300" b="1" dirty="0">
                <a:solidFill>
                  <a:srgbClr val="990033"/>
                </a:solidFill>
                <a:latin typeface="Palatino Linotype"/>
                <a:cs typeface="Palatino Linotype"/>
              </a:rPr>
              <a:t> or</a:t>
            </a:r>
            <a:r>
              <a:rPr sz="2300" b="1" spc="5" dirty="0">
                <a:solidFill>
                  <a:srgbClr val="990033"/>
                </a:solidFill>
                <a:latin typeface="Palatino Linotype"/>
                <a:cs typeface="Palatino Linotype"/>
              </a:rPr>
              <a:t> </a:t>
            </a:r>
            <a:r>
              <a:rPr sz="2300" b="1" spc="-5" dirty="0">
                <a:solidFill>
                  <a:srgbClr val="990033"/>
                </a:solidFill>
                <a:latin typeface="Palatino Linotype"/>
                <a:cs typeface="Palatino Linotype"/>
              </a:rPr>
              <a:t>business</a:t>
            </a:r>
            <a:r>
              <a:rPr sz="2300" b="1" dirty="0">
                <a:solidFill>
                  <a:srgbClr val="990033"/>
                </a:solidFill>
                <a:latin typeface="Palatino Linotype"/>
                <a:cs typeface="Palatino Linotype"/>
              </a:rPr>
              <a:t> or </a:t>
            </a:r>
            <a:r>
              <a:rPr sz="2300" b="1" spc="5" dirty="0">
                <a:solidFill>
                  <a:srgbClr val="990033"/>
                </a:solidFill>
                <a:latin typeface="Palatino Linotype"/>
                <a:cs typeface="Palatino Linotype"/>
              </a:rPr>
              <a:t> </a:t>
            </a:r>
            <a:r>
              <a:rPr sz="2300" b="1" spc="-5" dirty="0">
                <a:solidFill>
                  <a:srgbClr val="990033"/>
                </a:solidFill>
                <a:latin typeface="Palatino Linotype"/>
                <a:cs typeface="Palatino Linotype"/>
              </a:rPr>
              <a:t>vocation outside </a:t>
            </a:r>
            <a:r>
              <a:rPr sz="2300" b="1" spc="-10" dirty="0">
                <a:solidFill>
                  <a:srgbClr val="990033"/>
                </a:solidFill>
                <a:latin typeface="Palatino Linotype"/>
                <a:cs typeface="Palatino Linotype"/>
              </a:rPr>
              <a:t>India </a:t>
            </a:r>
            <a:r>
              <a:rPr sz="2300" spc="21" dirty="0">
                <a:solidFill>
                  <a:srgbClr val="990033"/>
                </a:solidFill>
                <a:latin typeface="Cambria"/>
                <a:cs typeface="Cambria"/>
              </a:rPr>
              <a:t>taken </a:t>
            </a:r>
            <a:r>
              <a:rPr sz="2300" spc="105" dirty="0">
                <a:solidFill>
                  <a:srgbClr val="990033"/>
                </a:solidFill>
                <a:latin typeface="Cambria"/>
                <a:cs typeface="Cambria"/>
              </a:rPr>
              <a:t>up </a:t>
            </a:r>
            <a:r>
              <a:rPr sz="2300" spc="-10" dirty="0">
                <a:solidFill>
                  <a:srgbClr val="990033"/>
                </a:solidFill>
                <a:latin typeface="Cambria"/>
                <a:cs typeface="Cambria"/>
              </a:rPr>
              <a:t>or </a:t>
            </a:r>
            <a:r>
              <a:rPr sz="2300" spc="40" dirty="0">
                <a:solidFill>
                  <a:srgbClr val="990033"/>
                </a:solidFill>
                <a:latin typeface="Cambria"/>
                <a:cs typeface="Cambria"/>
              </a:rPr>
              <a:t>commenced </a:t>
            </a:r>
            <a:r>
              <a:rPr sz="2300" spc="50" dirty="0">
                <a:solidFill>
                  <a:srgbClr val="990033"/>
                </a:solidFill>
                <a:latin typeface="Cambria"/>
                <a:cs typeface="Cambria"/>
              </a:rPr>
              <a:t>while </a:t>
            </a:r>
            <a:r>
              <a:rPr sz="2300" spc="40" dirty="0">
                <a:solidFill>
                  <a:srgbClr val="990033"/>
                </a:solidFill>
                <a:latin typeface="Cambria"/>
                <a:cs typeface="Cambria"/>
              </a:rPr>
              <a:t>such </a:t>
            </a:r>
            <a:r>
              <a:rPr sz="2300" spc="44" dirty="0">
                <a:solidFill>
                  <a:srgbClr val="990033"/>
                </a:solidFill>
                <a:latin typeface="Cambria"/>
                <a:cs typeface="Cambria"/>
              </a:rPr>
              <a:t> </a:t>
            </a:r>
            <a:r>
              <a:rPr sz="2300" spc="15" dirty="0">
                <a:solidFill>
                  <a:srgbClr val="990033"/>
                </a:solidFill>
                <a:latin typeface="Cambria"/>
                <a:cs typeface="Cambria"/>
              </a:rPr>
              <a:t>person</a:t>
            </a:r>
            <a:r>
              <a:rPr sz="2300" spc="21" dirty="0">
                <a:solidFill>
                  <a:srgbClr val="990033"/>
                </a:solidFill>
                <a:latin typeface="Cambria"/>
                <a:cs typeface="Cambria"/>
              </a:rPr>
              <a:t> </a:t>
            </a:r>
            <a:r>
              <a:rPr sz="2300" spc="44" dirty="0">
                <a:solidFill>
                  <a:srgbClr val="990033"/>
                </a:solidFill>
                <a:latin typeface="Cambria"/>
                <a:cs typeface="Cambria"/>
              </a:rPr>
              <a:t>was</a:t>
            </a:r>
            <a:r>
              <a:rPr sz="2300" spc="50" dirty="0">
                <a:solidFill>
                  <a:srgbClr val="990033"/>
                </a:solidFill>
                <a:latin typeface="Cambria"/>
                <a:cs typeface="Cambria"/>
              </a:rPr>
              <a:t> </a:t>
            </a:r>
            <a:r>
              <a:rPr sz="2300" spc="10" dirty="0">
                <a:solidFill>
                  <a:srgbClr val="990033"/>
                </a:solidFill>
                <a:latin typeface="Cambria"/>
                <a:cs typeface="Cambria"/>
              </a:rPr>
              <a:t>resident</a:t>
            </a:r>
            <a:r>
              <a:rPr sz="2300" spc="15" dirty="0">
                <a:solidFill>
                  <a:srgbClr val="990033"/>
                </a:solidFill>
                <a:latin typeface="Cambria"/>
                <a:cs typeface="Cambria"/>
              </a:rPr>
              <a:t> </a:t>
            </a:r>
            <a:r>
              <a:rPr sz="2300" spc="30" dirty="0">
                <a:solidFill>
                  <a:srgbClr val="990033"/>
                </a:solidFill>
                <a:latin typeface="Cambria"/>
                <a:cs typeface="Cambria"/>
              </a:rPr>
              <a:t>outside</a:t>
            </a:r>
            <a:r>
              <a:rPr sz="2300" spc="35" dirty="0">
                <a:solidFill>
                  <a:srgbClr val="990033"/>
                </a:solidFill>
                <a:latin typeface="Cambria"/>
                <a:cs typeface="Cambria"/>
              </a:rPr>
              <a:t> </a:t>
            </a:r>
            <a:r>
              <a:rPr sz="2300" spc="55" dirty="0">
                <a:solidFill>
                  <a:srgbClr val="990033"/>
                </a:solidFill>
                <a:latin typeface="Cambria"/>
                <a:cs typeface="Cambria"/>
              </a:rPr>
              <a:t>India,</a:t>
            </a:r>
            <a:r>
              <a:rPr sz="2300" spc="60" dirty="0">
                <a:solidFill>
                  <a:srgbClr val="990033"/>
                </a:solidFill>
                <a:latin typeface="Cambria"/>
                <a:cs typeface="Cambria"/>
              </a:rPr>
              <a:t> </a:t>
            </a:r>
            <a:r>
              <a:rPr sz="2300" dirty="0">
                <a:solidFill>
                  <a:srgbClr val="990033"/>
                </a:solidFill>
                <a:latin typeface="Cambria"/>
                <a:cs typeface="Cambria"/>
              </a:rPr>
              <a:t>or</a:t>
            </a:r>
            <a:r>
              <a:rPr sz="2300" spc="5" dirty="0">
                <a:solidFill>
                  <a:srgbClr val="990033"/>
                </a:solidFill>
                <a:latin typeface="Cambria"/>
                <a:cs typeface="Cambria"/>
              </a:rPr>
              <a:t> </a:t>
            </a:r>
            <a:r>
              <a:rPr sz="2300" b="1" spc="40" dirty="0">
                <a:solidFill>
                  <a:srgbClr val="990033"/>
                </a:solidFill>
                <a:latin typeface="Cambria"/>
                <a:cs typeface="Cambria"/>
              </a:rPr>
              <a:t>from  </a:t>
            </a:r>
            <a:r>
              <a:rPr sz="2300" b="1" spc="21" dirty="0">
                <a:solidFill>
                  <a:srgbClr val="990033"/>
                </a:solidFill>
                <a:latin typeface="Cambria"/>
                <a:cs typeface="Cambria"/>
              </a:rPr>
              <a:t>investments </a:t>
            </a:r>
            <a:r>
              <a:rPr sz="2300" b="1" spc="25" dirty="0">
                <a:solidFill>
                  <a:srgbClr val="990033"/>
                </a:solidFill>
                <a:latin typeface="Cambria"/>
                <a:cs typeface="Cambria"/>
              </a:rPr>
              <a:t> </a:t>
            </a:r>
            <a:r>
              <a:rPr sz="2300" spc="60" dirty="0">
                <a:solidFill>
                  <a:srgbClr val="990033"/>
                </a:solidFill>
                <a:latin typeface="Cambria"/>
                <a:cs typeface="Cambria"/>
              </a:rPr>
              <a:t>made </a:t>
            </a:r>
            <a:r>
              <a:rPr sz="2300" spc="50" dirty="0">
                <a:solidFill>
                  <a:srgbClr val="990033"/>
                </a:solidFill>
                <a:latin typeface="Cambria"/>
                <a:cs typeface="Cambria"/>
              </a:rPr>
              <a:t>while </a:t>
            </a:r>
            <a:r>
              <a:rPr sz="2300" spc="40" dirty="0">
                <a:solidFill>
                  <a:srgbClr val="990033"/>
                </a:solidFill>
                <a:latin typeface="Cambria"/>
                <a:cs typeface="Cambria"/>
              </a:rPr>
              <a:t>such </a:t>
            </a:r>
            <a:r>
              <a:rPr sz="2300" spc="15" dirty="0">
                <a:solidFill>
                  <a:srgbClr val="990033"/>
                </a:solidFill>
                <a:latin typeface="Cambria"/>
                <a:cs typeface="Cambria"/>
              </a:rPr>
              <a:t>person </a:t>
            </a:r>
            <a:r>
              <a:rPr sz="2300" spc="44" dirty="0">
                <a:solidFill>
                  <a:srgbClr val="990033"/>
                </a:solidFill>
                <a:latin typeface="Cambria"/>
                <a:cs typeface="Cambria"/>
              </a:rPr>
              <a:t>was </a:t>
            </a:r>
            <a:r>
              <a:rPr sz="2300" spc="5" dirty="0">
                <a:solidFill>
                  <a:srgbClr val="990033"/>
                </a:solidFill>
                <a:latin typeface="Cambria"/>
                <a:cs typeface="Cambria"/>
              </a:rPr>
              <a:t>resident </a:t>
            </a:r>
            <a:r>
              <a:rPr sz="2300" spc="30" dirty="0">
                <a:solidFill>
                  <a:srgbClr val="990033"/>
                </a:solidFill>
                <a:latin typeface="Cambria"/>
                <a:cs typeface="Cambria"/>
              </a:rPr>
              <a:t>outside </a:t>
            </a:r>
            <a:r>
              <a:rPr sz="2300" spc="60" dirty="0">
                <a:solidFill>
                  <a:srgbClr val="990033"/>
                </a:solidFill>
                <a:latin typeface="Cambria"/>
                <a:cs typeface="Cambria"/>
              </a:rPr>
              <a:t>India, </a:t>
            </a:r>
            <a:r>
              <a:rPr sz="2300" dirty="0">
                <a:solidFill>
                  <a:srgbClr val="990033"/>
                </a:solidFill>
                <a:latin typeface="Cambria"/>
                <a:cs typeface="Cambria"/>
              </a:rPr>
              <a:t>or </a:t>
            </a:r>
            <a:r>
              <a:rPr sz="2300" b="1" spc="40" dirty="0">
                <a:solidFill>
                  <a:srgbClr val="990033"/>
                </a:solidFill>
                <a:latin typeface="Cambria"/>
                <a:cs typeface="Cambria"/>
              </a:rPr>
              <a:t>from </a:t>
            </a:r>
            <a:r>
              <a:rPr sz="2300" b="1" spc="44" dirty="0">
                <a:solidFill>
                  <a:srgbClr val="990033"/>
                </a:solidFill>
                <a:latin typeface="Cambria"/>
                <a:cs typeface="Cambria"/>
              </a:rPr>
              <a:t> </a:t>
            </a:r>
            <a:r>
              <a:rPr sz="2300" b="1" spc="50" dirty="0">
                <a:solidFill>
                  <a:srgbClr val="990033"/>
                </a:solidFill>
                <a:latin typeface="Cambria"/>
                <a:cs typeface="Cambria"/>
              </a:rPr>
              <a:t>gift</a:t>
            </a:r>
            <a:r>
              <a:rPr sz="2300" b="1" spc="55" dirty="0">
                <a:solidFill>
                  <a:srgbClr val="990033"/>
                </a:solidFill>
                <a:latin typeface="Cambria"/>
                <a:cs typeface="Cambria"/>
              </a:rPr>
              <a:t> </a:t>
            </a:r>
            <a:r>
              <a:rPr sz="2300" b="1" dirty="0">
                <a:solidFill>
                  <a:srgbClr val="990033"/>
                </a:solidFill>
                <a:latin typeface="Cambria"/>
                <a:cs typeface="Cambria"/>
              </a:rPr>
              <a:t>or</a:t>
            </a:r>
            <a:r>
              <a:rPr sz="2300" b="1" spc="5" dirty="0">
                <a:solidFill>
                  <a:srgbClr val="990033"/>
                </a:solidFill>
                <a:latin typeface="Cambria"/>
                <a:cs typeface="Cambria"/>
              </a:rPr>
              <a:t> </a:t>
            </a:r>
            <a:r>
              <a:rPr sz="2300" b="1" spc="10" dirty="0">
                <a:solidFill>
                  <a:srgbClr val="990033"/>
                </a:solidFill>
                <a:latin typeface="Cambria"/>
                <a:cs typeface="Cambria"/>
              </a:rPr>
              <a:t>inheritance</a:t>
            </a:r>
            <a:r>
              <a:rPr sz="2300" spc="15" dirty="0">
                <a:solidFill>
                  <a:srgbClr val="990033"/>
                </a:solidFill>
                <a:latin typeface="Cambria"/>
                <a:cs typeface="Cambria"/>
              </a:rPr>
              <a:t> </a:t>
            </a:r>
            <a:r>
              <a:rPr sz="2300" spc="21" dirty="0">
                <a:solidFill>
                  <a:srgbClr val="990033"/>
                </a:solidFill>
                <a:latin typeface="Cambria"/>
                <a:cs typeface="Cambria"/>
              </a:rPr>
              <a:t>received</a:t>
            </a:r>
            <a:r>
              <a:rPr sz="2300" spc="25" dirty="0">
                <a:solidFill>
                  <a:srgbClr val="990033"/>
                </a:solidFill>
                <a:latin typeface="Cambria"/>
                <a:cs typeface="Cambria"/>
              </a:rPr>
              <a:t> </a:t>
            </a:r>
            <a:r>
              <a:rPr sz="2300" spc="44" dirty="0">
                <a:solidFill>
                  <a:srgbClr val="990033"/>
                </a:solidFill>
                <a:latin typeface="Cambria"/>
                <a:cs typeface="Cambria"/>
              </a:rPr>
              <a:t>while</a:t>
            </a:r>
            <a:r>
              <a:rPr sz="2300" spc="50" dirty="0">
                <a:solidFill>
                  <a:srgbClr val="990033"/>
                </a:solidFill>
                <a:latin typeface="Cambria"/>
                <a:cs typeface="Cambria"/>
              </a:rPr>
              <a:t> </a:t>
            </a:r>
            <a:r>
              <a:rPr sz="2300" spc="44" dirty="0">
                <a:solidFill>
                  <a:srgbClr val="990033"/>
                </a:solidFill>
                <a:latin typeface="Cambria"/>
                <a:cs typeface="Cambria"/>
              </a:rPr>
              <a:t>such</a:t>
            </a:r>
            <a:r>
              <a:rPr sz="2300" spc="50" dirty="0">
                <a:solidFill>
                  <a:srgbClr val="990033"/>
                </a:solidFill>
                <a:latin typeface="Cambria"/>
                <a:cs typeface="Cambria"/>
              </a:rPr>
              <a:t> </a:t>
            </a:r>
            <a:r>
              <a:rPr sz="2300" spc="25" dirty="0">
                <a:solidFill>
                  <a:srgbClr val="990033"/>
                </a:solidFill>
                <a:latin typeface="Cambria"/>
                <a:cs typeface="Cambria"/>
              </a:rPr>
              <a:t>a </a:t>
            </a:r>
            <a:r>
              <a:rPr sz="2300" spc="30" dirty="0">
                <a:solidFill>
                  <a:srgbClr val="990033"/>
                </a:solidFill>
                <a:latin typeface="Cambria"/>
                <a:cs typeface="Cambria"/>
              </a:rPr>
              <a:t> </a:t>
            </a:r>
            <a:r>
              <a:rPr sz="2300" spc="15" dirty="0">
                <a:solidFill>
                  <a:srgbClr val="990033"/>
                </a:solidFill>
                <a:latin typeface="Cambria"/>
                <a:cs typeface="Cambria"/>
              </a:rPr>
              <a:t>person </a:t>
            </a:r>
            <a:r>
              <a:rPr sz="2300" spc="21" dirty="0">
                <a:solidFill>
                  <a:srgbClr val="990033"/>
                </a:solidFill>
                <a:latin typeface="Cambria"/>
                <a:cs typeface="Cambria"/>
              </a:rPr>
              <a:t> </a:t>
            </a:r>
            <a:r>
              <a:rPr sz="2300" spc="44" dirty="0">
                <a:solidFill>
                  <a:srgbClr val="990033"/>
                </a:solidFill>
                <a:latin typeface="Cambria"/>
                <a:cs typeface="Cambria"/>
              </a:rPr>
              <a:t>was </a:t>
            </a:r>
            <a:r>
              <a:rPr sz="2300" spc="50" dirty="0">
                <a:solidFill>
                  <a:srgbClr val="990033"/>
                </a:solidFill>
                <a:latin typeface="Cambria"/>
                <a:cs typeface="Cambria"/>
              </a:rPr>
              <a:t> </a:t>
            </a:r>
            <a:r>
              <a:rPr sz="2300" spc="10" dirty="0">
                <a:solidFill>
                  <a:srgbClr val="990033"/>
                </a:solidFill>
                <a:latin typeface="Cambria"/>
                <a:cs typeface="Cambria"/>
              </a:rPr>
              <a:t>resident</a:t>
            </a:r>
            <a:r>
              <a:rPr sz="2300" spc="25" dirty="0">
                <a:solidFill>
                  <a:srgbClr val="990033"/>
                </a:solidFill>
                <a:latin typeface="Cambria"/>
                <a:cs typeface="Cambria"/>
              </a:rPr>
              <a:t> </a:t>
            </a:r>
            <a:r>
              <a:rPr sz="2300" spc="35" dirty="0">
                <a:solidFill>
                  <a:srgbClr val="990033"/>
                </a:solidFill>
                <a:latin typeface="Cambria"/>
                <a:cs typeface="Cambria"/>
              </a:rPr>
              <a:t>outside</a:t>
            </a:r>
            <a:r>
              <a:rPr sz="2300" spc="25" dirty="0">
                <a:solidFill>
                  <a:srgbClr val="990033"/>
                </a:solidFill>
                <a:latin typeface="Cambria"/>
                <a:cs typeface="Cambria"/>
              </a:rPr>
              <a:t> </a:t>
            </a:r>
            <a:r>
              <a:rPr sz="2300" spc="40" dirty="0">
                <a:solidFill>
                  <a:srgbClr val="990033"/>
                </a:solidFill>
                <a:latin typeface="Cambria"/>
                <a:cs typeface="Cambria"/>
              </a:rPr>
              <a:t>India;</a:t>
            </a:r>
            <a:endParaRPr sz="2300" dirty="0">
              <a:latin typeface="Cambria"/>
              <a:cs typeface="Cambria"/>
            </a:endParaRPr>
          </a:p>
          <a:p>
            <a:pPr marL="481922" marR="5080" indent="-469858" algn="just">
              <a:spcBef>
                <a:spcPts val="550"/>
              </a:spcBef>
              <a:buFont typeface="Times New Roman"/>
              <a:buChar char="■"/>
              <a:tabLst>
                <a:tab pos="482557" algn="l"/>
              </a:tabLst>
            </a:pPr>
            <a:r>
              <a:rPr sz="2300" b="1" spc="-5" dirty="0">
                <a:solidFill>
                  <a:srgbClr val="990033"/>
                </a:solidFill>
                <a:latin typeface="Palatino Linotype"/>
                <a:cs typeface="Palatino Linotype"/>
              </a:rPr>
              <a:t>Foreign exchange including </a:t>
            </a:r>
            <a:r>
              <a:rPr sz="2300" b="1" spc="-10" dirty="0">
                <a:solidFill>
                  <a:srgbClr val="990033"/>
                </a:solidFill>
                <a:latin typeface="Palatino Linotype"/>
                <a:cs typeface="Palatino Linotype"/>
              </a:rPr>
              <a:t>any </a:t>
            </a:r>
            <a:r>
              <a:rPr sz="2300" b="1" spc="-5" dirty="0">
                <a:solidFill>
                  <a:srgbClr val="990033"/>
                </a:solidFill>
                <a:latin typeface="Palatino Linotype"/>
                <a:cs typeface="Palatino Linotype"/>
              </a:rPr>
              <a:t>income </a:t>
            </a:r>
            <a:r>
              <a:rPr sz="2300" spc="30" dirty="0">
                <a:solidFill>
                  <a:srgbClr val="990033"/>
                </a:solidFill>
                <a:latin typeface="Cambria"/>
                <a:cs typeface="Cambria"/>
              </a:rPr>
              <a:t>arising </a:t>
            </a:r>
            <a:r>
              <a:rPr sz="2300" spc="-15" dirty="0">
                <a:solidFill>
                  <a:srgbClr val="990033"/>
                </a:solidFill>
                <a:latin typeface="Cambria"/>
                <a:cs typeface="Cambria"/>
              </a:rPr>
              <a:t>there </a:t>
            </a:r>
            <a:r>
              <a:rPr sz="2300" spc="50" dirty="0">
                <a:solidFill>
                  <a:srgbClr val="990033"/>
                </a:solidFill>
                <a:latin typeface="Cambria"/>
                <a:cs typeface="Cambria"/>
              </a:rPr>
              <a:t>from, </a:t>
            </a:r>
            <a:r>
              <a:rPr sz="2300" spc="55" dirty="0">
                <a:solidFill>
                  <a:srgbClr val="990033"/>
                </a:solidFill>
                <a:latin typeface="Cambria"/>
                <a:cs typeface="Cambria"/>
              </a:rPr>
              <a:t> </a:t>
            </a:r>
            <a:r>
              <a:rPr sz="2300" spc="70" dirty="0">
                <a:solidFill>
                  <a:srgbClr val="990033"/>
                </a:solidFill>
                <a:latin typeface="Cambria"/>
                <a:cs typeface="Cambria"/>
              </a:rPr>
              <a:t>and </a:t>
            </a:r>
            <a:r>
              <a:rPr sz="2300" b="1" spc="25" dirty="0">
                <a:solidFill>
                  <a:srgbClr val="990033"/>
                </a:solidFill>
                <a:latin typeface="Cambria"/>
                <a:cs typeface="Cambria"/>
              </a:rPr>
              <a:t>conversion </a:t>
            </a:r>
            <a:r>
              <a:rPr sz="2300" b="1" spc="-10" dirty="0">
                <a:solidFill>
                  <a:srgbClr val="990033"/>
                </a:solidFill>
                <a:latin typeface="Cambria"/>
                <a:cs typeface="Cambria"/>
              </a:rPr>
              <a:t>or </a:t>
            </a:r>
            <a:r>
              <a:rPr sz="2300" b="1" spc="15" dirty="0">
                <a:solidFill>
                  <a:srgbClr val="990033"/>
                </a:solidFill>
                <a:latin typeface="Cambria"/>
                <a:cs typeface="Cambria"/>
              </a:rPr>
              <a:t>replacement </a:t>
            </a:r>
            <a:r>
              <a:rPr sz="2300" b="1" spc="-10" dirty="0">
                <a:solidFill>
                  <a:srgbClr val="990033"/>
                </a:solidFill>
                <a:latin typeface="Cambria"/>
                <a:cs typeface="Cambria"/>
              </a:rPr>
              <a:t>or </a:t>
            </a:r>
            <a:r>
              <a:rPr sz="2300" b="1" spc="25" dirty="0">
                <a:solidFill>
                  <a:srgbClr val="990033"/>
                </a:solidFill>
                <a:latin typeface="Cambria"/>
                <a:cs typeface="Cambria"/>
              </a:rPr>
              <a:t>accrual </a:t>
            </a:r>
            <a:r>
              <a:rPr sz="2300" spc="5" dirty="0">
                <a:solidFill>
                  <a:srgbClr val="990033"/>
                </a:solidFill>
                <a:latin typeface="Cambria"/>
                <a:cs typeface="Cambria"/>
              </a:rPr>
              <a:t>to the </a:t>
            </a:r>
            <a:r>
              <a:rPr sz="2300" spc="40" dirty="0">
                <a:solidFill>
                  <a:srgbClr val="990033"/>
                </a:solidFill>
                <a:latin typeface="Cambria"/>
                <a:cs typeface="Cambria"/>
              </a:rPr>
              <a:t>same, </a:t>
            </a:r>
            <a:r>
              <a:rPr sz="2300" spc="50" dirty="0">
                <a:solidFill>
                  <a:srgbClr val="990033"/>
                </a:solidFill>
                <a:latin typeface="Cambria"/>
                <a:cs typeface="Cambria"/>
              </a:rPr>
              <a:t>held </a:t>
            </a:r>
            <a:r>
              <a:rPr sz="2300" spc="55" dirty="0">
                <a:solidFill>
                  <a:srgbClr val="990033"/>
                </a:solidFill>
                <a:latin typeface="Cambria"/>
                <a:cs typeface="Cambria"/>
              </a:rPr>
              <a:t> </a:t>
            </a:r>
            <a:r>
              <a:rPr sz="2300" spc="30" dirty="0">
                <a:solidFill>
                  <a:srgbClr val="990033"/>
                </a:solidFill>
                <a:latin typeface="Cambria"/>
                <a:cs typeface="Cambria"/>
              </a:rPr>
              <a:t>outside </a:t>
            </a:r>
            <a:r>
              <a:rPr sz="2300" spc="44" dirty="0">
                <a:solidFill>
                  <a:srgbClr val="990033"/>
                </a:solidFill>
                <a:latin typeface="Cambria"/>
                <a:cs typeface="Cambria"/>
              </a:rPr>
              <a:t>India </a:t>
            </a:r>
            <a:r>
              <a:rPr sz="2300" spc="60" dirty="0">
                <a:solidFill>
                  <a:srgbClr val="990033"/>
                </a:solidFill>
                <a:latin typeface="Cambria"/>
                <a:cs typeface="Cambria"/>
              </a:rPr>
              <a:t>by </a:t>
            </a:r>
            <a:r>
              <a:rPr sz="2300" spc="25" dirty="0">
                <a:solidFill>
                  <a:srgbClr val="990033"/>
                </a:solidFill>
                <a:latin typeface="Cambria"/>
                <a:cs typeface="Cambria"/>
              </a:rPr>
              <a:t>a </a:t>
            </a:r>
            <a:r>
              <a:rPr sz="2300" spc="21" dirty="0">
                <a:solidFill>
                  <a:srgbClr val="990033"/>
                </a:solidFill>
                <a:latin typeface="Cambria"/>
                <a:cs typeface="Cambria"/>
              </a:rPr>
              <a:t>person </a:t>
            </a:r>
            <a:r>
              <a:rPr sz="2300" spc="5" dirty="0">
                <a:solidFill>
                  <a:srgbClr val="990033"/>
                </a:solidFill>
                <a:latin typeface="Cambria"/>
                <a:cs typeface="Cambria"/>
              </a:rPr>
              <a:t>resident </a:t>
            </a:r>
            <a:r>
              <a:rPr sz="2300" spc="50" dirty="0">
                <a:solidFill>
                  <a:srgbClr val="990033"/>
                </a:solidFill>
                <a:latin typeface="Cambria"/>
                <a:cs typeface="Cambria"/>
              </a:rPr>
              <a:t>in India </a:t>
            </a:r>
            <a:r>
              <a:rPr sz="2300" spc="30" dirty="0">
                <a:solidFill>
                  <a:srgbClr val="990033"/>
                </a:solidFill>
                <a:latin typeface="Cambria"/>
                <a:cs typeface="Cambria"/>
              </a:rPr>
              <a:t>acquired </a:t>
            </a:r>
            <a:r>
              <a:rPr sz="2300" spc="60" dirty="0">
                <a:solidFill>
                  <a:srgbClr val="990033"/>
                </a:solidFill>
                <a:latin typeface="Cambria"/>
                <a:cs typeface="Cambria"/>
              </a:rPr>
              <a:t>by </a:t>
            </a:r>
            <a:r>
              <a:rPr sz="2300" spc="86" dirty="0">
                <a:solidFill>
                  <a:srgbClr val="990033"/>
                </a:solidFill>
                <a:latin typeface="Cambria"/>
                <a:cs typeface="Cambria"/>
              </a:rPr>
              <a:t>way </a:t>
            </a:r>
            <a:r>
              <a:rPr sz="2300" spc="90" dirty="0">
                <a:solidFill>
                  <a:srgbClr val="990033"/>
                </a:solidFill>
                <a:latin typeface="Cambria"/>
                <a:cs typeface="Cambria"/>
              </a:rPr>
              <a:t> </a:t>
            </a:r>
            <a:r>
              <a:rPr sz="2300" spc="55" dirty="0">
                <a:solidFill>
                  <a:srgbClr val="990033"/>
                </a:solidFill>
                <a:latin typeface="Cambria"/>
                <a:cs typeface="Cambria"/>
              </a:rPr>
              <a:t>of</a:t>
            </a:r>
            <a:r>
              <a:rPr sz="2300" spc="30" dirty="0">
                <a:solidFill>
                  <a:srgbClr val="990033"/>
                </a:solidFill>
                <a:latin typeface="Cambria"/>
                <a:cs typeface="Cambria"/>
              </a:rPr>
              <a:t> </a:t>
            </a:r>
            <a:r>
              <a:rPr sz="2300" spc="15" dirty="0">
                <a:solidFill>
                  <a:srgbClr val="990033"/>
                </a:solidFill>
                <a:latin typeface="Cambria"/>
                <a:cs typeface="Cambria"/>
              </a:rPr>
              <a:t>inheritance</a:t>
            </a:r>
            <a:r>
              <a:rPr sz="2300" spc="44" dirty="0">
                <a:solidFill>
                  <a:srgbClr val="990033"/>
                </a:solidFill>
                <a:latin typeface="Cambria"/>
                <a:cs typeface="Cambria"/>
              </a:rPr>
              <a:t> </a:t>
            </a:r>
            <a:r>
              <a:rPr sz="2300" spc="40" dirty="0">
                <a:solidFill>
                  <a:srgbClr val="990033"/>
                </a:solidFill>
                <a:latin typeface="Cambria"/>
                <a:cs typeface="Cambria"/>
              </a:rPr>
              <a:t>from </a:t>
            </a:r>
            <a:r>
              <a:rPr sz="2300" b="1" spc="25" dirty="0">
                <a:solidFill>
                  <a:srgbClr val="990033"/>
                </a:solidFill>
                <a:latin typeface="Cambria"/>
                <a:cs typeface="Cambria"/>
              </a:rPr>
              <a:t>a</a:t>
            </a:r>
            <a:r>
              <a:rPr sz="2300" b="1" spc="65" dirty="0">
                <a:solidFill>
                  <a:srgbClr val="990033"/>
                </a:solidFill>
                <a:latin typeface="Cambria"/>
                <a:cs typeface="Cambria"/>
              </a:rPr>
              <a:t> </a:t>
            </a:r>
            <a:r>
              <a:rPr sz="2300" b="1" spc="21" dirty="0">
                <a:solidFill>
                  <a:srgbClr val="990033"/>
                </a:solidFill>
                <a:latin typeface="Cambria"/>
                <a:cs typeface="Cambria"/>
              </a:rPr>
              <a:t>person</a:t>
            </a:r>
            <a:r>
              <a:rPr sz="2300" b="1" spc="40" dirty="0">
                <a:solidFill>
                  <a:srgbClr val="990033"/>
                </a:solidFill>
                <a:latin typeface="Cambria"/>
                <a:cs typeface="Cambria"/>
              </a:rPr>
              <a:t> </a:t>
            </a:r>
            <a:r>
              <a:rPr sz="2300" b="1" spc="10" dirty="0">
                <a:solidFill>
                  <a:srgbClr val="990033"/>
                </a:solidFill>
                <a:latin typeface="Cambria"/>
                <a:cs typeface="Cambria"/>
              </a:rPr>
              <a:t>resident</a:t>
            </a:r>
            <a:r>
              <a:rPr sz="2300" b="1" spc="55" dirty="0">
                <a:solidFill>
                  <a:srgbClr val="990033"/>
                </a:solidFill>
                <a:latin typeface="Cambria"/>
                <a:cs typeface="Cambria"/>
              </a:rPr>
              <a:t> </a:t>
            </a:r>
            <a:r>
              <a:rPr sz="2300" b="1" spc="30" dirty="0">
                <a:solidFill>
                  <a:srgbClr val="990033"/>
                </a:solidFill>
                <a:latin typeface="Cambria"/>
                <a:cs typeface="Cambria"/>
              </a:rPr>
              <a:t>outside</a:t>
            </a:r>
            <a:r>
              <a:rPr sz="2300" b="1" spc="44" dirty="0">
                <a:solidFill>
                  <a:srgbClr val="990033"/>
                </a:solidFill>
                <a:latin typeface="Cambria"/>
                <a:cs typeface="Cambria"/>
              </a:rPr>
              <a:t> </a:t>
            </a:r>
            <a:r>
              <a:rPr sz="2300" b="1" spc="65" dirty="0">
                <a:solidFill>
                  <a:srgbClr val="990033"/>
                </a:solidFill>
                <a:latin typeface="Cambria"/>
                <a:cs typeface="Cambria"/>
              </a:rPr>
              <a:t>India.</a:t>
            </a:r>
            <a:endParaRPr sz="2300" b="1" dirty="0">
              <a:latin typeface="Cambria"/>
              <a:cs typeface="Cambria"/>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6373" y="733425"/>
            <a:ext cx="9982200" cy="766148"/>
          </a:xfrm>
          <a:prstGeom prst="rect">
            <a:avLst/>
          </a:prstGeom>
        </p:spPr>
        <p:txBody>
          <a:bodyPr vert="horz" wrap="square" lIns="0" tIns="316778" rIns="0" bIns="0" rtlCol="0">
            <a:spAutoFit/>
          </a:bodyPr>
          <a:lstStyle/>
          <a:p>
            <a:pPr marR="5080">
              <a:spcBef>
                <a:spcPts val="95"/>
              </a:spcBef>
            </a:pPr>
            <a:r>
              <a:rPr sz="2900" spc="-5" dirty="0"/>
              <a:t>SECTION </a:t>
            </a:r>
            <a:r>
              <a:rPr sz="2900" dirty="0"/>
              <a:t>6(4) </a:t>
            </a:r>
            <a:r>
              <a:rPr sz="2900" spc="-15" dirty="0"/>
              <a:t>of </a:t>
            </a:r>
            <a:r>
              <a:rPr sz="2900" dirty="0"/>
              <a:t>FEMA </a:t>
            </a:r>
            <a:r>
              <a:rPr sz="2900" spc="-5" dirty="0"/>
              <a:t>– </a:t>
            </a:r>
            <a:r>
              <a:rPr sz="2900" spc="-684" dirty="0"/>
              <a:t> </a:t>
            </a:r>
            <a:r>
              <a:rPr sz="2900" spc="-5" dirty="0"/>
              <a:t>COVERS</a:t>
            </a:r>
            <a:r>
              <a:rPr sz="2900" dirty="0"/>
              <a:t> </a:t>
            </a:r>
            <a:r>
              <a:rPr sz="2900" spc="-5" dirty="0"/>
              <a:t>FOLLOWING</a:t>
            </a:r>
            <a:r>
              <a:rPr sz="2900" spc="25" dirty="0"/>
              <a:t> </a:t>
            </a:r>
            <a:r>
              <a:rPr sz="2900" spc="-5" dirty="0"/>
              <a:t>TRANSACTIONS</a:t>
            </a:r>
            <a:endParaRPr sz="2900" dirty="0"/>
          </a:p>
        </p:txBody>
      </p:sp>
      <p:sp>
        <p:nvSpPr>
          <p:cNvPr id="6" name="object 6"/>
          <p:cNvSpPr txBox="1"/>
          <p:nvPr/>
        </p:nvSpPr>
        <p:spPr>
          <a:xfrm>
            <a:off x="850900" y="1962404"/>
            <a:ext cx="9143999" cy="3181350"/>
          </a:xfrm>
          <a:prstGeom prst="rect">
            <a:avLst/>
          </a:prstGeom>
        </p:spPr>
        <p:txBody>
          <a:bodyPr vert="horz" wrap="square" lIns="0" tIns="12699" rIns="0" bIns="0" rtlCol="0">
            <a:spAutoFit/>
          </a:bodyPr>
          <a:lstStyle/>
          <a:p>
            <a:pPr marL="481922" marR="5080" indent="-469858" algn="just">
              <a:spcBef>
                <a:spcPts val="100"/>
              </a:spcBef>
              <a:buFont typeface="Times New Roman"/>
              <a:buChar char="■"/>
              <a:tabLst>
                <a:tab pos="482557" algn="l"/>
              </a:tabLst>
            </a:pPr>
            <a:r>
              <a:rPr sz="2300" spc="355" dirty="0">
                <a:solidFill>
                  <a:srgbClr val="990033"/>
                </a:solidFill>
                <a:latin typeface="Cambria"/>
                <a:cs typeface="Cambria"/>
              </a:rPr>
              <a:t>A </a:t>
            </a:r>
            <a:r>
              <a:rPr sz="2300" spc="15" dirty="0">
                <a:solidFill>
                  <a:srgbClr val="990033"/>
                </a:solidFill>
                <a:latin typeface="Cambria"/>
                <a:cs typeface="Cambria"/>
              </a:rPr>
              <a:t>person</a:t>
            </a:r>
            <a:r>
              <a:rPr sz="2300" spc="21" dirty="0">
                <a:solidFill>
                  <a:srgbClr val="990033"/>
                </a:solidFill>
                <a:latin typeface="Cambria"/>
                <a:cs typeface="Cambria"/>
              </a:rPr>
              <a:t> </a:t>
            </a:r>
            <a:r>
              <a:rPr sz="2300" spc="10" dirty="0">
                <a:solidFill>
                  <a:srgbClr val="990033"/>
                </a:solidFill>
                <a:latin typeface="Cambria"/>
                <a:cs typeface="Cambria"/>
              </a:rPr>
              <a:t>resident</a:t>
            </a:r>
            <a:r>
              <a:rPr sz="2300" spc="15" dirty="0">
                <a:solidFill>
                  <a:srgbClr val="990033"/>
                </a:solidFill>
                <a:latin typeface="Cambria"/>
                <a:cs typeface="Cambria"/>
              </a:rPr>
              <a:t> </a:t>
            </a:r>
            <a:r>
              <a:rPr sz="2300" spc="40" dirty="0">
                <a:solidFill>
                  <a:srgbClr val="990033"/>
                </a:solidFill>
                <a:latin typeface="Cambria"/>
                <a:cs typeface="Cambria"/>
              </a:rPr>
              <a:t>in</a:t>
            </a:r>
            <a:r>
              <a:rPr sz="2300" spc="44" dirty="0">
                <a:solidFill>
                  <a:srgbClr val="990033"/>
                </a:solidFill>
                <a:latin typeface="Cambria"/>
                <a:cs typeface="Cambria"/>
              </a:rPr>
              <a:t> </a:t>
            </a:r>
            <a:r>
              <a:rPr sz="2300" spc="55" dirty="0">
                <a:solidFill>
                  <a:srgbClr val="990033"/>
                </a:solidFill>
                <a:latin typeface="Cambria"/>
                <a:cs typeface="Cambria"/>
              </a:rPr>
              <a:t>India</a:t>
            </a:r>
            <a:r>
              <a:rPr sz="2300" spc="60" dirty="0">
                <a:solidFill>
                  <a:srgbClr val="990033"/>
                </a:solidFill>
                <a:latin typeface="Cambria"/>
                <a:cs typeface="Cambria"/>
              </a:rPr>
              <a:t> </a:t>
            </a:r>
            <a:r>
              <a:rPr sz="2300" spc="86" dirty="0">
                <a:solidFill>
                  <a:srgbClr val="990033"/>
                </a:solidFill>
                <a:latin typeface="Cambria"/>
                <a:cs typeface="Cambria"/>
              </a:rPr>
              <a:t>may</a:t>
            </a:r>
            <a:r>
              <a:rPr sz="2300" spc="90" dirty="0">
                <a:solidFill>
                  <a:srgbClr val="990033"/>
                </a:solidFill>
                <a:latin typeface="Cambria"/>
                <a:cs typeface="Cambria"/>
              </a:rPr>
              <a:t> </a:t>
            </a:r>
            <a:r>
              <a:rPr sz="2300" b="1" dirty="0">
                <a:solidFill>
                  <a:srgbClr val="990033"/>
                </a:solidFill>
                <a:latin typeface="Palatino Linotype"/>
                <a:cs typeface="Palatino Linotype"/>
              </a:rPr>
              <a:t>freely</a:t>
            </a:r>
            <a:r>
              <a:rPr sz="2300" b="1" spc="5" dirty="0">
                <a:solidFill>
                  <a:srgbClr val="990033"/>
                </a:solidFill>
                <a:latin typeface="Palatino Linotype"/>
                <a:cs typeface="Palatino Linotype"/>
              </a:rPr>
              <a:t> </a:t>
            </a:r>
            <a:r>
              <a:rPr sz="2300" b="1" spc="-5" dirty="0">
                <a:solidFill>
                  <a:srgbClr val="990033"/>
                </a:solidFill>
                <a:latin typeface="Palatino Linotype"/>
                <a:cs typeface="Palatino Linotype"/>
              </a:rPr>
              <a:t>utilize</a:t>
            </a:r>
            <a:r>
              <a:rPr sz="2300" b="1" dirty="0">
                <a:solidFill>
                  <a:srgbClr val="990033"/>
                </a:solidFill>
                <a:latin typeface="Palatino Linotype"/>
                <a:cs typeface="Palatino Linotype"/>
              </a:rPr>
              <a:t> </a:t>
            </a:r>
            <a:r>
              <a:rPr sz="2300" b="1" spc="-5" dirty="0">
                <a:solidFill>
                  <a:srgbClr val="990033"/>
                </a:solidFill>
                <a:latin typeface="Palatino Linotype"/>
                <a:cs typeface="Palatino Linotype"/>
              </a:rPr>
              <a:t>all</a:t>
            </a:r>
            <a:r>
              <a:rPr sz="2300" b="1" dirty="0">
                <a:solidFill>
                  <a:srgbClr val="990033"/>
                </a:solidFill>
                <a:latin typeface="Palatino Linotype"/>
                <a:cs typeface="Palatino Linotype"/>
              </a:rPr>
              <a:t> </a:t>
            </a:r>
            <a:r>
              <a:rPr sz="2300" b="1" spc="-5" dirty="0">
                <a:solidFill>
                  <a:srgbClr val="990033"/>
                </a:solidFill>
                <a:latin typeface="Palatino Linotype"/>
                <a:cs typeface="Palatino Linotype"/>
              </a:rPr>
              <a:t>their </a:t>
            </a:r>
            <a:r>
              <a:rPr sz="2300" b="1" dirty="0">
                <a:solidFill>
                  <a:srgbClr val="990033"/>
                </a:solidFill>
                <a:latin typeface="Palatino Linotype"/>
                <a:cs typeface="Palatino Linotype"/>
              </a:rPr>
              <a:t> </a:t>
            </a:r>
            <a:r>
              <a:rPr sz="2300" b="1" spc="-5" dirty="0">
                <a:solidFill>
                  <a:srgbClr val="990033"/>
                </a:solidFill>
                <a:latin typeface="Palatino Linotype"/>
                <a:cs typeface="Palatino Linotype"/>
              </a:rPr>
              <a:t>eligible </a:t>
            </a:r>
            <a:r>
              <a:rPr sz="2300" b="1" dirty="0">
                <a:solidFill>
                  <a:srgbClr val="990033"/>
                </a:solidFill>
                <a:latin typeface="Palatino Linotype"/>
                <a:cs typeface="Palatino Linotype"/>
              </a:rPr>
              <a:t>assets </a:t>
            </a:r>
            <a:r>
              <a:rPr sz="2300" b="1" spc="-5" dirty="0">
                <a:solidFill>
                  <a:srgbClr val="990033"/>
                </a:solidFill>
                <a:latin typeface="Palatino Linotype"/>
                <a:cs typeface="Palatino Linotype"/>
              </a:rPr>
              <a:t>abroad </a:t>
            </a:r>
            <a:r>
              <a:rPr sz="2300" b="1" dirty="0">
                <a:solidFill>
                  <a:srgbClr val="990033"/>
                </a:solidFill>
                <a:latin typeface="Palatino Linotype"/>
                <a:cs typeface="Palatino Linotype"/>
              </a:rPr>
              <a:t>as well as </a:t>
            </a:r>
            <a:r>
              <a:rPr sz="2300" b="1" spc="-5" dirty="0">
                <a:solidFill>
                  <a:srgbClr val="990033"/>
                </a:solidFill>
                <a:latin typeface="Palatino Linotype"/>
                <a:cs typeface="Palatino Linotype"/>
              </a:rPr>
              <a:t>income </a:t>
            </a:r>
            <a:r>
              <a:rPr sz="2300" b="1" dirty="0">
                <a:solidFill>
                  <a:srgbClr val="990033"/>
                </a:solidFill>
                <a:latin typeface="Palatino Linotype"/>
                <a:cs typeface="Palatino Linotype"/>
              </a:rPr>
              <a:t>on </a:t>
            </a:r>
            <a:r>
              <a:rPr sz="2300" b="1" spc="-5" dirty="0">
                <a:solidFill>
                  <a:srgbClr val="990033"/>
                </a:solidFill>
                <a:latin typeface="Palatino Linotype"/>
                <a:cs typeface="Palatino Linotype"/>
              </a:rPr>
              <a:t>such </a:t>
            </a:r>
            <a:r>
              <a:rPr sz="2300" b="1" dirty="0">
                <a:solidFill>
                  <a:srgbClr val="990033"/>
                </a:solidFill>
                <a:latin typeface="Palatino Linotype"/>
                <a:cs typeface="Palatino Linotype"/>
              </a:rPr>
              <a:t>assets </a:t>
            </a:r>
            <a:r>
              <a:rPr sz="2300" dirty="0">
                <a:solidFill>
                  <a:srgbClr val="990033"/>
                </a:solidFill>
                <a:latin typeface="Cambria"/>
                <a:cs typeface="Cambria"/>
              </a:rPr>
              <a:t>or </a:t>
            </a:r>
            <a:r>
              <a:rPr sz="2300" spc="5" dirty="0">
                <a:solidFill>
                  <a:srgbClr val="990033"/>
                </a:solidFill>
                <a:latin typeface="Cambria"/>
                <a:cs typeface="Cambria"/>
              </a:rPr>
              <a:t> sale </a:t>
            </a:r>
            <a:r>
              <a:rPr sz="2300" spc="21" dirty="0">
                <a:solidFill>
                  <a:srgbClr val="990033"/>
                </a:solidFill>
                <a:latin typeface="Cambria"/>
                <a:cs typeface="Cambria"/>
              </a:rPr>
              <a:t>proceeds </a:t>
            </a:r>
            <a:r>
              <a:rPr sz="2300" spc="5" dirty="0">
                <a:solidFill>
                  <a:srgbClr val="990033"/>
                </a:solidFill>
                <a:latin typeface="Cambria"/>
                <a:cs typeface="Cambria"/>
              </a:rPr>
              <a:t>thereof </a:t>
            </a:r>
            <a:r>
              <a:rPr sz="2300" spc="21" dirty="0">
                <a:solidFill>
                  <a:srgbClr val="990033"/>
                </a:solidFill>
                <a:latin typeface="Cambria"/>
                <a:cs typeface="Cambria"/>
              </a:rPr>
              <a:t>received </a:t>
            </a:r>
            <a:r>
              <a:rPr sz="2300" spc="-5" dirty="0">
                <a:solidFill>
                  <a:srgbClr val="990033"/>
                </a:solidFill>
                <a:latin typeface="Cambria"/>
                <a:cs typeface="Cambria"/>
              </a:rPr>
              <a:t>after </a:t>
            </a:r>
            <a:r>
              <a:rPr sz="2300" dirty="0">
                <a:solidFill>
                  <a:srgbClr val="990033"/>
                </a:solidFill>
                <a:latin typeface="Cambria"/>
                <a:cs typeface="Cambria"/>
              </a:rPr>
              <a:t>their </a:t>
            </a:r>
            <a:r>
              <a:rPr sz="2300" spc="5" dirty="0">
                <a:solidFill>
                  <a:srgbClr val="990033"/>
                </a:solidFill>
                <a:latin typeface="Cambria"/>
                <a:cs typeface="Cambria"/>
              </a:rPr>
              <a:t>return to </a:t>
            </a:r>
            <a:r>
              <a:rPr sz="2300" spc="50" dirty="0">
                <a:solidFill>
                  <a:srgbClr val="990033"/>
                </a:solidFill>
                <a:latin typeface="Cambria"/>
                <a:cs typeface="Cambria"/>
              </a:rPr>
              <a:t>India </a:t>
            </a:r>
            <a:r>
              <a:rPr sz="2300" spc="21" dirty="0">
                <a:solidFill>
                  <a:srgbClr val="990033"/>
                </a:solidFill>
                <a:latin typeface="Cambria"/>
                <a:cs typeface="Cambria"/>
              </a:rPr>
              <a:t>for </a:t>
            </a:r>
            <a:r>
              <a:rPr sz="2300" spc="25" dirty="0">
                <a:solidFill>
                  <a:srgbClr val="990033"/>
                </a:solidFill>
                <a:latin typeface="Cambria"/>
                <a:cs typeface="Cambria"/>
              </a:rPr>
              <a:t> </a:t>
            </a:r>
            <a:r>
              <a:rPr sz="2300" spc="70" dirty="0">
                <a:solidFill>
                  <a:srgbClr val="990033"/>
                </a:solidFill>
                <a:latin typeface="Cambria"/>
                <a:cs typeface="Cambria"/>
              </a:rPr>
              <a:t>making </a:t>
            </a:r>
            <a:r>
              <a:rPr sz="2300" spc="65" dirty="0">
                <a:solidFill>
                  <a:srgbClr val="990033"/>
                </a:solidFill>
                <a:latin typeface="Cambria"/>
                <a:cs typeface="Cambria"/>
              </a:rPr>
              <a:t>any </a:t>
            </a:r>
            <a:r>
              <a:rPr sz="2300" spc="40" dirty="0">
                <a:solidFill>
                  <a:srgbClr val="990033"/>
                </a:solidFill>
                <a:latin typeface="Cambria"/>
                <a:cs typeface="Cambria"/>
              </a:rPr>
              <a:t>payments </a:t>
            </a:r>
            <a:r>
              <a:rPr sz="2300" dirty="0">
                <a:solidFill>
                  <a:srgbClr val="990033"/>
                </a:solidFill>
                <a:latin typeface="Cambria"/>
                <a:cs typeface="Cambria"/>
              </a:rPr>
              <a:t>or</a:t>
            </a:r>
            <a:r>
              <a:rPr sz="2300" spc="5" dirty="0">
                <a:solidFill>
                  <a:srgbClr val="990033"/>
                </a:solidFill>
                <a:latin typeface="Cambria"/>
                <a:cs typeface="Cambria"/>
              </a:rPr>
              <a:t> </a:t>
            </a:r>
            <a:r>
              <a:rPr sz="2300" b="1" spc="-5" dirty="0">
                <a:solidFill>
                  <a:srgbClr val="990033"/>
                </a:solidFill>
                <a:latin typeface="Palatino Linotype"/>
                <a:cs typeface="Palatino Linotype"/>
              </a:rPr>
              <a:t>to make </a:t>
            </a:r>
            <a:r>
              <a:rPr sz="2300" b="1" spc="-10" dirty="0">
                <a:solidFill>
                  <a:srgbClr val="990033"/>
                </a:solidFill>
                <a:latin typeface="Palatino Linotype"/>
                <a:cs typeface="Palatino Linotype"/>
              </a:rPr>
              <a:t>any </a:t>
            </a:r>
            <a:r>
              <a:rPr sz="2300" b="1" spc="-5" dirty="0">
                <a:solidFill>
                  <a:srgbClr val="990033"/>
                </a:solidFill>
                <a:latin typeface="Palatino Linotype"/>
                <a:cs typeface="Palatino Linotype"/>
              </a:rPr>
              <a:t>fresh investments </a:t>
            </a:r>
            <a:r>
              <a:rPr sz="2300" b="1" dirty="0">
                <a:solidFill>
                  <a:srgbClr val="990033"/>
                </a:solidFill>
                <a:latin typeface="Palatino Linotype"/>
                <a:cs typeface="Palatino Linotype"/>
              </a:rPr>
              <a:t> </a:t>
            </a:r>
            <a:r>
              <a:rPr sz="2300" b="1" spc="-5" dirty="0">
                <a:solidFill>
                  <a:srgbClr val="990033"/>
                </a:solidFill>
                <a:latin typeface="Palatino Linotype"/>
                <a:cs typeface="Palatino Linotype"/>
              </a:rPr>
              <a:t>abroad </a:t>
            </a:r>
            <a:r>
              <a:rPr sz="2300" b="1" spc="-10" dirty="0">
                <a:solidFill>
                  <a:srgbClr val="990033"/>
                </a:solidFill>
                <a:latin typeface="Palatino Linotype"/>
                <a:cs typeface="Palatino Linotype"/>
              </a:rPr>
              <a:t>without </a:t>
            </a:r>
            <a:r>
              <a:rPr sz="2300" b="1" spc="-5" dirty="0">
                <a:solidFill>
                  <a:srgbClr val="990033"/>
                </a:solidFill>
                <a:latin typeface="Palatino Linotype"/>
                <a:cs typeface="Palatino Linotype"/>
              </a:rPr>
              <a:t>approval </a:t>
            </a:r>
            <a:r>
              <a:rPr sz="2300" b="1" dirty="0">
                <a:solidFill>
                  <a:srgbClr val="990033"/>
                </a:solidFill>
                <a:latin typeface="Palatino Linotype"/>
                <a:cs typeface="Palatino Linotype"/>
              </a:rPr>
              <a:t>of Reserve </a:t>
            </a:r>
            <a:r>
              <a:rPr sz="2300" b="1" spc="21" dirty="0">
                <a:solidFill>
                  <a:srgbClr val="990033"/>
                </a:solidFill>
                <a:latin typeface="Palatino Linotype"/>
                <a:cs typeface="Palatino Linotype"/>
              </a:rPr>
              <a:t>Bank</a:t>
            </a:r>
            <a:r>
              <a:rPr sz="2300" spc="21" dirty="0">
                <a:solidFill>
                  <a:srgbClr val="990033"/>
                </a:solidFill>
                <a:latin typeface="Cambria"/>
                <a:cs typeface="Cambria"/>
              </a:rPr>
              <a:t>,</a:t>
            </a:r>
            <a:r>
              <a:rPr sz="2300" spc="25" dirty="0">
                <a:solidFill>
                  <a:srgbClr val="990033"/>
                </a:solidFill>
                <a:latin typeface="Cambria"/>
                <a:cs typeface="Cambria"/>
              </a:rPr>
              <a:t> </a:t>
            </a:r>
            <a:r>
              <a:rPr sz="2300" spc="60" dirty="0">
                <a:solidFill>
                  <a:srgbClr val="990033"/>
                </a:solidFill>
                <a:latin typeface="Cambria"/>
                <a:cs typeface="Cambria"/>
              </a:rPr>
              <a:t>provided </a:t>
            </a:r>
            <a:r>
              <a:rPr sz="2300" spc="15" dirty="0">
                <a:solidFill>
                  <a:srgbClr val="990033"/>
                </a:solidFill>
                <a:latin typeface="Cambria"/>
                <a:cs typeface="Cambria"/>
              </a:rPr>
              <a:t>the </a:t>
            </a:r>
            <a:r>
              <a:rPr sz="2300" spc="21" dirty="0">
                <a:solidFill>
                  <a:srgbClr val="990033"/>
                </a:solidFill>
                <a:latin typeface="Cambria"/>
                <a:cs typeface="Cambria"/>
              </a:rPr>
              <a:t> </a:t>
            </a:r>
            <a:r>
              <a:rPr sz="2300" spc="-5" dirty="0">
                <a:solidFill>
                  <a:srgbClr val="990033"/>
                </a:solidFill>
                <a:latin typeface="Cambria"/>
                <a:cs typeface="Cambria"/>
              </a:rPr>
              <a:t>cost </a:t>
            </a:r>
            <a:r>
              <a:rPr sz="2300" spc="55" dirty="0">
                <a:solidFill>
                  <a:srgbClr val="990033"/>
                </a:solidFill>
                <a:latin typeface="Cambria"/>
                <a:cs typeface="Cambria"/>
              </a:rPr>
              <a:t>of </a:t>
            </a:r>
            <a:r>
              <a:rPr sz="2300" spc="35" dirty="0">
                <a:solidFill>
                  <a:srgbClr val="990033"/>
                </a:solidFill>
                <a:latin typeface="Cambria"/>
                <a:cs typeface="Cambria"/>
              </a:rPr>
              <a:t>such </a:t>
            </a:r>
            <a:r>
              <a:rPr sz="2300" spc="21" dirty="0">
                <a:solidFill>
                  <a:srgbClr val="990033"/>
                </a:solidFill>
                <a:latin typeface="Cambria"/>
                <a:cs typeface="Cambria"/>
              </a:rPr>
              <a:t>investments </a:t>
            </a:r>
            <a:r>
              <a:rPr sz="2300" spc="70" dirty="0">
                <a:solidFill>
                  <a:srgbClr val="990033"/>
                </a:solidFill>
                <a:latin typeface="Cambria"/>
                <a:cs typeface="Cambria"/>
              </a:rPr>
              <a:t>and/or </a:t>
            </a:r>
            <a:r>
              <a:rPr sz="2300" spc="65" dirty="0">
                <a:solidFill>
                  <a:srgbClr val="990033"/>
                </a:solidFill>
                <a:latin typeface="Cambria"/>
                <a:cs typeface="Cambria"/>
              </a:rPr>
              <a:t>any </a:t>
            </a:r>
            <a:r>
              <a:rPr sz="2300" spc="21" dirty="0">
                <a:solidFill>
                  <a:srgbClr val="990033"/>
                </a:solidFill>
                <a:latin typeface="Cambria"/>
                <a:cs typeface="Cambria"/>
              </a:rPr>
              <a:t>subsequent </a:t>
            </a:r>
            <a:r>
              <a:rPr sz="2300" spc="40" dirty="0">
                <a:solidFill>
                  <a:srgbClr val="990033"/>
                </a:solidFill>
                <a:latin typeface="Cambria"/>
                <a:cs typeface="Cambria"/>
              </a:rPr>
              <a:t>payments </a:t>
            </a:r>
            <a:r>
              <a:rPr sz="2300" spc="44" dirty="0">
                <a:solidFill>
                  <a:srgbClr val="990033"/>
                </a:solidFill>
                <a:latin typeface="Cambria"/>
                <a:cs typeface="Cambria"/>
              </a:rPr>
              <a:t> </a:t>
            </a:r>
            <a:r>
              <a:rPr sz="2300" spc="21" dirty="0">
                <a:solidFill>
                  <a:srgbClr val="990033"/>
                </a:solidFill>
                <a:latin typeface="Cambria"/>
                <a:cs typeface="Cambria"/>
              </a:rPr>
              <a:t>received </a:t>
            </a:r>
            <a:r>
              <a:rPr sz="2300" spc="-5" dirty="0">
                <a:solidFill>
                  <a:srgbClr val="990033"/>
                </a:solidFill>
                <a:latin typeface="Cambria"/>
                <a:cs typeface="Cambria"/>
              </a:rPr>
              <a:t>therefore </a:t>
            </a:r>
            <a:r>
              <a:rPr sz="2300" spc="-10" dirty="0">
                <a:solidFill>
                  <a:srgbClr val="990033"/>
                </a:solidFill>
                <a:latin typeface="Cambria"/>
                <a:cs typeface="Cambria"/>
              </a:rPr>
              <a:t>are </a:t>
            </a:r>
            <a:r>
              <a:rPr sz="2300" spc="21" dirty="0">
                <a:solidFill>
                  <a:srgbClr val="990033"/>
                </a:solidFill>
                <a:latin typeface="Cambria"/>
                <a:cs typeface="Cambria"/>
              </a:rPr>
              <a:t>met </a:t>
            </a:r>
            <a:r>
              <a:rPr sz="2300" spc="44" dirty="0">
                <a:solidFill>
                  <a:srgbClr val="990033"/>
                </a:solidFill>
                <a:latin typeface="Cambria"/>
                <a:cs typeface="Cambria"/>
              </a:rPr>
              <a:t>exclusively </a:t>
            </a:r>
            <a:r>
              <a:rPr sz="2300" b="1" spc="40" dirty="0">
                <a:solidFill>
                  <a:srgbClr val="990033"/>
                </a:solidFill>
                <a:latin typeface="Cambria"/>
                <a:cs typeface="Cambria"/>
              </a:rPr>
              <a:t>out </a:t>
            </a:r>
            <a:r>
              <a:rPr sz="2300" b="1" spc="44" dirty="0">
                <a:solidFill>
                  <a:srgbClr val="990033"/>
                </a:solidFill>
                <a:latin typeface="Cambria"/>
                <a:cs typeface="Cambria"/>
              </a:rPr>
              <a:t>of </a:t>
            </a:r>
            <a:r>
              <a:rPr sz="2300" b="1" spc="70" dirty="0">
                <a:solidFill>
                  <a:srgbClr val="990033"/>
                </a:solidFill>
                <a:latin typeface="Cambria"/>
                <a:cs typeface="Cambria"/>
              </a:rPr>
              <a:t>funds </a:t>
            </a:r>
            <a:r>
              <a:rPr sz="2300" b="1" spc="50" dirty="0">
                <a:solidFill>
                  <a:srgbClr val="990033"/>
                </a:solidFill>
                <a:latin typeface="Cambria"/>
                <a:cs typeface="Cambria"/>
              </a:rPr>
              <a:t>forming </a:t>
            </a:r>
            <a:r>
              <a:rPr sz="2300" b="1" spc="55" dirty="0">
                <a:solidFill>
                  <a:srgbClr val="990033"/>
                </a:solidFill>
                <a:latin typeface="Cambria"/>
                <a:cs typeface="Cambria"/>
              </a:rPr>
              <a:t> </a:t>
            </a:r>
            <a:r>
              <a:rPr sz="2300" b="1" spc="10" dirty="0">
                <a:solidFill>
                  <a:srgbClr val="990033"/>
                </a:solidFill>
                <a:latin typeface="Cambria"/>
                <a:cs typeface="Cambria"/>
              </a:rPr>
              <a:t>part  </a:t>
            </a:r>
            <a:r>
              <a:rPr sz="2300" b="1" spc="44" dirty="0">
                <a:solidFill>
                  <a:srgbClr val="990033"/>
                </a:solidFill>
                <a:latin typeface="Cambria"/>
                <a:cs typeface="Cambria"/>
              </a:rPr>
              <a:t>of </a:t>
            </a:r>
            <a:r>
              <a:rPr sz="2300" b="1" spc="30" dirty="0">
                <a:solidFill>
                  <a:srgbClr val="990033"/>
                </a:solidFill>
                <a:latin typeface="Cambria"/>
                <a:cs typeface="Cambria"/>
              </a:rPr>
              <a:t>eligible </a:t>
            </a:r>
            <a:r>
              <a:rPr sz="2300" b="1" spc="-15" dirty="0">
                <a:solidFill>
                  <a:srgbClr val="990033"/>
                </a:solidFill>
                <a:latin typeface="Cambria"/>
                <a:cs typeface="Cambria"/>
              </a:rPr>
              <a:t>assets</a:t>
            </a:r>
            <a:r>
              <a:rPr sz="2300" b="1" spc="475" dirty="0">
                <a:solidFill>
                  <a:srgbClr val="990033"/>
                </a:solidFill>
                <a:latin typeface="Cambria"/>
                <a:cs typeface="Cambria"/>
              </a:rPr>
              <a:t> </a:t>
            </a:r>
            <a:r>
              <a:rPr sz="2300" b="1" spc="55" dirty="0">
                <a:solidFill>
                  <a:srgbClr val="990033"/>
                </a:solidFill>
                <a:latin typeface="Cambria"/>
                <a:cs typeface="Cambria"/>
              </a:rPr>
              <a:t>held </a:t>
            </a:r>
            <a:r>
              <a:rPr sz="2300" b="1" spc="50" dirty="0">
                <a:solidFill>
                  <a:srgbClr val="990033"/>
                </a:solidFill>
                <a:latin typeface="Cambria"/>
                <a:cs typeface="Cambria"/>
              </a:rPr>
              <a:t>by </a:t>
            </a:r>
            <a:r>
              <a:rPr sz="2300" b="1" spc="30" dirty="0">
                <a:solidFill>
                  <a:srgbClr val="990033"/>
                </a:solidFill>
                <a:latin typeface="Cambria"/>
                <a:cs typeface="Cambria"/>
              </a:rPr>
              <a:t>them </a:t>
            </a:r>
            <a:r>
              <a:rPr sz="2300" spc="70" dirty="0">
                <a:solidFill>
                  <a:srgbClr val="990033"/>
                </a:solidFill>
                <a:latin typeface="Cambria"/>
                <a:cs typeface="Cambria"/>
              </a:rPr>
              <a:t>and </a:t>
            </a:r>
            <a:r>
              <a:rPr sz="2300" dirty="0">
                <a:solidFill>
                  <a:srgbClr val="990033"/>
                </a:solidFill>
                <a:latin typeface="Cambria"/>
                <a:cs typeface="Cambria"/>
              </a:rPr>
              <a:t>the</a:t>
            </a:r>
            <a:r>
              <a:rPr sz="2300" spc="505" dirty="0">
                <a:solidFill>
                  <a:srgbClr val="990033"/>
                </a:solidFill>
                <a:latin typeface="Cambria"/>
                <a:cs typeface="Cambria"/>
              </a:rPr>
              <a:t> </a:t>
            </a:r>
            <a:r>
              <a:rPr sz="2300" spc="10" dirty="0">
                <a:solidFill>
                  <a:srgbClr val="990033"/>
                </a:solidFill>
                <a:latin typeface="Cambria"/>
                <a:cs typeface="Cambria"/>
              </a:rPr>
              <a:t>transaction </a:t>
            </a:r>
            <a:r>
              <a:rPr sz="2300" spc="5" dirty="0">
                <a:solidFill>
                  <a:srgbClr val="990033"/>
                </a:solidFill>
                <a:latin typeface="Cambria"/>
                <a:cs typeface="Cambria"/>
              </a:rPr>
              <a:t>is </a:t>
            </a:r>
            <a:r>
              <a:rPr sz="2300" spc="10" dirty="0">
                <a:solidFill>
                  <a:srgbClr val="990033"/>
                </a:solidFill>
                <a:latin typeface="Cambria"/>
                <a:cs typeface="Cambria"/>
              </a:rPr>
              <a:t> </a:t>
            </a:r>
            <a:r>
              <a:rPr sz="2300" spc="21" dirty="0">
                <a:solidFill>
                  <a:srgbClr val="990033"/>
                </a:solidFill>
                <a:latin typeface="Cambria"/>
                <a:cs typeface="Cambria"/>
              </a:rPr>
              <a:t>not</a:t>
            </a:r>
            <a:r>
              <a:rPr sz="2300" spc="25" dirty="0">
                <a:solidFill>
                  <a:srgbClr val="990033"/>
                </a:solidFill>
                <a:latin typeface="Cambria"/>
                <a:cs typeface="Cambria"/>
              </a:rPr>
              <a:t> </a:t>
            </a:r>
            <a:r>
              <a:rPr sz="2300" spc="40" dirty="0">
                <a:solidFill>
                  <a:srgbClr val="990033"/>
                </a:solidFill>
                <a:latin typeface="Cambria"/>
                <a:cs typeface="Cambria"/>
              </a:rPr>
              <a:t>in</a:t>
            </a:r>
            <a:r>
              <a:rPr sz="2300" spc="86" dirty="0">
                <a:solidFill>
                  <a:srgbClr val="990033"/>
                </a:solidFill>
                <a:latin typeface="Cambria"/>
                <a:cs typeface="Cambria"/>
              </a:rPr>
              <a:t> </a:t>
            </a:r>
            <a:r>
              <a:rPr sz="2300" spc="25" dirty="0">
                <a:solidFill>
                  <a:srgbClr val="990033"/>
                </a:solidFill>
                <a:latin typeface="Cambria"/>
                <a:cs typeface="Cambria"/>
              </a:rPr>
              <a:t>contravention</a:t>
            </a:r>
            <a:r>
              <a:rPr sz="2300" spc="15" dirty="0">
                <a:solidFill>
                  <a:srgbClr val="990033"/>
                </a:solidFill>
                <a:latin typeface="Cambria"/>
                <a:cs typeface="Cambria"/>
              </a:rPr>
              <a:t> </a:t>
            </a:r>
            <a:r>
              <a:rPr sz="2300" spc="5" dirty="0">
                <a:solidFill>
                  <a:srgbClr val="990033"/>
                </a:solidFill>
                <a:latin typeface="Cambria"/>
                <a:cs typeface="Cambria"/>
              </a:rPr>
              <a:t>to</a:t>
            </a:r>
            <a:r>
              <a:rPr sz="2300" spc="25" dirty="0">
                <a:solidFill>
                  <a:srgbClr val="990033"/>
                </a:solidFill>
                <a:latin typeface="Cambria"/>
                <a:cs typeface="Cambria"/>
              </a:rPr>
              <a:t> </a:t>
            </a:r>
            <a:r>
              <a:rPr sz="2300" spc="15" dirty="0">
                <a:solidFill>
                  <a:srgbClr val="990033"/>
                </a:solidFill>
                <a:latin typeface="Cambria"/>
                <a:cs typeface="Cambria"/>
              </a:rPr>
              <a:t>extant</a:t>
            </a:r>
            <a:r>
              <a:rPr sz="2300" spc="55" dirty="0">
                <a:solidFill>
                  <a:srgbClr val="990033"/>
                </a:solidFill>
                <a:latin typeface="Cambria"/>
                <a:cs typeface="Cambria"/>
              </a:rPr>
              <a:t> </a:t>
            </a:r>
            <a:r>
              <a:rPr sz="2300" spc="191" dirty="0">
                <a:solidFill>
                  <a:srgbClr val="990033"/>
                </a:solidFill>
                <a:latin typeface="Cambria"/>
                <a:cs typeface="Cambria"/>
              </a:rPr>
              <a:t>FEMA</a:t>
            </a:r>
            <a:r>
              <a:rPr sz="2300" spc="50" dirty="0">
                <a:solidFill>
                  <a:srgbClr val="990033"/>
                </a:solidFill>
                <a:latin typeface="Cambria"/>
                <a:cs typeface="Cambria"/>
              </a:rPr>
              <a:t> </a:t>
            </a:r>
            <a:r>
              <a:rPr sz="2300" spc="40" dirty="0">
                <a:solidFill>
                  <a:srgbClr val="990033"/>
                </a:solidFill>
                <a:latin typeface="Cambria"/>
                <a:cs typeface="Cambria"/>
              </a:rPr>
              <a:t>provisions.</a:t>
            </a:r>
            <a:endParaRPr sz="2300" dirty="0">
              <a:latin typeface="Cambria"/>
              <a:cs typeface="Cambria"/>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93701" y="657225"/>
            <a:ext cx="9296400" cy="1399405"/>
          </a:xfrm>
          <a:prstGeom prst="rect">
            <a:avLst/>
          </a:prstGeom>
        </p:spPr>
        <p:txBody>
          <a:bodyPr vert="horz" wrap="square" lIns="0" tIns="12064" rIns="0" bIns="0" rtlCol="0">
            <a:spAutoFit/>
          </a:bodyPr>
          <a:lstStyle/>
          <a:p>
            <a:pPr marL="12699">
              <a:spcBef>
                <a:spcPts val="95"/>
              </a:spcBef>
            </a:pPr>
            <a:r>
              <a:rPr sz="2900" spc="-5" dirty="0"/>
              <a:t>SECTION </a:t>
            </a:r>
            <a:r>
              <a:rPr sz="2900" dirty="0"/>
              <a:t>6(</a:t>
            </a:r>
            <a:r>
              <a:rPr lang="en-US" sz="2900" dirty="0"/>
              <a:t>4</a:t>
            </a:r>
            <a:r>
              <a:rPr sz="2900" dirty="0"/>
              <a:t>) </a:t>
            </a:r>
            <a:r>
              <a:rPr sz="2900" spc="-15" dirty="0"/>
              <a:t>of </a:t>
            </a:r>
            <a:r>
              <a:rPr sz="2900" dirty="0"/>
              <a:t>FEMA</a:t>
            </a:r>
            <a:r>
              <a:rPr sz="2900" spc="-15" dirty="0"/>
              <a:t> </a:t>
            </a:r>
            <a:r>
              <a:rPr sz="2900" spc="-5" dirty="0"/>
              <a:t>–</a:t>
            </a:r>
            <a:r>
              <a:rPr lang="en-US" sz="2900" spc="-5" dirty="0"/>
              <a:t> STATUS OF OTHER ASSETS OUTSIDE INDIA</a:t>
            </a:r>
            <a:br>
              <a:rPr lang="en-US" sz="2900" spc="-5" dirty="0"/>
            </a:br>
            <a:endParaRPr sz="2900" dirty="0"/>
          </a:p>
        </p:txBody>
      </p:sp>
      <p:sp>
        <p:nvSpPr>
          <p:cNvPr id="6" name="object 6"/>
          <p:cNvSpPr txBox="1"/>
          <p:nvPr/>
        </p:nvSpPr>
        <p:spPr>
          <a:xfrm>
            <a:off x="622300" y="2028825"/>
            <a:ext cx="9067800" cy="2913617"/>
          </a:xfrm>
          <a:prstGeom prst="rect">
            <a:avLst/>
          </a:prstGeom>
        </p:spPr>
        <p:txBody>
          <a:bodyPr vert="horz" wrap="square" lIns="0" tIns="12699" rIns="0" bIns="0" rtlCol="0">
            <a:spAutoFit/>
          </a:bodyPr>
          <a:lstStyle/>
          <a:p>
            <a:pPr marL="481922" marR="81273" indent="-469858" algn="just">
              <a:spcBef>
                <a:spcPts val="2539"/>
              </a:spcBef>
              <a:buFont typeface="Times New Roman"/>
              <a:buChar char="■"/>
              <a:tabLst>
                <a:tab pos="482557" algn="l"/>
              </a:tabLst>
            </a:pPr>
            <a:r>
              <a:rPr sz="2200" spc="25" dirty="0">
                <a:solidFill>
                  <a:srgbClr val="990033"/>
                </a:solidFill>
                <a:latin typeface="Cambria"/>
                <a:cs typeface="Cambria"/>
              </a:rPr>
              <a:t>Whether </a:t>
            </a:r>
            <a:r>
              <a:rPr sz="2200" dirty="0">
                <a:solidFill>
                  <a:srgbClr val="990033"/>
                </a:solidFill>
                <a:latin typeface="Cambria"/>
                <a:cs typeface="Cambria"/>
              </a:rPr>
              <a:t>other </a:t>
            </a:r>
            <a:r>
              <a:rPr sz="2200" spc="65" dirty="0">
                <a:solidFill>
                  <a:srgbClr val="990033"/>
                </a:solidFill>
                <a:latin typeface="Cambria"/>
                <a:cs typeface="Cambria"/>
              </a:rPr>
              <a:t>Movable </a:t>
            </a:r>
            <a:r>
              <a:rPr sz="2200" spc="35" dirty="0">
                <a:solidFill>
                  <a:srgbClr val="990033"/>
                </a:solidFill>
                <a:latin typeface="Cambria"/>
                <a:cs typeface="Cambria"/>
              </a:rPr>
              <a:t>Assets </a:t>
            </a:r>
            <a:r>
              <a:rPr sz="2200" spc="25" dirty="0">
                <a:solidFill>
                  <a:srgbClr val="990033"/>
                </a:solidFill>
                <a:latin typeface="Cambria"/>
                <a:cs typeface="Cambria"/>
              </a:rPr>
              <a:t>like </a:t>
            </a:r>
            <a:r>
              <a:rPr sz="2200" spc="35" dirty="0">
                <a:solidFill>
                  <a:srgbClr val="990033"/>
                </a:solidFill>
                <a:latin typeface="Cambria"/>
                <a:cs typeface="Cambria"/>
              </a:rPr>
              <a:t>Jewellery, </a:t>
            </a:r>
            <a:r>
              <a:rPr sz="2200" spc="40" dirty="0">
                <a:solidFill>
                  <a:srgbClr val="990033"/>
                </a:solidFill>
                <a:latin typeface="Cambria"/>
                <a:cs typeface="Cambria"/>
              </a:rPr>
              <a:t>Paintings, </a:t>
            </a:r>
            <a:r>
              <a:rPr sz="2200" spc="25" dirty="0">
                <a:solidFill>
                  <a:srgbClr val="990033"/>
                </a:solidFill>
                <a:latin typeface="Cambria"/>
                <a:cs typeface="Cambria"/>
              </a:rPr>
              <a:t>Silver </a:t>
            </a:r>
            <a:r>
              <a:rPr sz="2200" spc="30" dirty="0">
                <a:solidFill>
                  <a:srgbClr val="990033"/>
                </a:solidFill>
                <a:latin typeface="Cambria"/>
                <a:cs typeface="Cambria"/>
              </a:rPr>
              <a:t> </a:t>
            </a:r>
            <a:r>
              <a:rPr sz="2200" spc="35" dirty="0">
                <a:solidFill>
                  <a:srgbClr val="990033"/>
                </a:solidFill>
                <a:latin typeface="Cambria"/>
                <a:cs typeface="Cambria"/>
              </a:rPr>
              <a:t>Articles </a:t>
            </a:r>
            <a:r>
              <a:rPr sz="2200" spc="25" dirty="0">
                <a:solidFill>
                  <a:srgbClr val="990033"/>
                </a:solidFill>
                <a:latin typeface="Cambria"/>
                <a:cs typeface="Cambria"/>
              </a:rPr>
              <a:t>etc., </a:t>
            </a:r>
            <a:r>
              <a:rPr sz="2200" spc="-15" dirty="0">
                <a:solidFill>
                  <a:srgbClr val="990033"/>
                </a:solidFill>
                <a:latin typeface="Cambria"/>
                <a:cs typeface="Cambria"/>
              </a:rPr>
              <a:t>or </a:t>
            </a:r>
            <a:r>
              <a:rPr sz="2200" spc="50" dirty="0">
                <a:solidFill>
                  <a:srgbClr val="990033"/>
                </a:solidFill>
                <a:latin typeface="Cambria"/>
                <a:cs typeface="Cambria"/>
              </a:rPr>
              <a:t>Other </a:t>
            </a:r>
            <a:r>
              <a:rPr sz="2200" spc="40" dirty="0">
                <a:solidFill>
                  <a:srgbClr val="990033"/>
                </a:solidFill>
                <a:latin typeface="Cambria"/>
                <a:cs typeface="Cambria"/>
              </a:rPr>
              <a:t>Assets </a:t>
            </a:r>
            <a:r>
              <a:rPr sz="2200" spc="21" dirty="0">
                <a:solidFill>
                  <a:srgbClr val="990033"/>
                </a:solidFill>
                <a:latin typeface="Cambria"/>
                <a:cs typeface="Cambria"/>
              </a:rPr>
              <a:t>like </a:t>
            </a:r>
            <a:r>
              <a:rPr sz="2200" spc="-15" dirty="0">
                <a:solidFill>
                  <a:srgbClr val="990033"/>
                </a:solidFill>
                <a:latin typeface="Cambria"/>
                <a:cs typeface="Cambria"/>
              </a:rPr>
              <a:t>interest </a:t>
            </a:r>
            <a:r>
              <a:rPr sz="2200" spc="35" dirty="0">
                <a:solidFill>
                  <a:srgbClr val="990033"/>
                </a:solidFill>
                <a:latin typeface="Cambria"/>
                <a:cs typeface="Cambria"/>
              </a:rPr>
              <a:t>in </a:t>
            </a:r>
            <a:r>
              <a:rPr sz="2200" spc="125" dirty="0">
                <a:solidFill>
                  <a:srgbClr val="990033"/>
                </a:solidFill>
                <a:latin typeface="Cambria"/>
                <a:cs typeface="Cambria"/>
              </a:rPr>
              <a:t>LLP </a:t>
            </a:r>
            <a:r>
              <a:rPr sz="2200" spc="-5" dirty="0">
                <a:solidFill>
                  <a:srgbClr val="990033"/>
                </a:solidFill>
                <a:latin typeface="Cambria"/>
                <a:cs typeface="Cambria"/>
              </a:rPr>
              <a:t>or </a:t>
            </a:r>
            <a:r>
              <a:rPr sz="2200" spc="15" dirty="0">
                <a:solidFill>
                  <a:srgbClr val="990033"/>
                </a:solidFill>
                <a:latin typeface="Cambria"/>
                <a:cs typeface="Cambria"/>
              </a:rPr>
              <a:t>Partnership </a:t>
            </a:r>
            <a:r>
              <a:rPr sz="2200" spc="21" dirty="0">
                <a:solidFill>
                  <a:srgbClr val="990033"/>
                </a:solidFill>
                <a:latin typeface="Cambria"/>
                <a:cs typeface="Cambria"/>
              </a:rPr>
              <a:t> </a:t>
            </a:r>
            <a:r>
              <a:rPr sz="2200" spc="25" dirty="0">
                <a:solidFill>
                  <a:srgbClr val="990033"/>
                </a:solidFill>
                <a:latin typeface="Cambria"/>
                <a:cs typeface="Cambria"/>
              </a:rPr>
              <a:t>Firm </a:t>
            </a:r>
            <a:r>
              <a:rPr sz="2200" spc="30" dirty="0">
                <a:solidFill>
                  <a:srgbClr val="990033"/>
                </a:solidFill>
                <a:latin typeface="Cambria"/>
                <a:cs typeface="Cambria"/>
              </a:rPr>
              <a:t>outside </a:t>
            </a:r>
            <a:r>
              <a:rPr sz="2200" spc="44" dirty="0">
                <a:solidFill>
                  <a:srgbClr val="990033"/>
                </a:solidFill>
                <a:latin typeface="Cambria"/>
                <a:cs typeface="Cambria"/>
              </a:rPr>
              <a:t>India </a:t>
            </a:r>
            <a:r>
              <a:rPr sz="2200" spc="21" dirty="0">
                <a:solidFill>
                  <a:srgbClr val="990033"/>
                </a:solidFill>
                <a:latin typeface="Cambria"/>
                <a:cs typeface="Cambria"/>
              </a:rPr>
              <a:t>can also </a:t>
            </a:r>
            <a:r>
              <a:rPr sz="2200" spc="-15" dirty="0">
                <a:solidFill>
                  <a:srgbClr val="990033"/>
                </a:solidFill>
                <a:latin typeface="Cambria"/>
                <a:cs typeface="Cambria"/>
              </a:rPr>
              <a:t>be </a:t>
            </a:r>
            <a:r>
              <a:rPr sz="2200" spc="35" dirty="0">
                <a:solidFill>
                  <a:srgbClr val="990033"/>
                </a:solidFill>
                <a:latin typeface="Cambria"/>
                <a:cs typeface="Cambria"/>
              </a:rPr>
              <a:t>continued in </a:t>
            </a:r>
            <a:r>
              <a:rPr sz="2200" dirty="0">
                <a:solidFill>
                  <a:srgbClr val="990033"/>
                </a:solidFill>
                <a:latin typeface="Cambria"/>
                <a:cs typeface="Cambria"/>
              </a:rPr>
              <a:t>terms </a:t>
            </a:r>
            <a:r>
              <a:rPr sz="2200" spc="50" dirty="0">
                <a:solidFill>
                  <a:srgbClr val="990033"/>
                </a:solidFill>
                <a:latin typeface="Cambria"/>
                <a:cs typeface="Cambria"/>
              </a:rPr>
              <a:t>of </a:t>
            </a:r>
            <a:r>
              <a:rPr sz="2200" spc="10" dirty="0">
                <a:solidFill>
                  <a:srgbClr val="990033"/>
                </a:solidFill>
                <a:latin typeface="Cambria"/>
                <a:cs typeface="Cambria"/>
              </a:rPr>
              <a:t>Section </a:t>
            </a:r>
            <a:r>
              <a:rPr sz="2200" spc="15" dirty="0">
                <a:solidFill>
                  <a:srgbClr val="990033"/>
                </a:solidFill>
                <a:latin typeface="Cambria"/>
                <a:cs typeface="Cambria"/>
              </a:rPr>
              <a:t> </a:t>
            </a:r>
            <a:r>
              <a:rPr sz="2200" spc="-86" dirty="0">
                <a:solidFill>
                  <a:srgbClr val="990033"/>
                </a:solidFill>
                <a:latin typeface="Cambria"/>
                <a:cs typeface="Cambria"/>
              </a:rPr>
              <a:t>6(4)?</a:t>
            </a:r>
            <a:endParaRPr sz="2200" dirty="0">
              <a:latin typeface="Cambria"/>
              <a:cs typeface="Cambria"/>
            </a:endParaRPr>
          </a:p>
          <a:p>
            <a:pPr marL="913048" marR="80637" lvl="1" indent="-450175" algn="just">
              <a:spcBef>
                <a:spcPts val="525"/>
              </a:spcBef>
              <a:buFont typeface="Times New Roman"/>
              <a:buChar char="❖"/>
              <a:tabLst>
                <a:tab pos="913684" algn="l"/>
              </a:tabLst>
            </a:pPr>
            <a:r>
              <a:rPr sz="2200" spc="-114" dirty="0">
                <a:solidFill>
                  <a:srgbClr val="990033"/>
                </a:solidFill>
                <a:latin typeface="Cambria"/>
                <a:cs typeface="Cambria"/>
              </a:rPr>
              <a:t>6(4)</a:t>
            </a:r>
            <a:r>
              <a:rPr sz="2200" spc="-110" dirty="0">
                <a:solidFill>
                  <a:srgbClr val="990033"/>
                </a:solidFill>
                <a:latin typeface="Cambria"/>
                <a:cs typeface="Cambria"/>
              </a:rPr>
              <a:t> </a:t>
            </a:r>
            <a:r>
              <a:rPr sz="2200" spc="21" dirty="0">
                <a:solidFill>
                  <a:srgbClr val="990033"/>
                </a:solidFill>
                <a:latin typeface="Cambria"/>
                <a:cs typeface="Cambria"/>
              </a:rPr>
              <a:t>also</a:t>
            </a:r>
            <a:r>
              <a:rPr sz="2200" spc="25" dirty="0">
                <a:solidFill>
                  <a:srgbClr val="990033"/>
                </a:solidFill>
                <a:latin typeface="Cambria"/>
                <a:cs typeface="Cambria"/>
              </a:rPr>
              <a:t> </a:t>
            </a:r>
            <a:r>
              <a:rPr sz="2200" spc="55" dirty="0">
                <a:solidFill>
                  <a:srgbClr val="990033"/>
                </a:solidFill>
                <a:latin typeface="Cambria"/>
                <a:cs typeface="Cambria"/>
              </a:rPr>
              <a:t>only</a:t>
            </a:r>
            <a:r>
              <a:rPr sz="2200" spc="60" dirty="0">
                <a:solidFill>
                  <a:srgbClr val="990033"/>
                </a:solidFill>
                <a:latin typeface="Cambria"/>
                <a:cs typeface="Cambria"/>
              </a:rPr>
              <a:t> </a:t>
            </a:r>
            <a:r>
              <a:rPr sz="2200" spc="-21" dirty="0">
                <a:solidFill>
                  <a:srgbClr val="990033"/>
                </a:solidFill>
                <a:latin typeface="Cambria"/>
                <a:cs typeface="Cambria"/>
              </a:rPr>
              <a:t>refers</a:t>
            </a:r>
            <a:r>
              <a:rPr sz="2200" spc="-15" dirty="0">
                <a:solidFill>
                  <a:srgbClr val="990033"/>
                </a:solidFill>
                <a:latin typeface="Cambria"/>
                <a:cs typeface="Cambria"/>
              </a:rPr>
              <a:t> </a:t>
            </a:r>
            <a:r>
              <a:rPr sz="2200" dirty="0">
                <a:solidFill>
                  <a:srgbClr val="990033"/>
                </a:solidFill>
                <a:latin typeface="Cambria"/>
                <a:cs typeface="Cambria"/>
              </a:rPr>
              <a:t>to</a:t>
            </a:r>
            <a:r>
              <a:rPr sz="2200" spc="5" dirty="0">
                <a:solidFill>
                  <a:srgbClr val="990033"/>
                </a:solidFill>
                <a:latin typeface="Cambria"/>
                <a:cs typeface="Cambria"/>
              </a:rPr>
              <a:t> </a:t>
            </a:r>
            <a:r>
              <a:rPr sz="2200" spc="21" dirty="0">
                <a:solidFill>
                  <a:srgbClr val="990033"/>
                </a:solidFill>
                <a:latin typeface="Cambria"/>
                <a:cs typeface="Cambria"/>
              </a:rPr>
              <a:t>specific</a:t>
            </a:r>
            <a:r>
              <a:rPr sz="2200" spc="25" dirty="0">
                <a:solidFill>
                  <a:srgbClr val="990033"/>
                </a:solidFill>
                <a:latin typeface="Cambria"/>
                <a:cs typeface="Cambria"/>
              </a:rPr>
              <a:t> </a:t>
            </a:r>
            <a:r>
              <a:rPr sz="2200" spc="-10" dirty="0">
                <a:solidFill>
                  <a:srgbClr val="990033"/>
                </a:solidFill>
                <a:latin typeface="Cambria"/>
                <a:cs typeface="Cambria"/>
              </a:rPr>
              <a:t>assets</a:t>
            </a:r>
            <a:r>
              <a:rPr sz="2200" spc="-5" dirty="0">
                <a:solidFill>
                  <a:srgbClr val="990033"/>
                </a:solidFill>
                <a:latin typeface="Cambria"/>
                <a:cs typeface="Cambria"/>
              </a:rPr>
              <a:t> </a:t>
            </a:r>
            <a:r>
              <a:rPr sz="2200" spc="75" dirty="0">
                <a:solidFill>
                  <a:srgbClr val="990033"/>
                </a:solidFill>
                <a:latin typeface="Cambria"/>
                <a:cs typeface="Cambria"/>
              </a:rPr>
              <a:t>viz. </a:t>
            </a:r>
            <a:r>
              <a:rPr sz="2200" spc="80" dirty="0">
                <a:solidFill>
                  <a:srgbClr val="990033"/>
                </a:solidFill>
                <a:latin typeface="Cambria"/>
                <a:cs typeface="Cambria"/>
              </a:rPr>
              <a:t> </a:t>
            </a:r>
            <a:r>
              <a:rPr sz="2200" spc="30" dirty="0">
                <a:solidFill>
                  <a:srgbClr val="990033"/>
                </a:solidFill>
                <a:latin typeface="Cambria"/>
                <a:cs typeface="Cambria"/>
              </a:rPr>
              <a:t>currency, </a:t>
            </a:r>
            <a:r>
              <a:rPr sz="2200" spc="35" dirty="0">
                <a:solidFill>
                  <a:srgbClr val="990033"/>
                </a:solidFill>
                <a:latin typeface="Cambria"/>
                <a:cs typeface="Cambria"/>
              </a:rPr>
              <a:t> </a:t>
            </a:r>
            <a:r>
              <a:rPr sz="2200" spc="-5" dirty="0">
                <a:solidFill>
                  <a:srgbClr val="990033"/>
                </a:solidFill>
                <a:latin typeface="Cambria"/>
                <a:cs typeface="Cambria"/>
              </a:rPr>
              <a:t>securities</a:t>
            </a:r>
            <a:r>
              <a:rPr sz="2200" spc="60" dirty="0">
                <a:solidFill>
                  <a:srgbClr val="990033"/>
                </a:solidFill>
                <a:latin typeface="Cambria"/>
                <a:cs typeface="Cambria"/>
              </a:rPr>
              <a:t> </a:t>
            </a:r>
            <a:r>
              <a:rPr sz="2200" spc="70" dirty="0">
                <a:solidFill>
                  <a:srgbClr val="990033"/>
                </a:solidFill>
                <a:latin typeface="Cambria"/>
                <a:cs typeface="Cambria"/>
              </a:rPr>
              <a:t>and</a:t>
            </a:r>
            <a:r>
              <a:rPr sz="2200" spc="60" dirty="0">
                <a:solidFill>
                  <a:srgbClr val="990033"/>
                </a:solidFill>
                <a:latin typeface="Cambria"/>
                <a:cs typeface="Cambria"/>
              </a:rPr>
              <a:t> </a:t>
            </a:r>
            <a:r>
              <a:rPr sz="2200" spc="44" dirty="0">
                <a:solidFill>
                  <a:srgbClr val="990033"/>
                </a:solidFill>
                <a:latin typeface="Cambria"/>
                <a:cs typeface="Cambria"/>
              </a:rPr>
              <a:t>immovable</a:t>
            </a:r>
            <a:r>
              <a:rPr sz="2200" spc="55" dirty="0">
                <a:solidFill>
                  <a:srgbClr val="990033"/>
                </a:solidFill>
                <a:latin typeface="Cambria"/>
                <a:cs typeface="Cambria"/>
              </a:rPr>
              <a:t> </a:t>
            </a:r>
            <a:r>
              <a:rPr sz="2200" spc="30" dirty="0">
                <a:solidFill>
                  <a:srgbClr val="990033"/>
                </a:solidFill>
                <a:latin typeface="Cambria"/>
                <a:cs typeface="Cambria"/>
              </a:rPr>
              <a:t>property.</a:t>
            </a:r>
            <a:endParaRPr sz="2200" dirty="0">
              <a:latin typeface="Cambria"/>
              <a:cs typeface="Cambria"/>
            </a:endParaRPr>
          </a:p>
          <a:p>
            <a:pPr marL="913048" marR="78733" lvl="1" indent="-450175" algn="just">
              <a:spcBef>
                <a:spcPts val="530"/>
              </a:spcBef>
              <a:buFont typeface="Times New Roman"/>
              <a:buChar char="❖"/>
              <a:tabLst>
                <a:tab pos="913684" algn="l"/>
              </a:tabLst>
            </a:pPr>
            <a:r>
              <a:rPr sz="2200" spc="70" dirty="0">
                <a:solidFill>
                  <a:srgbClr val="990033"/>
                </a:solidFill>
                <a:latin typeface="Cambria"/>
                <a:cs typeface="Cambria"/>
              </a:rPr>
              <a:t>However </a:t>
            </a:r>
            <a:r>
              <a:rPr sz="2200" spc="15" dirty="0">
                <a:solidFill>
                  <a:srgbClr val="990033"/>
                </a:solidFill>
                <a:latin typeface="Cambria"/>
                <a:cs typeface="Cambria"/>
              </a:rPr>
              <a:t>intention </a:t>
            </a:r>
            <a:r>
              <a:rPr sz="2200" dirty="0">
                <a:solidFill>
                  <a:srgbClr val="990033"/>
                </a:solidFill>
                <a:latin typeface="Cambria"/>
                <a:cs typeface="Cambria"/>
              </a:rPr>
              <a:t>seems</a:t>
            </a:r>
            <a:r>
              <a:rPr sz="2200" spc="5" dirty="0">
                <a:solidFill>
                  <a:srgbClr val="990033"/>
                </a:solidFill>
                <a:latin typeface="Cambria"/>
                <a:cs typeface="Cambria"/>
              </a:rPr>
              <a:t> </a:t>
            </a:r>
            <a:r>
              <a:rPr sz="2200" dirty="0">
                <a:solidFill>
                  <a:srgbClr val="990033"/>
                </a:solidFill>
                <a:latin typeface="Cambria"/>
                <a:cs typeface="Cambria"/>
              </a:rPr>
              <a:t>to</a:t>
            </a:r>
            <a:r>
              <a:rPr sz="2200" spc="5" dirty="0">
                <a:solidFill>
                  <a:srgbClr val="990033"/>
                </a:solidFill>
                <a:latin typeface="Cambria"/>
                <a:cs typeface="Cambria"/>
              </a:rPr>
              <a:t> </a:t>
            </a:r>
            <a:r>
              <a:rPr sz="2200" spc="-15" dirty="0">
                <a:solidFill>
                  <a:srgbClr val="990033"/>
                </a:solidFill>
                <a:latin typeface="Cambria"/>
                <a:cs typeface="Cambria"/>
              </a:rPr>
              <a:t>be</a:t>
            </a:r>
            <a:r>
              <a:rPr sz="2200" spc="449" dirty="0">
                <a:solidFill>
                  <a:srgbClr val="990033"/>
                </a:solidFill>
                <a:latin typeface="Cambria"/>
                <a:cs typeface="Cambria"/>
              </a:rPr>
              <a:t> </a:t>
            </a:r>
            <a:r>
              <a:rPr sz="2200" dirty="0">
                <a:solidFill>
                  <a:srgbClr val="990033"/>
                </a:solidFill>
                <a:latin typeface="Cambria"/>
                <a:cs typeface="Cambria"/>
              </a:rPr>
              <a:t>to </a:t>
            </a:r>
            <a:r>
              <a:rPr sz="2200" spc="21" dirty="0">
                <a:solidFill>
                  <a:srgbClr val="990033"/>
                </a:solidFill>
                <a:latin typeface="Cambria"/>
                <a:cs typeface="Cambria"/>
              </a:rPr>
              <a:t>permit </a:t>
            </a:r>
            <a:r>
              <a:rPr sz="2200" spc="5" dirty="0">
                <a:solidFill>
                  <a:srgbClr val="990033"/>
                </a:solidFill>
                <a:latin typeface="Cambria"/>
                <a:cs typeface="Cambria"/>
              </a:rPr>
              <a:t>resident </a:t>
            </a:r>
            <a:r>
              <a:rPr sz="2200" dirty="0">
                <a:solidFill>
                  <a:srgbClr val="990033"/>
                </a:solidFill>
                <a:latin typeface="Cambria"/>
                <a:cs typeface="Cambria"/>
              </a:rPr>
              <a:t>to</a:t>
            </a:r>
            <a:r>
              <a:rPr sz="2200" spc="484" dirty="0">
                <a:solidFill>
                  <a:srgbClr val="990033"/>
                </a:solidFill>
                <a:latin typeface="Cambria"/>
                <a:cs typeface="Cambria"/>
              </a:rPr>
              <a:t> </a:t>
            </a:r>
            <a:r>
              <a:rPr sz="2200" spc="65" dirty="0">
                <a:solidFill>
                  <a:srgbClr val="990033"/>
                </a:solidFill>
                <a:latin typeface="Cambria"/>
                <a:cs typeface="Cambria"/>
              </a:rPr>
              <a:t>own </a:t>
            </a:r>
            <a:r>
              <a:rPr sz="2200" spc="70" dirty="0">
                <a:solidFill>
                  <a:srgbClr val="990033"/>
                </a:solidFill>
                <a:latin typeface="Cambria"/>
                <a:cs typeface="Cambria"/>
              </a:rPr>
              <a:t> </a:t>
            </a:r>
            <a:r>
              <a:rPr sz="2200" spc="30" dirty="0">
                <a:solidFill>
                  <a:srgbClr val="990033"/>
                </a:solidFill>
                <a:latin typeface="Cambria"/>
                <a:cs typeface="Cambria"/>
              </a:rPr>
              <a:t>all</a:t>
            </a:r>
            <a:r>
              <a:rPr sz="2200" spc="35" dirty="0">
                <a:solidFill>
                  <a:srgbClr val="990033"/>
                </a:solidFill>
                <a:latin typeface="Cambria"/>
                <a:cs typeface="Cambria"/>
              </a:rPr>
              <a:t> </a:t>
            </a:r>
            <a:r>
              <a:rPr sz="2200" spc="-15" dirty="0">
                <a:solidFill>
                  <a:srgbClr val="990033"/>
                </a:solidFill>
                <a:latin typeface="Cambria"/>
                <a:cs typeface="Cambria"/>
              </a:rPr>
              <a:t>assets</a:t>
            </a:r>
            <a:r>
              <a:rPr sz="2200" spc="-10" dirty="0">
                <a:solidFill>
                  <a:srgbClr val="990033"/>
                </a:solidFill>
                <a:latin typeface="Cambria"/>
                <a:cs typeface="Cambria"/>
              </a:rPr>
              <a:t> </a:t>
            </a:r>
            <a:r>
              <a:rPr sz="2200" spc="25" dirty="0">
                <a:solidFill>
                  <a:srgbClr val="990033"/>
                </a:solidFill>
                <a:latin typeface="Cambria"/>
                <a:cs typeface="Cambria"/>
              </a:rPr>
              <a:t>outside</a:t>
            </a:r>
            <a:r>
              <a:rPr sz="2200" spc="30" dirty="0">
                <a:solidFill>
                  <a:srgbClr val="990033"/>
                </a:solidFill>
                <a:latin typeface="Cambria"/>
                <a:cs typeface="Cambria"/>
              </a:rPr>
              <a:t> </a:t>
            </a:r>
            <a:r>
              <a:rPr sz="2200" spc="55" dirty="0">
                <a:solidFill>
                  <a:srgbClr val="990033"/>
                </a:solidFill>
                <a:latin typeface="Cambria"/>
                <a:cs typeface="Cambria"/>
              </a:rPr>
              <a:t>which </a:t>
            </a:r>
            <a:r>
              <a:rPr sz="2200" spc="15" dirty="0">
                <a:solidFill>
                  <a:srgbClr val="990033"/>
                </a:solidFill>
                <a:latin typeface="Cambria"/>
                <a:cs typeface="Cambria"/>
              </a:rPr>
              <a:t>he</a:t>
            </a:r>
            <a:r>
              <a:rPr sz="2200" spc="21" dirty="0">
                <a:solidFill>
                  <a:srgbClr val="990033"/>
                </a:solidFill>
                <a:latin typeface="Cambria"/>
                <a:cs typeface="Cambria"/>
              </a:rPr>
              <a:t> </a:t>
            </a:r>
            <a:r>
              <a:rPr sz="2200" spc="40" dirty="0">
                <a:solidFill>
                  <a:srgbClr val="990033"/>
                </a:solidFill>
                <a:latin typeface="Cambria"/>
                <a:cs typeface="Cambria"/>
              </a:rPr>
              <a:t>was </a:t>
            </a:r>
            <a:r>
              <a:rPr sz="2200" spc="70" dirty="0">
                <a:solidFill>
                  <a:srgbClr val="990033"/>
                </a:solidFill>
                <a:latin typeface="Cambria"/>
                <a:cs typeface="Cambria"/>
              </a:rPr>
              <a:t>owning </a:t>
            </a:r>
            <a:r>
              <a:rPr sz="2200" spc="10" dirty="0">
                <a:solidFill>
                  <a:srgbClr val="990033"/>
                </a:solidFill>
                <a:latin typeface="Cambria"/>
                <a:cs typeface="Cambria"/>
              </a:rPr>
              <a:t>prior</a:t>
            </a:r>
            <a:r>
              <a:rPr sz="2200" spc="15" dirty="0">
                <a:solidFill>
                  <a:srgbClr val="990033"/>
                </a:solidFill>
                <a:latin typeface="Cambria"/>
                <a:cs typeface="Cambria"/>
              </a:rPr>
              <a:t> </a:t>
            </a:r>
            <a:r>
              <a:rPr sz="2200" spc="-10" dirty="0">
                <a:solidFill>
                  <a:srgbClr val="990033"/>
                </a:solidFill>
                <a:latin typeface="Cambria"/>
                <a:cs typeface="Cambria"/>
              </a:rPr>
              <a:t>to</a:t>
            </a:r>
            <a:r>
              <a:rPr sz="2200" spc="-5" dirty="0">
                <a:solidFill>
                  <a:srgbClr val="990033"/>
                </a:solidFill>
                <a:latin typeface="Cambria"/>
                <a:cs typeface="Cambria"/>
              </a:rPr>
              <a:t> </a:t>
            </a:r>
            <a:r>
              <a:rPr sz="2200" spc="40" dirty="0">
                <a:solidFill>
                  <a:srgbClr val="990033"/>
                </a:solidFill>
                <a:latin typeface="Cambria"/>
                <a:cs typeface="Cambria"/>
              </a:rPr>
              <a:t>turning </a:t>
            </a:r>
            <a:r>
              <a:rPr sz="2200" spc="44" dirty="0">
                <a:solidFill>
                  <a:srgbClr val="990033"/>
                </a:solidFill>
                <a:latin typeface="Cambria"/>
                <a:cs typeface="Cambria"/>
              </a:rPr>
              <a:t> </a:t>
            </a:r>
            <a:r>
              <a:rPr sz="2200" spc="15" dirty="0">
                <a:solidFill>
                  <a:srgbClr val="990033"/>
                </a:solidFill>
                <a:latin typeface="Cambria"/>
                <a:cs typeface="Cambria"/>
              </a:rPr>
              <a:t>resident.</a:t>
            </a:r>
            <a:endParaRPr sz="2200" dirty="0">
              <a:latin typeface="Cambria"/>
              <a:cs typeface="Cambria"/>
            </a:endParaRPr>
          </a:p>
          <a:p>
            <a:pPr marL="913048" lvl="1" indent="-450175" algn="just">
              <a:spcBef>
                <a:spcPts val="530"/>
              </a:spcBef>
              <a:buFont typeface="Times New Roman"/>
              <a:buChar char="❖"/>
              <a:tabLst>
                <a:tab pos="913684" algn="l"/>
              </a:tabLst>
            </a:pPr>
            <a:r>
              <a:rPr sz="2200" spc="55" dirty="0">
                <a:solidFill>
                  <a:srgbClr val="990033"/>
                </a:solidFill>
                <a:latin typeface="Cambria"/>
                <a:cs typeface="Cambria"/>
              </a:rPr>
              <a:t>Thus, </a:t>
            </a:r>
            <a:r>
              <a:rPr sz="2200" spc="-5" dirty="0">
                <a:solidFill>
                  <a:srgbClr val="990033"/>
                </a:solidFill>
                <a:latin typeface="Cambria"/>
                <a:cs typeface="Cambria"/>
              </a:rPr>
              <a:t>these</a:t>
            </a:r>
            <a:r>
              <a:rPr sz="2200" spc="40" dirty="0">
                <a:solidFill>
                  <a:srgbClr val="990033"/>
                </a:solidFill>
                <a:latin typeface="Cambria"/>
                <a:cs typeface="Cambria"/>
              </a:rPr>
              <a:t> </a:t>
            </a:r>
            <a:r>
              <a:rPr sz="2200" spc="-10" dirty="0">
                <a:solidFill>
                  <a:srgbClr val="990033"/>
                </a:solidFill>
                <a:latin typeface="Cambria"/>
                <a:cs typeface="Cambria"/>
              </a:rPr>
              <a:t>assets</a:t>
            </a:r>
            <a:r>
              <a:rPr sz="2200" spc="30" dirty="0">
                <a:solidFill>
                  <a:srgbClr val="990033"/>
                </a:solidFill>
                <a:latin typeface="Cambria"/>
                <a:cs typeface="Cambria"/>
              </a:rPr>
              <a:t> </a:t>
            </a:r>
            <a:r>
              <a:rPr sz="2200" spc="25" dirty="0">
                <a:solidFill>
                  <a:srgbClr val="990033"/>
                </a:solidFill>
                <a:latin typeface="Cambria"/>
                <a:cs typeface="Cambria"/>
              </a:rPr>
              <a:t>can</a:t>
            </a:r>
            <a:r>
              <a:rPr sz="2200" spc="60" dirty="0">
                <a:solidFill>
                  <a:srgbClr val="990033"/>
                </a:solidFill>
                <a:latin typeface="Cambria"/>
                <a:cs typeface="Cambria"/>
              </a:rPr>
              <a:t> </a:t>
            </a:r>
            <a:r>
              <a:rPr sz="2200" spc="-15" dirty="0">
                <a:solidFill>
                  <a:srgbClr val="990033"/>
                </a:solidFill>
                <a:latin typeface="Cambria"/>
                <a:cs typeface="Cambria"/>
              </a:rPr>
              <a:t>be</a:t>
            </a:r>
            <a:r>
              <a:rPr sz="2200" spc="65" dirty="0">
                <a:solidFill>
                  <a:srgbClr val="990033"/>
                </a:solidFill>
                <a:latin typeface="Cambria"/>
                <a:cs typeface="Cambria"/>
              </a:rPr>
              <a:t> </a:t>
            </a:r>
            <a:r>
              <a:rPr sz="2200" spc="40" dirty="0">
                <a:solidFill>
                  <a:srgbClr val="990033"/>
                </a:solidFill>
                <a:latin typeface="Cambria"/>
                <a:cs typeface="Cambria"/>
              </a:rPr>
              <a:t>continued.</a:t>
            </a:r>
            <a:endParaRPr sz="2200" dirty="0">
              <a:latin typeface="Cambria"/>
              <a:cs typeface="Cambria"/>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2300" y="774913"/>
            <a:ext cx="9448800" cy="1212424"/>
          </a:xfrm>
          <a:prstGeom prst="rect">
            <a:avLst/>
          </a:prstGeom>
        </p:spPr>
        <p:txBody>
          <a:bodyPr vert="horz" wrap="square" lIns="0" tIns="316778" rIns="0" bIns="0" rtlCol="0">
            <a:spAutoFit/>
          </a:bodyPr>
          <a:lstStyle/>
          <a:p>
            <a:pPr marR="5080">
              <a:spcBef>
                <a:spcPts val="95"/>
              </a:spcBef>
            </a:pPr>
            <a:r>
              <a:rPr sz="2900" spc="-10" dirty="0"/>
              <a:t>Impact</a:t>
            </a:r>
            <a:r>
              <a:rPr sz="2900" spc="15" dirty="0"/>
              <a:t> </a:t>
            </a:r>
            <a:r>
              <a:rPr sz="2900" spc="-15" dirty="0"/>
              <a:t>on</a:t>
            </a:r>
            <a:r>
              <a:rPr sz="2900" spc="21" dirty="0"/>
              <a:t> </a:t>
            </a:r>
            <a:r>
              <a:rPr sz="2900" spc="-5" dirty="0"/>
              <a:t>transactions</a:t>
            </a:r>
            <a:r>
              <a:rPr sz="2900" spc="15" dirty="0"/>
              <a:t> </a:t>
            </a:r>
            <a:r>
              <a:rPr sz="2900" spc="-10" dirty="0"/>
              <a:t>done</a:t>
            </a:r>
            <a:r>
              <a:rPr sz="2900" spc="25" dirty="0"/>
              <a:t> </a:t>
            </a:r>
            <a:r>
              <a:rPr sz="2900" spc="-5" dirty="0"/>
              <a:t>at</a:t>
            </a:r>
            <a:r>
              <a:rPr sz="2900" spc="15" dirty="0"/>
              <a:t> </a:t>
            </a:r>
            <a:r>
              <a:rPr sz="2900" spc="-5" dirty="0"/>
              <a:t>time</a:t>
            </a:r>
            <a:r>
              <a:rPr sz="2900" dirty="0"/>
              <a:t> </a:t>
            </a:r>
            <a:r>
              <a:rPr sz="2900" spc="-10" dirty="0"/>
              <a:t>when </a:t>
            </a:r>
            <a:r>
              <a:rPr sz="2900" spc="-684" dirty="0"/>
              <a:t> </a:t>
            </a:r>
            <a:r>
              <a:rPr sz="2900" spc="-5" dirty="0"/>
              <a:t>person</a:t>
            </a:r>
            <a:r>
              <a:rPr sz="2900" spc="-15" dirty="0"/>
              <a:t> </a:t>
            </a:r>
            <a:r>
              <a:rPr sz="2900" dirty="0"/>
              <a:t>was</a:t>
            </a:r>
            <a:r>
              <a:rPr sz="2900" spc="-25" dirty="0"/>
              <a:t> </a:t>
            </a:r>
            <a:r>
              <a:rPr sz="2900" spc="-5" dirty="0"/>
              <a:t>resident</a:t>
            </a:r>
            <a:r>
              <a:rPr sz="2900" spc="10" dirty="0"/>
              <a:t> </a:t>
            </a:r>
            <a:r>
              <a:rPr sz="2900" spc="-5" dirty="0"/>
              <a:t>outside</a:t>
            </a:r>
            <a:r>
              <a:rPr sz="2900" spc="15" dirty="0"/>
              <a:t> </a:t>
            </a:r>
            <a:r>
              <a:rPr sz="2900" spc="-10" dirty="0"/>
              <a:t>India</a:t>
            </a:r>
            <a:endParaRPr sz="2900" dirty="0"/>
          </a:p>
        </p:txBody>
      </p:sp>
      <p:sp>
        <p:nvSpPr>
          <p:cNvPr id="6" name="object 6"/>
          <p:cNvSpPr txBox="1"/>
          <p:nvPr/>
        </p:nvSpPr>
        <p:spPr>
          <a:xfrm>
            <a:off x="698500" y="2333625"/>
            <a:ext cx="9372600" cy="2025546"/>
          </a:xfrm>
          <a:prstGeom prst="rect">
            <a:avLst/>
          </a:prstGeom>
        </p:spPr>
        <p:txBody>
          <a:bodyPr vert="horz" wrap="square" lIns="0" tIns="85717" rIns="0" bIns="0" rtlCol="0">
            <a:spAutoFit/>
          </a:bodyPr>
          <a:lstStyle/>
          <a:p>
            <a:pPr marL="12699">
              <a:spcBef>
                <a:spcPts val="675"/>
              </a:spcBef>
            </a:pPr>
            <a:r>
              <a:rPr sz="2400" b="1" dirty="0">
                <a:solidFill>
                  <a:srgbClr val="990033"/>
                </a:solidFill>
                <a:latin typeface="Palatino Linotype"/>
                <a:cs typeface="Palatino Linotype"/>
              </a:rPr>
              <a:t>ODI-FDI</a:t>
            </a:r>
            <a:r>
              <a:rPr sz="2400" b="1" spc="-40" dirty="0">
                <a:solidFill>
                  <a:srgbClr val="990033"/>
                </a:solidFill>
                <a:latin typeface="Palatino Linotype"/>
                <a:cs typeface="Palatino Linotype"/>
              </a:rPr>
              <a:t> </a:t>
            </a:r>
            <a:r>
              <a:rPr sz="2400" b="1" spc="-5" dirty="0">
                <a:solidFill>
                  <a:srgbClr val="990033"/>
                </a:solidFill>
                <a:latin typeface="Palatino Linotype"/>
                <a:cs typeface="Palatino Linotype"/>
              </a:rPr>
              <a:t>structure:</a:t>
            </a:r>
            <a:endParaRPr sz="2400" dirty="0">
              <a:latin typeface="Palatino Linotype"/>
              <a:cs typeface="Palatino Linotype"/>
            </a:endParaRPr>
          </a:p>
          <a:p>
            <a:pPr marL="481922" marR="5080" indent="-469858">
              <a:spcBef>
                <a:spcPts val="554"/>
              </a:spcBef>
              <a:buFont typeface="Times New Roman"/>
              <a:buChar char="■"/>
              <a:tabLst>
                <a:tab pos="481922" algn="l"/>
                <a:tab pos="482557" algn="l"/>
              </a:tabLst>
            </a:pPr>
            <a:r>
              <a:rPr sz="2300" spc="210" dirty="0">
                <a:solidFill>
                  <a:srgbClr val="990033"/>
                </a:solidFill>
                <a:latin typeface="Cambria"/>
                <a:cs typeface="Cambria"/>
              </a:rPr>
              <a:t>An</a:t>
            </a:r>
            <a:r>
              <a:rPr sz="2300" spc="408" dirty="0">
                <a:solidFill>
                  <a:srgbClr val="990033"/>
                </a:solidFill>
                <a:latin typeface="Cambria"/>
                <a:cs typeface="Cambria"/>
              </a:rPr>
              <a:t> </a:t>
            </a:r>
            <a:r>
              <a:rPr sz="2300" spc="70" dirty="0">
                <a:solidFill>
                  <a:srgbClr val="990033"/>
                </a:solidFill>
                <a:latin typeface="Cambria"/>
                <a:cs typeface="Cambria"/>
              </a:rPr>
              <a:t>individual</a:t>
            </a:r>
            <a:r>
              <a:rPr sz="2300" spc="415" dirty="0">
                <a:solidFill>
                  <a:srgbClr val="990033"/>
                </a:solidFill>
                <a:latin typeface="Cambria"/>
                <a:cs typeface="Cambria"/>
              </a:rPr>
              <a:t> </a:t>
            </a:r>
            <a:r>
              <a:rPr sz="2300" spc="55" dirty="0">
                <a:solidFill>
                  <a:srgbClr val="990033"/>
                </a:solidFill>
                <a:latin typeface="Cambria"/>
                <a:cs typeface="Cambria"/>
              </a:rPr>
              <a:t>was</a:t>
            </a:r>
            <a:r>
              <a:rPr sz="2300" spc="384" dirty="0">
                <a:solidFill>
                  <a:srgbClr val="990033"/>
                </a:solidFill>
                <a:latin typeface="Cambria"/>
                <a:cs typeface="Cambria"/>
              </a:rPr>
              <a:t> </a:t>
            </a:r>
            <a:r>
              <a:rPr sz="2300" spc="75" dirty="0">
                <a:solidFill>
                  <a:srgbClr val="990033"/>
                </a:solidFill>
                <a:latin typeface="Cambria"/>
                <a:cs typeface="Cambria"/>
              </a:rPr>
              <a:t>having</a:t>
            </a:r>
            <a:r>
              <a:rPr sz="2300" spc="426" dirty="0">
                <a:solidFill>
                  <a:srgbClr val="990033"/>
                </a:solidFill>
                <a:latin typeface="Cambria"/>
                <a:cs typeface="Cambria"/>
              </a:rPr>
              <a:t> </a:t>
            </a:r>
            <a:r>
              <a:rPr sz="2300" spc="25" dirty="0">
                <a:solidFill>
                  <a:srgbClr val="990033"/>
                </a:solidFill>
                <a:latin typeface="Cambria"/>
                <a:cs typeface="Cambria"/>
              </a:rPr>
              <a:t>a</a:t>
            </a:r>
            <a:r>
              <a:rPr sz="2300" spc="415" dirty="0">
                <a:solidFill>
                  <a:srgbClr val="990033"/>
                </a:solidFill>
                <a:latin typeface="Cambria"/>
                <a:cs typeface="Cambria"/>
              </a:rPr>
              <a:t> </a:t>
            </a:r>
            <a:r>
              <a:rPr sz="2300" spc="60" dirty="0">
                <a:solidFill>
                  <a:srgbClr val="990033"/>
                </a:solidFill>
                <a:latin typeface="Cambria"/>
                <a:cs typeface="Cambria"/>
              </a:rPr>
              <a:t>company</a:t>
            </a:r>
            <a:r>
              <a:rPr sz="2300" spc="400" dirty="0">
                <a:solidFill>
                  <a:srgbClr val="990033"/>
                </a:solidFill>
                <a:latin typeface="Cambria"/>
                <a:cs typeface="Cambria"/>
              </a:rPr>
              <a:t> </a:t>
            </a:r>
            <a:r>
              <a:rPr sz="2300" spc="30" dirty="0">
                <a:solidFill>
                  <a:srgbClr val="990033"/>
                </a:solidFill>
                <a:latin typeface="Cambria"/>
                <a:cs typeface="Cambria"/>
              </a:rPr>
              <a:t>outside</a:t>
            </a:r>
            <a:r>
              <a:rPr sz="2300" spc="420" dirty="0">
                <a:solidFill>
                  <a:srgbClr val="990033"/>
                </a:solidFill>
                <a:latin typeface="Cambria"/>
                <a:cs typeface="Cambria"/>
              </a:rPr>
              <a:t> </a:t>
            </a:r>
            <a:r>
              <a:rPr sz="2300" spc="50" dirty="0">
                <a:solidFill>
                  <a:srgbClr val="990033"/>
                </a:solidFill>
                <a:latin typeface="Cambria"/>
                <a:cs typeface="Cambria"/>
              </a:rPr>
              <a:t>India</a:t>
            </a:r>
            <a:r>
              <a:rPr sz="2300" spc="395" dirty="0">
                <a:solidFill>
                  <a:srgbClr val="990033"/>
                </a:solidFill>
                <a:latin typeface="Cambria"/>
                <a:cs typeface="Cambria"/>
              </a:rPr>
              <a:t> </a:t>
            </a:r>
            <a:r>
              <a:rPr sz="2300" spc="50" dirty="0">
                <a:solidFill>
                  <a:srgbClr val="990033"/>
                </a:solidFill>
                <a:latin typeface="Cambria"/>
                <a:cs typeface="Cambria"/>
              </a:rPr>
              <a:t>while </a:t>
            </a:r>
            <a:r>
              <a:rPr sz="2300" spc="-489" dirty="0">
                <a:solidFill>
                  <a:srgbClr val="990033"/>
                </a:solidFill>
                <a:latin typeface="Cambria"/>
                <a:cs typeface="Cambria"/>
              </a:rPr>
              <a:t> </a:t>
            </a:r>
            <a:r>
              <a:rPr sz="2300" spc="21" dirty="0">
                <a:solidFill>
                  <a:srgbClr val="990033"/>
                </a:solidFill>
                <a:latin typeface="Cambria"/>
                <a:cs typeface="Cambria"/>
              </a:rPr>
              <a:t>he</a:t>
            </a:r>
            <a:r>
              <a:rPr sz="2300" spc="40" dirty="0">
                <a:solidFill>
                  <a:srgbClr val="990033"/>
                </a:solidFill>
                <a:latin typeface="Cambria"/>
                <a:cs typeface="Cambria"/>
              </a:rPr>
              <a:t> </a:t>
            </a:r>
            <a:r>
              <a:rPr sz="2300" spc="55" dirty="0">
                <a:solidFill>
                  <a:srgbClr val="990033"/>
                </a:solidFill>
                <a:latin typeface="Cambria"/>
                <a:cs typeface="Cambria"/>
              </a:rPr>
              <a:t>was</a:t>
            </a:r>
            <a:r>
              <a:rPr sz="2300" spc="35" dirty="0">
                <a:solidFill>
                  <a:srgbClr val="990033"/>
                </a:solidFill>
                <a:latin typeface="Cambria"/>
                <a:cs typeface="Cambria"/>
              </a:rPr>
              <a:t> </a:t>
            </a:r>
            <a:r>
              <a:rPr sz="2300" spc="44" dirty="0">
                <a:solidFill>
                  <a:srgbClr val="990033"/>
                </a:solidFill>
                <a:latin typeface="Cambria"/>
                <a:cs typeface="Cambria"/>
              </a:rPr>
              <a:t>being</a:t>
            </a:r>
            <a:r>
              <a:rPr sz="2300" spc="55" dirty="0">
                <a:solidFill>
                  <a:srgbClr val="990033"/>
                </a:solidFill>
                <a:latin typeface="Cambria"/>
                <a:cs typeface="Cambria"/>
              </a:rPr>
              <a:t> </a:t>
            </a:r>
            <a:r>
              <a:rPr sz="2300" spc="25" dirty="0">
                <a:solidFill>
                  <a:srgbClr val="990033"/>
                </a:solidFill>
                <a:latin typeface="Cambria"/>
                <a:cs typeface="Cambria"/>
              </a:rPr>
              <a:t>a</a:t>
            </a:r>
            <a:r>
              <a:rPr sz="2300" spc="65" dirty="0">
                <a:solidFill>
                  <a:srgbClr val="990033"/>
                </a:solidFill>
                <a:latin typeface="Cambria"/>
                <a:cs typeface="Cambria"/>
              </a:rPr>
              <a:t> </a:t>
            </a:r>
            <a:r>
              <a:rPr sz="2300" spc="25" dirty="0">
                <a:solidFill>
                  <a:srgbClr val="990033"/>
                </a:solidFill>
                <a:latin typeface="Cambria"/>
                <a:cs typeface="Cambria"/>
              </a:rPr>
              <a:t>non-resident.</a:t>
            </a:r>
            <a:endParaRPr sz="2300" dirty="0">
              <a:latin typeface="Cambria"/>
              <a:cs typeface="Cambria"/>
            </a:endParaRPr>
          </a:p>
          <a:p>
            <a:pPr marL="481922" marR="5080" indent="-469858">
              <a:spcBef>
                <a:spcPts val="554"/>
              </a:spcBef>
              <a:buFont typeface="Times New Roman"/>
              <a:buChar char="■"/>
              <a:tabLst>
                <a:tab pos="481922" algn="l"/>
                <a:tab pos="482557" algn="l"/>
                <a:tab pos="1396241" algn="l"/>
                <a:tab pos="2389293" algn="l"/>
                <a:tab pos="2826769" algn="l"/>
                <a:tab pos="3684576" algn="l"/>
                <a:tab pos="4353808" algn="l"/>
                <a:tab pos="5529089" algn="l"/>
                <a:tab pos="5965930" algn="l"/>
                <a:tab pos="7273279" algn="l"/>
              </a:tabLst>
            </a:pPr>
            <a:r>
              <a:rPr sz="2300" spc="305" dirty="0">
                <a:solidFill>
                  <a:srgbClr val="990033"/>
                </a:solidFill>
                <a:latin typeface="Cambria"/>
                <a:cs typeface="Cambria"/>
              </a:rPr>
              <a:t>U</a:t>
            </a:r>
            <a:r>
              <a:rPr sz="2300" spc="100" dirty="0">
                <a:solidFill>
                  <a:srgbClr val="990033"/>
                </a:solidFill>
                <a:latin typeface="Cambria"/>
                <a:cs typeface="Cambria"/>
              </a:rPr>
              <a:t>p</a:t>
            </a:r>
            <a:r>
              <a:rPr sz="2300" spc="21" dirty="0">
                <a:solidFill>
                  <a:srgbClr val="990033"/>
                </a:solidFill>
                <a:latin typeface="Cambria"/>
                <a:cs typeface="Cambria"/>
              </a:rPr>
              <a:t>o</a:t>
            </a:r>
            <a:r>
              <a:rPr sz="2300" spc="55" dirty="0">
                <a:solidFill>
                  <a:srgbClr val="990033"/>
                </a:solidFill>
                <a:latin typeface="Cambria"/>
                <a:cs typeface="Cambria"/>
              </a:rPr>
              <a:t>n</a:t>
            </a:r>
            <a:r>
              <a:rPr lang="en-US" sz="2300" dirty="0">
                <a:solidFill>
                  <a:srgbClr val="990033"/>
                </a:solidFill>
                <a:latin typeface="Cambria"/>
                <a:cs typeface="Cambria"/>
              </a:rPr>
              <a:t> </a:t>
            </a:r>
            <a:r>
              <a:rPr sz="2300" spc="-35" dirty="0">
                <a:solidFill>
                  <a:srgbClr val="990033"/>
                </a:solidFill>
                <a:latin typeface="Cambria"/>
                <a:cs typeface="Cambria"/>
              </a:rPr>
              <a:t>r</a:t>
            </a:r>
            <a:r>
              <a:rPr sz="2300" spc="-21" dirty="0">
                <a:solidFill>
                  <a:srgbClr val="990033"/>
                </a:solidFill>
                <a:latin typeface="Cambria"/>
                <a:cs typeface="Cambria"/>
              </a:rPr>
              <a:t>e</a:t>
            </a:r>
            <a:r>
              <a:rPr sz="2300" spc="-44" dirty="0">
                <a:solidFill>
                  <a:srgbClr val="990033"/>
                </a:solidFill>
                <a:latin typeface="Cambria"/>
                <a:cs typeface="Cambria"/>
              </a:rPr>
              <a:t>t</a:t>
            </a:r>
            <a:r>
              <a:rPr sz="2300" spc="105" dirty="0">
                <a:solidFill>
                  <a:srgbClr val="990033"/>
                </a:solidFill>
                <a:latin typeface="Cambria"/>
                <a:cs typeface="Cambria"/>
              </a:rPr>
              <a:t>u</a:t>
            </a:r>
            <a:r>
              <a:rPr sz="2300" spc="-60" dirty="0">
                <a:solidFill>
                  <a:srgbClr val="990033"/>
                </a:solidFill>
                <a:latin typeface="Cambria"/>
                <a:cs typeface="Cambria"/>
              </a:rPr>
              <a:t>r</a:t>
            </a:r>
            <a:r>
              <a:rPr sz="2300" spc="55" dirty="0">
                <a:solidFill>
                  <a:srgbClr val="990033"/>
                </a:solidFill>
                <a:latin typeface="Cambria"/>
                <a:cs typeface="Cambria"/>
              </a:rPr>
              <a:t>n</a:t>
            </a:r>
            <a:r>
              <a:rPr lang="en-US" sz="2300" spc="55" dirty="0">
                <a:solidFill>
                  <a:srgbClr val="990033"/>
                </a:solidFill>
                <a:latin typeface="Cambria"/>
                <a:cs typeface="Cambria"/>
              </a:rPr>
              <a:t> </a:t>
            </a:r>
            <a:r>
              <a:rPr sz="2300" spc="-25" dirty="0">
                <a:solidFill>
                  <a:srgbClr val="990033"/>
                </a:solidFill>
                <a:latin typeface="Cambria"/>
                <a:cs typeface="Cambria"/>
              </a:rPr>
              <a:t>t</a:t>
            </a:r>
            <a:r>
              <a:rPr sz="2300" spc="35" dirty="0">
                <a:solidFill>
                  <a:srgbClr val="990033"/>
                </a:solidFill>
                <a:latin typeface="Cambria"/>
                <a:cs typeface="Cambria"/>
              </a:rPr>
              <a:t>o</a:t>
            </a:r>
            <a:r>
              <a:rPr lang="en-US" sz="2300" spc="35" dirty="0">
                <a:solidFill>
                  <a:srgbClr val="990033"/>
                </a:solidFill>
                <a:latin typeface="Cambria"/>
                <a:cs typeface="Cambria"/>
              </a:rPr>
              <a:t> </a:t>
            </a:r>
            <a:r>
              <a:rPr sz="2300" spc="10" dirty="0">
                <a:solidFill>
                  <a:srgbClr val="990033"/>
                </a:solidFill>
                <a:latin typeface="Cambria"/>
                <a:cs typeface="Cambria"/>
              </a:rPr>
              <a:t>I</a:t>
            </a:r>
            <a:r>
              <a:rPr sz="2300" spc="70" dirty="0">
                <a:solidFill>
                  <a:srgbClr val="990033"/>
                </a:solidFill>
                <a:latin typeface="Cambria"/>
                <a:cs typeface="Cambria"/>
              </a:rPr>
              <a:t>n</a:t>
            </a:r>
            <a:r>
              <a:rPr sz="2300" spc="125" dirty="0">
                <a:solidFill>
                  <a:srgbClr val="990033"/>
                </a:solidFill>
                <a:latin typeface="Cambria"/>
                <a:cs typeface="Cambria"/>
              </a:rPr>
              <a:t>d</a:t>
            </a:r>
            <a:r>
              <a:rPr sz="2300" spc="25" dirty="0">
                <a:solidFill>
                  <a:srgbClr val="990033"/>
                </a:solidFill>
                <a:latin typeface="Cambria"/>
                <a:cs typeface="Cambria"/>
              </a:rPr>
              <a:t>ia</a:t>
            </a:r>
            <a:r>
              <a:rPr lang="en-US" sz="2300" spc="25" dirty="0">
                <a:solidFill>
                  <a:srgbClr val="990033"/>
                </a:solidFill>
                <a:latin typeface="Cambria"/>
                <a:cs typeface="Cambria"/>
              </a:rPr>
              <a:t> </a:t>
            </a:r>
            <a:r>
              <a:rPr sz="2300" spc="-125" dirty="0">
                <a:solidFill>
                  <a:srgbClr val="990033"/>
                </a:solidFill>
                <a:latin typeface="Cambria"/>
                <a:cs typeface="Cambria"/>
              </a:rPr>
              <a:t>6</a:t>
            </a:r>
            <a:r>
              <a:rPr sz="2300" spc="-114" dirty="0">
                <a:solidFill>
                  <a:srgbClr val="990033"/>
                </a:solidFill>
                <a:latin typeface="Cambria"/>
                <a:cs typeface="Cambria"/>
              </a:rPr>
              <a:t>(</a:t>
            </a:r>
            <a:r>
              <a:rPr sz="2300" spc="-125" dirty="0">
                <a:solidFill>
                  <a:srgbClr val="990033"/>
                </a:solidFill>
                <a:latin typeface="Cambria"/>
                <a:cs typeface="Cambria"/>
              </a:rPr>
              <a:t>4</a:t>
            </a:r>
            <a:r>
              <a:rPr sz="2300" spc="-114" dirty="0">
                <a:solidFill>
                  <a:srgbClr val="990033"/>
                </a:solidFill>
                <a:latin typeface="Cambria"/>
                <a:cs typeface="Cambria"/>
              </a:rPr>
              <a:t>)</a:t>
            </a:r>
            <a:r>
              <a:rPr lang="en-US" sz="2300" spc="-114" dirty="0">
                <a:solidFill>
                  <a:srgbClr val="990033"/>
                </a:solidFill>
                <a:latin typeface="Cambria"/>
                <a:cs typeface="Cambria"/>
              </a:rPr>
              <a:t> </a:t>
            </a:r>
            <a:r>
              <a:rPr sz="2300" spc="100" dirty="0">
                <a:solidFill>
                  <a:srgbClr val="990033"/>
                </a:solidFill>
                <a:latin typeface="Cambria"/>
                <a:cs typeface="Cambria"/>
              </a:rPr>
              <a:t>p</a:t>
            </a:r>
            <a:r>
              <a:rPr sz="2300" spc="-21" dirty="0">
                <a:solidFill>
                  <a:srgbClr val="990033"/>
                </a:solidFill>
                <a:latin typeface="Cambria"/>
                <a:cs typeface="Cambria"/>
              </a:rPr>
              <a:t>e</a:t>
            </a:r>
            <a:r>
              <a:rPr sz="2300" spc="-60" dirty="0">
                <a:solidFill>
                  <a:srgbClr val="990033"/>
                </a:solidFill>
                <a:latin typeface="Cambria"/>
                <a:cs typeface="Cambria"/>
              </a:rPr>
              <a:t>r</a:t>
            </a:r>
            <a:r>
              <a:rPr sz="2300" spc="110" dirty="0">
                <a:solidFill>
                  <a:srgbClr val="990033"/>
                </a:solidFill>
                <a:latin typeface="Cambria"/>
                <a:cs typeface="Cambria"/>
              </a:rPr>
              <a:t>m</a:t>
            </a:r>
            <a:r>
              <a:rPr sz="2300" spc="50" dirty="0">
                <a:solidFill>
                  <a:srgbClr val="990033"/>
                </a:solidFill>
                <a:latin typeface="Cambria"/>
                <a:cs typeface="Cambria"/>
              </a:rPr>
              <a:t>i</a:t>
            </a:r>
            <a:r>
              <a:rPr sz="2300" spc="-44" dirty="0">
                <a:solidFill>
                  <a:srgbClr val="990033"/>
                </a:solidFill>
                <a:latin typeface="Cambria"/>
                <a:cs typeface="Cambria"/>
              </a:rPr>
              <a:t>t</a:t>
            </a:r>
            <a:r>
              <a:rPr sz="2300" spc="-15" dirty="0">
                <a:solidFill>
                  <a:srgbClr val="990033"/>
                </a:solidFill>
                <a:latin typeface="Cambria"/>
                <a:cs typeface="Cambria"/>
              </a:rPr>
              <a:t>s</a:t>
            </a:r>
            <a:r>
              <a:rPr lang="en-US" sz="2300" spc="-15" dirty="0">
                <a:solidFill>
                  <a:srgbClr val="990033"/>
                </a:solidFill>
                <a:latin typeface="Cambria"/>
                <a:cs typeface="Cambria"/>
              </a:rPr>
              <a:t> </a:t>
            </a:r>
            <a:r>
              <a:rPr sz="2300" spc="-25" dirty="0">
                <a:solidFill>
                  <a:srgbClr val="990033"/>
                </a:solidFill>
                <a:latin typeface="Cambria"/>
                <a:cs typeface="Cambria"/>
              </a:rPr>
              <a:t>t</a:t>
            </a:r>
            <a:r>
              <a:rPr sz="2300" spc="35" dirty="0">
                <a:solidFill>
                  <a:srgbClr val="990033"/>
                </a:solidFill>
                <a:latin typeface="Cambria"/>
                <a:cs typeface="Cambria"/>
              </a:rPr>
              <a:t>o</a:t>
            </a:r>
            <a:r>
              <a:rPr lang="en-US" sz="2300" spc="35" dirty="0">
                <a:solidFill>
                  <a:srgbClr val="990033"/>
                </a:solidFill>
                <a:latin typeface="Cambria"/>
                <a:cs typeface="Cambria"/>
              </a:rPr>
              <a:t> </a:t>
            </a:r>
            <a:r>
              <a:rPr sz="2300" spc="-5" dirty="0">
                <a:solidFill>
                  <a:srgbClr val="990033"/>
                </a:solidFill>
                <a:latin typeface="Cambria"/>
                <a:cs typeface="Cambria"/>
              </a:rPr>
              <a:t>c</a:t>
            </a:r>
            <a:r>
              <a:rPr sz="2300" spc="21" dirty="0">
                <a:solidFill>
                  <a:srgbClr val="990033"/>
                </a:solidFill>
                <a:latin typeface="Cambria"/>
                <a:cs typeface="Cambria"/>
              </a:rPr>
              <a:t>o</a:t>
            </a:r>
            <a:r>
              <a:rPr sz="2300" spc="70" dirty="0">
                <a:solidFill>
                  <a:srgbClr val="990033"/>
                </a:solidFill>
                <a:latin typeface="Cambria"/>
                <a:cs typeface="Cambria"/>
              </a:rPr>
              <a:t>n</a:t>
            </a:r>
            <a:r>
              <a:rPr sz="2300" spc="-44" dirty="0">
                <a:solidFill>
                  <a:srgbClr val="990033"/>
                </a:solidFill>
                <a:latin typeface="Cambria"/>
                <a:cs typeface="Cambria"/>
              </a:rPr>
              <a:t>t</a:t>
            </a:r>
            <a:r>
              <a:rPr sz="2300" spc="25" dirty="0">
                <a:solidFill>
                  <a:srgbClr val="990033"/>
                </a:solidFill>
                <a:latin typeface="Cambria"/>
                <a:cs typeface="Cambria"/>
              </a:rPr>
              <a:t>i</a:t>
            </a:r>
            <a:r>
              <a:rPr sz="2300" spc="70" dirty="0">
                <a:solidFill>
                  <a:srgbClr val="990033"/>
                </a:solidFill>
                <a:latin typeface="Cambria"/>
                <a:cs typeface="Cambria"/>
              </a:rPr>
              <a:t>n</a:t>
            </a:r>
            <a:r>
              <a:rPr sz="2300" spc="105" dirty="0">
                <a:solidFill>
                  <a:srgbClr val="990033"/>
                </a:solidFill>
                <a:latin typeface="Cambria"/>
                <a:cs typeface="Cambria"/>
              </a:rPr>
              <a:t>u</a:t>
            </a:r>
            <a:r>
              <a:rPr sz="2300" spc="-21" dirty="0">
                <a:solidFill>
                  <a:srgbClr val="990033"/>
                </a:solidFill>
                <a:latin typeface="Cambria"/>
                <a:cs typeface="Cambria"/>
              </a:rPr>
              <a:t>e</a:t>
            </a:r>
            <a:r>
              <a:rPr lang="en-US" sz="2300" spc="-21" dirty="0">
                <a:solidFill>
                  <a:srgbClr val="990033"/>
                </a:solidFill>
                <a:latin typeface="Cambria"/>
                <a:cs typeface="Cambria"/>
              </a:rPr>
              <a:t> </a:t>
            </a:r>
            <a:r>
              <a:rPr sz="2300" spc="-21" dirty="0">
                <a:solidFill>
                  <a:srgbClr val="990033"/>
                </a:solidFill>
                <a:latin typeface="Cambria"/>
                <a:cs typeface="Cambria"/>
              </a:rPr>
              <a:t>e</a:t>
            </a:r>
            <a:r>
              <a:rPr sz="2300" spc="60" dirty="0">
                <a:solidFill>
                  <a:srgbClr val="990033"/>
                </a:solidFill>
                <a:latin typeface="Cambria"/>
                <a:cs typeface="Cambria"/>
              </a:rPr>
              <a:t>x</a:t>
            </a:r>
            <a:r>
              <a:rPr sz="2300" spc="50" dirty="0">
                <a:solidFill>
                  <a:srgbClr val="990033"/>
                </a:solidFill>
                <a:latin typeface="Cambria"/>
                <a:cs typeface="Cambria"/>
              </a:rPr>
              <a:t>i</a:t>
            </a:r>
            <a:r>
              <a:rPr sz="2300" spc="-25" dirty="0">
                <a:solidFill>
                  <a:srgbClr val="990033"/>
                </a:solidFill>
                <a:latin typeface="Cambria"/>
                <a:cs typeface="Cambria"/>
              </a:rPr>
              <a:t>st</a:t>
            </a:r>
            <a:r>
              <a:rPr sz="2300" dirty="0">
                <a:solidFill>
                  <a:srgbClr val="990033"/>
                </a:solidFill>
                <a:latin typeface="Cambria"/>
                <a:cs typeface="Cambria"/>
              </a:rPr>
              <a:t>i</a:t>
            </a:r>
            <a:r>
              <a:rPr sz="2300" spc="70" dirty="0">
                <a:solidFill>
                  <a:srgbClr val="990033"/>
                </a:solidFill>
                <a:latin typeface="Cambria"/>
                <a:cs typeface="Cambria"/>
              </a:rPr>
              <a:t>n</a:t>
            </a:r>
            <a:r>
              <a:rPr sz="2300" spc="90" dirty="0">
                <a:solidFill>
                  <a:srgbClr val="990033"/>
                </a:solidFill>
                <a:latin typeface="Cambria"/>
                <a:cs typeface="Cambria"/>
              </a:rPr>
              <a:t>g</a:t>
            </a:r>
            <a:r>
              <a:rPr lang="en-US" sz="2300" spc="90" dirty="0">
                <a:solidFill>
                  <a:srgbClr val="990033"/>
                </a:solidFill>
                <a:latin typeface="Cambria"/>
                <a:cs typeface="Cambria"/>
              </a:rPr>
              <a:t> </a:t>
            </a:r>
            <a:r>
              <a:rPr sz="2300" spc="25" dirty="0">
                <a:solidFill>
                  <a:srgbClr val="990033"/>
                </a:solidFill>
                <a:latin typeface="Cambria"/>
                <a:cs typeface="Cambria"/>
              </a:rPr>
              <a:t>investment </a:t>
            </a:r>
            <a:r>
              <a:rPr sz="2300" spc="30" dirty="0">
                <a:solidFill>
                  <a:srgbClr val="990033"/>
                </a:solidFill>
                <a:latin typeface="Cambria"/>
                <a:cs typeface="Cambria"/>
              </a:rPr>
              <a:t>outside</a:t>
            </a:r>
            <a:r>
              <a:rPr sz="2300" spc="44" dirty="0">
                <a:solidFill>
                  <a:srgbClr val="990033"/>
                </a:solidFill>
                <a:latin typeface="Cambria"/>
                <a:cs typeface="Cambria"/>
              </a:rPr>
              <a:t> </a:t>
            </a:r>
            <a:r>
              <a:rPr sz="2300" spc="65" dirty="0">
                <a:solidFill>
                  <a:srgbClr val="990033"/>
                </a:solidFill>
                <a:latin typeface="Cambria"/>
                <a:cs typeface="Cambria"/>
              </a:rPr>
              <a:t>India.</a:t>
            </a:r>
            <a:endParaRPr sz="2300" dirty="0">
              <a:latin typeface="Cambria"/>
              <a:cs typeface="Cambria"/>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05152" y="603847"/>
            <a:ext cx="9070519" cy="1212424"/>
          </a:xfrm>
          <a:prstGeom prst="rect">
            <a:avLst/>
          </a:prstGeom>
        </p:spPr>
        <p:txBody>
          <a:bodyPr vert="horz" wrap="square" lIns="0" tIns="316778" rIns="0" bIns="0" rtlCol="0">
            <a:spAutoFit/>
          </a:bodyPr>
          <a:lstStyle/>
          <a:p>
            <a:pPr marR="5080">
              <a:spcBef>
                <a:spcPts val="95"/>
              </a:spcBef>
            </a:pPr>
            <a:r>
              <a:rPr sz="2900" spc="-10" dirty="0"/>
              <a:t>Impact</a:t>
            </a:r>
            <a:r>
              <a:rPr sz="2900" spc="15" dirty="0"/>
              <a:t> </a:t>
            </a:r>
            <a:r>
              <a:rPr sz="2900" spc="-15" dirty="0"/>
              <a:t>on</a:t>
            </a:r>
            <a:r>
              <a:rPr sz="2900" spc="21" dirty="0"/>
              <a:t> </a:t>
            </a:r>
            <a:r>
              <a:rPr sz="2900" spc="-5" dirty="0"/>
              <a:t>transactions</a:t>
            </a:r>
            <a:r>
              <a:rPr sz="2900" spc="15" dirty="0"/>
              <a:t> </a:t>
            </a:r>
            <a:r>
              <a:rPr sz="2900" spc="-10" dirty="0"/>
              <a:t>done</a:t>
            </a:r>
            <a:r>
              <a:rPr sz="2900" spc="25" dirty="0"/>
              <a:t> </a:t>
            </a:r>
            <a:r>
              <a:rPr sz="2900" spc="-5" dirty="0"/>
              <a:t>at</a:t>
            </a:r>
            <a:r>
              <a:rPr sz="2900" spc="15" dirty="0"/>
              <a:t> </a:t>
            </a:r>
            <a:r>
              <a:rPr sz="2900" spc="-5" dirty="0"/>
              <a:t>time</a:t>
            </a:r>
            <a:r>
              <a:rPr sz="2900" dirty="0"/>
              <a:t> </a:t>
            </a:r>
            <a:r>
              <a:rPr sz="2900" spc="-10" dirty="0"/>
              <a:t>when </a:t>
            </a:r>
            <a:r>
              <a:rPr sz="2900" spc="-684" dirty="0"/>
              <a:t> </a:t>
            </a:r>
            <a:r>
              <a:rPr sz="2900" spc="-5" dirty="0"/>
              <a:t>person</a:t>
            </a:r>
            <a:r>
              <a:rPr sz="2900" spc="-15" dirty="0"/>
              <a:t> </a:t>
            </a:r>
            <a:r>
              <a:rPr sz="2900" dirty="0"/>
              <a:t>was</a:t>
            </a:r>
            <a:r>
              <a:rPr sz="2900" spc="-25" dirty="0"/>
              <a:t> </a:t>
            </a:r>
            <a:r>
              <a:rPr sz="2900" spc="-5" dirty="0"/>
              <a:t>resident</a:t>
            </a:r>
            <a:r>
              <a:rPr sz="2900" spc="10" dirty="0"/>
              <a:t> </a:t>
            </a:r>
            <a:r>
              <a:rPr sz="2900" spc="-5" dirty="0"/>
              <a:t>outside</a:t>
            </a:r>
            <a:r>
              <a:rPr sz="2900" spc="15" dirty="0"/>
              <a:t> </a:t>
            </a:r>
            <a:r>
              <a:rPr sz="2900" spc="-10" dirty="0"/>
              <a:t>India</a:t>
            </a:r>
            <a:endParaRPr sz="2900" dirty="0"/>
          </a:p>
        </p:txBody>
      </p:sp>
      <p:sp>
        <p:nvSpPr>
          <p:cNvPr id="6" name="object 6"/>
          <p:cNvSpPr txBox="1"/>
          <p:nvPr/>
        </p:nvSpPr>
        <p:spPr>
          <a:xfrm>
            <a:off x="774430" y="2181225"/>
            <a:ext cx="9067800" cy="4380037"/>
          </a:xfrm>
          <a:prstGeom prst="rect">
            <a:avLst/>
          </a:prstGeom>
        </p:spPr>
        <p:txBody>
          <a:bodyPr vert="horz" wrap="square" lIns="0" tIns="85717" rIns="0" bIns="0" rtlCol="0">
            <a:spAutoFit/>
          </a:bodyPr>
          <a:lstStyle/>
          <a:p>
            <a:pPr marL="12699">
              <a:spcBef>
                <a:spcPts val="675"/>
              </a:spcBef>
            </a:pPr>
            <a:r>
              <a:rPr sz="2400" b="1" spc="-5" dirty="0">
                <a:solidFill>
                  <a:srgbClr val="990033"/>
                </a:solidFill>
                <a:latin typeface="Palatino Linotype"/>
                <a:cs typeface="Palatino Linotype"/>
              </a:rPr>
              <a:t>Bank</a:t>
            </a:r>
            <a:r>
              <a:rPr sz="2400" b="1" spc="-35" dirty="0">
                <a:solidFill>
                  <a:srgbClr val="990033"/>
                </a:solidFill>
                <a:latin typeface="Palatino Linotype"/>
                <a:cs typeface="Palatino Linotype"/>
              </a:rPr>
              <a:t> </a:t>
            </a:r>
            <a:r>
              <a:rPr sz="2400" b="1" spc="-5" dirty="0">
                <a:solidFill>
                  <a:srgbClr val="990033"/>
                </a:solidFill>
                <a:latin typeface="Palatino Linotype"/>
                <a:cs typeface="Palatino Linotype"/>
              </a:rPr>
              <a:t>Accounts:</a:t>
            </a:r>
            <a:endParaRPr sz="2400" dirty="0">
              <a:latin typeface="Palatino Linotype"/>
              <a:cs typeface="Palatino Linotype"/>
            </a:endParaRPr>
          </a:p>
          <a:p>
            <a:pPr marL="481922" marR="6350" indent="-469858" algn="just">
              <a:spcBef>
                <a:spcPts val="554"/>
              </a:spcBef>
              <a:buFont typeface="Times New Roman"/>
              <a:buChar char="■"/>
              <a:tabLst>
                <a:tab pos="482557" algn="l"/>
              </a:tabLst>
            </a:pPr>
            <a:r>
              <a:rPr sz="2300" spc="30" dirty="0">
                <a:solidFill>
                  <a:srgbClr val="990033"/>
                </a:solidFill>
                <a:latin typeface="Cambria"/>
                <a:cs typeface="Cambria"/>
              </a:rPr>
              <a:t>Foreign</a:t>
            </a:r>
            <a:r>
              <a:rPr sz="2300" spc="35" dirty="0">
                <a:solidFill>
                  <a:srgbClr val="990033"/>
                </a:solidFill>
                <a:latin typeface="Cambria"/>
                <a:cs typeface="Cambria"/>
              </a:rPr>
              <a:t> </a:t>
            </a:r>
            <a:r>
              <a:rPr sz="2300" spc="30" dirty="0">
                <a:solidFill>
                  <a:srgbClr val="990033"/>
                </a:solidFill>
                <a:latin typeface="Cambria"/>
                <a:cs typeface="Cambria"/>
              </a:rPr>
              <a:t>Bank</a:t>
            </a:r>
            <a:r>
              <a:rPr sz="2300" spc="35" dirty="0">
                <a:solidFill>
                  <a:srgbClr val="990033"/>
                </a:solidFill>
                <a:latin typeface="Cambria"/>
                <a:cs typeface="Cambria"/>
              </a:rPr>
              <a:t> </a:t>
            </a:r>
            <a:r>
              <a:rPr sz="2300" spc="65" dirty="0">
                <a:solidFill>
                  <a:srgbClr val="990033"/>
                </a:solidFill>
                <a:latin typeface="Cambria"/>
                <a:cs typeface="Cambria"/>
              </a:rPr>
              <a:t>Accounts</a:t>
            </a:r>
            <a:r>
              <a:rPr sz="2300" spc="70" dirty="0">
                <a:solidFill>
                  <a:srgbClr val="990033"/>
                </a:solidFill>
                <a:latin typeface="Cambria"/>
                <a:cs typeface="Cambria"/>
              </a:rPr>
              <a:t> </a:t>
            </a:r>
            <a:r>
              <a:rPr sz="2300" spc="30" dirty="0">
                <a:solidFill>
                  <a:srgbClr val="990033"/>
                </a:solidFill>
                <a:latin typeface="Cambria"/>
                <a:cs typeface="Cambria"/>
              </a:rPr>
              <a:t>can</a:t>
            </a:r>
            <a:r>
              <a:rPr sz="2300" spc="35" dirty="0">
                <a:solidFill>
                  <a:srgbClr val="990033"/>
                </a:solidFill>
                <a:latin typeface="Cambria"/>
                <a:cs typeface="Cambria"/>
              </a:rPr>
              <a:t> </a:t>
            </a:r>
            <a:r>
              <a:rPr sz="2300" spc="-10" dirty="0">
                <a:solidFill>
                  <a:srgbClr val="990033"/>
                </a:solidFill>
                <a:latin typeface="Cambria"/>
                <a:cs typeface="Cambria"/>
              </a:rPr>
              <a:t>be</a:t>
            </a:r>
            <a:r>
              <a:rPr sz="2300" spc="-5" dirty="0">
                <a:solidFill>
                  <a:srgbClr val="990033"/>
                </a:solidFill>
                <a:latin typeface="Cambria"/>
                <a:cs typeface="Cambria"/>
              </a:rPr>
              <a:t> </a:t>
            </a:r>
            <a:r>
              <a:rPr sz="2300" spc="40" dirty="0">
                <a:solidFill>
                  <a:srgbClr val="990033"/>
                </a:solidFill>
                <a:latin typeface="Cambria"/>
                <a:cs typeface="Cambria"/>
              </a:rPr>
              <a:t>continued</a:t>
            </a:r>
            <a:r>
              <a:rPr sz="2300" spc="44" dirty="0">
                <a:solidFill>
                  <a:srgbClr val="990033"/>
                </a:solidFill>
                <a:latin typeface="Cambria"/>
                <a:cs typeface="Cambria"/>
              </a:rPr>
              <a:t> </a:t>
            </a:r>
            <a:r>
              <a:rPr sz="2300" spc="-5" dirty="0">
                <a:solidFill>
                  <a:srgbClr val="990033"/>
                </a:solidFill>
                <a:latin typeface="Cambria"/>
                <a:cs typeface="Cambria"/>
              </a:rPr>
              <a:t>to</a:t>
            </a:r>
            <a:r>
              <a:rPr sz="2300" dirty="0">
                <a:solidFill>
                  <a:srgbClr val="990033"/>
                </a:solidFill>
                <a:latin typeface="Cambria"/>
                <a:cs typeface="Cambria"/>
              </a:rPr>
              <a:t> </a:t>
            </a:r>
            <a:r>
              <a:rPr sz="2300" spc="-10" dirty="0">
                <a:solidFill>
                  <a:srgbClr val="990033"/>
                </a:solidFill>
                <a:latin typeface="Cambria"/>
                <a:cs typeface="Cambria"/>
              </a:rPr>
              <a:t>be</a:t>
            </a:r>
            <a:r>
              <a:rPr sz="2300" spc="484" dirty="0">
                <a:solidFill>
                  <a:srgbClr val="990033"/>
                </a:solidFill>
                <a:latin typeface="Cambria"/>
                <a:cs typeface="Cambria"/>
              </a:rPr>
              <a:t> </a:t>
            </a:r>
            <a:r>
              <a:rPr sz="2300" spc="60" dirty="0">
                <a:solidFill>
                  <a:srgbClr val="990033"/>
                </a:solidFill>
                <a:latin typeface="Cambria"/>
                <a:cs typeface="Cambria"/>
              </a:rPr>
              <a:t>held  </a:t>
            </a:r>
            <a:r>
              <a:rPr sz="2300" spc="125" dirty="0">
                <a:solidFill>
                  <a:srgbClr val="990033"/>
                </a:solidFill>
                <a:latin typeface="Cambria"/>
                <a:cs typeface="Cambria"/>
              </a:rPr>
              <a:t>u/s </a:t>
            </a:r>
            <a:r>
              <a:rPr sz="2300" spc="-495" dirty="0">
                <a:solidFill>
                  <a:srgbClr val="990033"/>
                </a:solidFill>
                <a:latin typeface="Cambria"/>
                <a:cs typeface="Cambria"/>
              </a:rPr>
              <a:t> </a:t>
            </a:r>
            <a:r>
              <a:rPr sz="2300" spc="-75" dirty="0">
                <a:solidFill>
                  <a:srgbClr val="990033"/>
                </a:solidFill>
                <a:latin typeface="Cambria"/>
                <a:cs typeface="Cambria"/>
              </a:rPr>
              <a:t>6(4).</a:t>
            </a:r>
            <a:endParaRPr sz="2300" dirty="0">
              <a:latin typeface="Cambria"/>
              <a:cs typeface="Cambria"/>
            </a:endParaRPr>
          </a:p>
          <a:p>
            <a:pPr marL="481922" marR="5080" indent="-469858" algn="just">
              <a:spcBef>
                <a:spcPts val="550"/>
              </a:spcBef>
              <a:buFont typeface="Times New Roman"/>
              <a:buChar char="■"/>
              <a:tabLst>
                <a:tab pos="482557" algn="l"/>
              </a:tabLst>
            </a:pPr>
            <a:r>
              <a:rPr sz="2300" spc="175" dirty="0">
                <a:solidFill>
                  <a:srgbClr val="990033"/>
                </a:solidFill>
                <a:latin typeface="Cambria"/>
                <a:cs typeface="Cambria"/>
              </a:rPr>
              <a:t>NRE </a:t>
            </a:r>
            <a:r>
              <a:rPr sz="2300" spc="25" dirty="0">
                <a:solidFill>
                  <a:srgbClr val="990033"/>
                </a:solidFill>
                <a:latin typeface="Cambria"/>
                <a:cs typeface="Cambria"/>
              </a:rPr>
              <a:t>accounts </a:t>
            </a:r>
            <a:r>
              <a:rPr sz="2300" spc="60" dirty="0">
                <a:solidFill>
                  <a:srgbClr val="990033"/>
                </a:solidFill>
                <a:latin typeface="Cambria"/>
                <a:cs typeface="Cambria"/>
              </a:rPr>
              <a:t>should </a:t>
            </a:r>
            <a:r>
              <a:rPr sz="2300" spc="-10" dirty="0">
                <a:solidFill>
                  <a:srgbClr val="990033"/>
                </a:solidFill>
                <a:latin typeface="Cambria"/>
                <a:cs typeface="Cambria"/>
              </a:rPr>
              <a:t>be </a:t>
            </a:r>
            <a:r>
              <a:rPr sz="2300" spc="25" dirty="0">
                <a:solidFill>
                  <a:srgbClr val="990033"/>
                </a:solidFill>
                <a:latin typeface="Cambria"/>
                <a:cs typeface="Cambria"/>
              </a:rPr>
              <a:t>re-designated </a:t>
            </a:r>
            <a:r>
              <a:rPr sz="2300" spc="-5" dirty="0">
                <a:solidFill>
                  <a:srgbClr val="990033"/>
                </a:solidFill>
                <a:latin typeface="Cambria"/>
                <a:cs typeface="Cambria"/>
              </a:rPr>
              <a:t>to </a:t>
            </a:r>
            <a:r>
              <a:rPr sz="2300" spc="10" dirty="0">
                <a:solidFill>
                  <a:srgbClr val="990033"/>
                </a:solidFill>
                <a:latin typeface="Cambria"/>
                <a:cs typeface="Cambria"/>
              </a:rPr>
              <a:t>resident </a:t>
            </a:r>
            <a:r>
              <a:rPr sz="2300" spc="21" dirty="0">
                <a:solidFill>
                  <a:srgbClr val="990033"/>
                </a:solidFill>
                <a:latin typeface="Cambria"/>
                <a:cs typeface="Cambria"/>
              </a:rPr>
              <a:t>accounts </a:t>
            </a:r>
            <a:r>
              <a:rPr sz="2300" spc="25" dirty="0">
                <a:solidFill>
                  <a:srgbClr val="990033"/>
                </a:solidFill>
                <a:latin typeface="Cambria"/>
                <a:cs typeface="Cambria"/>
              </a:rPr>
              <a:t> </a:t>
            </a:r>
            <a:r>
              <a:rPr sz="2300" spc="44" dirty="0">
                <a:solidFill>
                  <a:srgbClr val="990033"/>
                </a:solidFill>
                <a:latin typeface="Cambria"/>
                <a:cs typeface="Cambria"/>
              </a:rPr>
              <a:t>immediately</a:t>
            </a:r>
            <a:r>
              <a:rPr sz="2300" spc="50" dirty="0">
                <a:solidFill>
                  <a:srgbClr val="990033"/>
                </a:solidFill>
                <a:latin typeface="Cambria"/>
                <a:cs typeface="Cambria"/>
              </a:rPr>
              <a:t> </a:t>
            </a:r>
            <a:r>
              <a:rPr sz="2300" spc="70" dirty="0">
                <a:solidFill>
                  <a:srgbClr val="990033"/>
                </a:solidFill>
                <a:latin typeface="Cambria"/>
                <a:cs typeface="Cambria"/>
              </a:rPr>
              <a:t>upon</a:t>
            </a:r>
            <a:r>
              <a:rPr sz="2300" spc="75" dirty="0">
                <a:solidFill>
                  <a:srgbClr val="990033"/>
                </a:solidFill>
                <a:latin typeface="Cambria"/>
                <a:cs typeface="Cambria"/>
              </a:rPr>
              <a:t> </a:t>
            </a:r>
            <a:r>
              <a:rPr sz="2300" dirty="0">
                <a:solidFill>
                  <a:srgbClr val="990033"/>
                </a:solidFill>
                <a:latin typeface="Cambria"/>
                <a:cs typeface="Cambria"/>
              </a:rPr>
              <a:t>return</a:t>
            </a:r>
            <a:r>
              <a:rPr sz="2300" spc="5" dirty="0">
                <a:solidFill>
                  <a:srgbClr val="990033"/>
                </a:solidFill>
                <a:latin typeface="Cambria"/>
                <a:cs typeface="Cambria"/>
              </a:rPr>
              <a:t> </a:t>
            </a:r>
            <a:r>
              <a:rPr sz="2300" spc="-5" dirty="0">
                <a:solidFill>
                  <a:srgbClr val="990033"/>
                </a:solidFill>
                <a:latin typeface="Cambria"/>
                <a:cs typeface="Cambria"/>
              </a:rPr>
              <a:t>to</a:t>
            </a:r>
            <a:r>
              <a:rPr sz="2300" dirty="0">
                <a:solidFill>
                  <a:srgbClr val="990033"/>
                </a:solidFill>
                <a:latin typeface="Cambria"/>
                <a:cs typeface="Cambria"/>
              </a:rPr>
              <a:t> </a:t>
            </a:r>
            <a:r>
              <a:rPr sz="2300" spc="50" dirty="0">
                <a:solidFill>
                  <a:srgbClr val="990033"/>
                </a:solidFill>
                <a:latin typeface="Cambria"/>
                <a:cs typeface="Cambria"/>
              </a:rPr>
              <a:t>India</a:t>
            </a:r>
            <a:r>
              <a:rPr sz="2300" spc="35" dirty="0">
                <a:solidFill>
                  <a:srgbClr val="990033"/>
                </a:solidFill>
                <a:latin typeface="Cambria"/>
                <a:cs typeface="Cambria"/>
              </a:rPr>
              <a:t>.</a:t>
            </a:r>
            <a:endParaRPr sz="2300" dirty="0">
              <a:latin typeface="Cambria"/>
              <a:cs typeface="Cambria"/>
            </a:endParaRPr>
          </a:p>
          <a:p>
            <a:pPr marL="481922" marR="8889" indent="-469858" algn="just">
              <a:spcBef>
                <a:spcPts val="554"/>
              </a:spcBef>
              <a:buFont typeface="Times New Roman"/>
              <a:buChar char="■"/>
              <a:tabLst>
                <a:tab pos="482557" algn="l"/>
              </a:tabLst>
            </a:pPr>
            <a:r>
              <a:rPr sz="2300" spc="65" dirty="0">
                <a:solidFill>
                  <a:srgbClr val="990033"/>
                </a:solidFill>
                <a:latin typeface="Cambria"/>
                <a:cs typeface="Cambria"/>
              </a:rPr>
              <a:t>Funds </a:t>
            </a:r>
            <a:r>
              <a:rPr sz="2300" spc="40" dirty="0">
                <a:solidFill>
                  <a:srgbClr val="990033"/>
                </a:solidFill>
                <a:latin typeface="Cambria"/>
                <a:cs typeface="Cambria"/>
              </a:rPr>
              <a:t>in </a:t>
            </a:r>
            <a:r>
              <a:rPr sz="2300" spc="170" dirty="0">
                <a:solidFill>
                  <a:srgbClr val="990033"/>
                </a:solidFill>
                <a:latin typeface="Cambria"/>
                <a:cs typeface="Cambria"/>
              </a:rPr>
              <a:t>NRE </a:t>
            </a:r>
            <a:r>
              <a:rPr sz="2300" spc="21" dirty="0">
                <a:solidFill>
                  <a:srgbClr val="990033"/>
                </a:solidFill>
                <a:latin typeface="Cambria"/>
                <a:cs typeface="Cambria"/>
              </a:rPr>
              <a:t>accounts </a:t>
            </a:r>
            <a:r>
              <a:rPr sz="2300" spc="25" dirty="0">
                <a:solidFill>
                  <a:srgbClr val="990033"/>
                </a:solidFill>
                <a:latin typeface="Cambria"/>
                <a:cs typeface="Cambria"/>
              </a:rPr>
              <a:t>can </a:t>
            </a:r>
            <a:r>
              <a:rPr sz="2300" spc="30" dirty="0">
                <a:solidFill>
                  <a:srgbClr val="990033"/>
                </a:solidFill>
                <a:latin typeface="Cambria"/>
                <a:cs typeface="Cambria"/>
              </a:rPr>
              <a:t>even </a:t>
            </a:r>
            <a:r>
              <a:rPr sz="2300" spc="-10" dirty="0">
                <a:solidFill>
                  <a:srgbClr val="990033"/>
                </a:solidFill>
                <a:latin typeface="Cambria"/>
                <a:cs typeface="Cambria"/>
              </a:rPr>
              <a:t>be </a:t>
            </a:r>
            <a:r>
              <a:rPr sz="2300" dirty="0">
                <a:solidFill>
                  <a:srgbClr val="990033"/>
                </a:solidFill>
                <a:latin typeface="Cambria"/>
                <a:cs typeface="Cambria"/>
              </a:rPr>
              <a:t>transferred </a:t>
            </a:r>
            <a:r>
              <a:rPr sz="2300" spc="-5" dirty="0">
                <a:solidFill>
                  <a:srgbClr val="990033"/>
                </a:solidFill>
                <a:latin typeface="Cambria"/>
                <a:cs typeface="Cambria"/>
              </a:rPr>
              <a:t>to </a:t>
            </a:r>
            <a:r>
              <a:rPr sz="2300" spc="149" dirty="0">
                <a:solidFill>
                  <a:srgbClr val="990033"/>
                </a:solidFill>
                <a:latin typeface="Cambria"/>
                <a:cs typeface="Cambria"/>
              </a:rPr>
              <a:t>RFC </a:t>
            </a:r>
            <a:r>
              <a:rPr sz="2300" dirty="0">
                <a:solidFill>
                  <a:srgbClr val="990033"/>
                </a:solidFill>
                <a:latin typeface="Cambria"/>
                <a:cs typeface="Cambria"/>
              </a:rPr>
              <a:t>at </a:t>
            </a:r>
            <a:r>
              <a:rPr sz="2300" spc="5" dirty="0">
                <a:solidFill>
                  <a:srgbClr val="990033"/>
                </a:solidFill>
                <a:latin typeface="Cambria"/>
                <a:cs typeface="Cambria"/>
              </a:rPr>
              <a:t> </a:t>
            </a:r>
            <a:r>
              <a:rPr sz="2300" spc="35" dirty="0">
                <a:solidFill>
                  <a:srgbClr val="990033"/>
                </a:solidFill>
                <a:latin typeface="Cambria"/>
                <a:cs typeface="Cambria"/>
              </a:rPr>
              <a:t>option </a:t>
            </a:r>
            <a:r>
              <a:rPr sz="2300" spc="55" dirty="0">
                <a:solidFill>
                  <a:srgbClr val="990033"/>
                </a:solidFill>
                <a:latin typeface="Cambria"/>
                <a:cs typeface="Cambria"/>
              </a:rPr>
              <a:t>of</a:t>
            </a:r>
            <a:r>
              <a:rPr sz="2300" spc="35" dirty="0">
                <a:solidFill>
                  <a:srgbClr val="990033"/>
                </a:solidFill>
                <a:latin typeface="Cambria"/>
                <a:cs typeface="Cambria"/>
              </a:rPr>
              <a:t> </a:t>
            </a:r>
            <a:r>
              <a:rPr sz="2300" spc="15" dirty="0">
                <a:solidFill>
                  <a:srgbClr val="990033"/>
                </a:solidFill>
                <a:latin typeface="Cambria"/>
                <a:cs typeface="Cambria"/>
              </a:rPr>
              <a:t>the</a:t>
            </a:r>
            <a:r>
              <a:rPr sz="2300" spc="44" dirty="0">
                <a:solidFill>
                  <a:srgbClr val="990033"/>
                </a:solidFill>
                <a:latin typeface="Cambria"/>
                <a:cs typeface="Cambria"/>
              </a:rPr>
              <a:t> </a:t>
            </a:r>
            <a:r>
              <a:rPr sz="2300" spc="25" dirty="0">
                <a:solidFill>
                  <a:srgbClr val="990033"/>
                </a:solidFill>
                <a:latin typeface="Cambria"/>
                <a:cs typeface="Cambria"/>
              </a:rPr>
              <a:t>account</a:t>
            </a:r>
            <a:r>
              <a:rPr sz="2300" spc="75" dirty="0">
                <a:solidFill>
                  <a:srgbClr val="990033"/>
                </a:solidFill>
                <a:latin typeface="Cambria"/>
                <a:cs typeface="Cambria"/>
              </a:rPr>
              <a:t> </a:t>
            </a:r>
            <a:r>
              <a:rPr sz="2300" spc="40" dirty="0">
                <a:solidFill>
                  <a:srgbClr val="990033"/>
                </a:solidFill>
                <a:latin typeface="Cambria"/>
                <a:cs typeface="Cambria"/>
              </a:rPr>
              <a:t>holder</a:t>
            </a:r>
            <a:r>
              <a:rPr lang="en-US" sz="2300" spc="40" dirty="0">
                <a:solidFill>
                  <a:srgbClr val="990033"/>
                </a:solidFill>
                <a:latin typeface="Cambria"/>
                <a:cs typeface="Cambria"/>
              </a:rPr>
              <a:t> (if he wants to retain the repatriability nature of the funds)</a:t>
            </a:r>
            <a:r>
              <a:rPr sz="2300" spc="40" dirty="0">
                <a:solidFill>
                  <a:srgbClr val="990033"/>
                </a:solidFill>
                <a:latin typeface="Cambria"/>
                <a:cs typeface="Cambria"/>
              </a:rPr>
              <a:t>.</a:t>
            </a:r>
            <a:endParaRPr sz="2300" dirty="0">
              <a:latin typeface="Cambria"/>
              <a:cs typeface="Cambria"/>
            </a:endParaRPr>
          </a:p>
          <a:p>
            <a:pPr marL="481922" marR="7619" indent="-469858" algn="just">
              <a:spcBef>
                <a:spcPts val="550"/>
              </a:spcBef>
              <a:buFont typeface="Times New Roman"/>
              <a:buChar char="■"/>
              <a:tabLst>
                <a:tab pos="482557" algn="l"/>
              </a:tabLst>
            </a:pPr>
            <a:r>
              <a:rPr sz="2300" spc="250" dirty="0">
                <a:solidFill>
                  <a:srgbClr val="990033"/>
                </a:solidFill>
                <a:latin typeface="Cambria"/>
                <a:cs typeface="Cambria"/>
              </a:rPr>
              <a:t>NRO</a:t>
            </a:r>
            <a:r>
              <a:rPr sz="2300" spc="254" dirty="0">
                <a:solidFill>
                  <a:srgbClr val="990033"/>
                </a:solidFill>
                <a:latin typeface="Cambria"/>
                <a:cs typeface="Cambria"/>
              </a:rPr>
              <a:t> </a:t>
            </a:r>
            <a:r>
              <a:rPr sz="2300" spc="25" dirty="0">
                <a:solidFill>
                  <a:srgbClr val="990033"/>
                </a:solidFill>
                <a:latin typeface="Cambria"/>
                <a:cs typeface="Cambria"/>
              </a:rPr>
              <a:t>accounts</a:t>
            </a:r>
            <a:r>
              <a:rPr sz="2300" spc="30" dirty="0">
                <a:solidFill>
                  <a:srgbClr val="990033"/>
                </a:solidFill>
                <a:latin typeface="Cambria"/>
                <a:cs typeface="Cambria"/>
              </a:rPr>
              <a:t> </a:t>
            </a:r>
            <a:r>
              <a:rPr sz="2300" spc="-5" dirty="0">
                <a:solidFill>
                  <a:srgbClr val="990033"/>
                </a:solidFill>
                <a:latin typeface="Cambria"/>
                <a:cs typeface="Cambria"/>
              </a:rPr>
              <a:t>to</a:t>
            </a:r>
            <a:r>
              <a:rPr sz="2300" dirty="0">
                <a:solidFill>
                  <a:srgbClr val="990033"/>
                </a:solidFill>
                <a:latin typeface="Cambria"/>
                <a:cs typeface="Cambria"/>
              </a:rPr>
              <a:t> </a:t>
            </a:r>
            <a:r>
              <a:rPr sz="2300" spc="-21" dirty="0">
                <a:solidFill>
                  <a:srgbClr val="990033"/>
                </a:solidFill>
                <a:latin typeface="Cambria"/>
                <a:cs typeface="Cambria"/>
              </a:rPr>
              <a:t>be</a:t>
            </a:r>
            <a:r>
              <a:rPr sz="2300" spc="-15" dirty="0">
                <a:solidFill>
                  <a:srgbClr val="990033"/>
                </a:solidFill>
                <a:latin typeface="Cambria"/>
                <a:cs typeface="Cambria"/>
              </a:rPr>
              <a:t> </a:t>
            </a:r>
            <a:r>
              <a:rPr sz="2300" spc="25" dirty="0">
                <a:solidFill>
                  <a:srgbClr val="990033"/>
                </a:solidFill>
                <a:latin typeface="Cambria"/>
                <a:cs typeface="Cambria"/>
              </a:rPr>
              <a:t>re-designated</a:t>
            </a:r>
            <a:r>
              <a:rPr sz="2300" spc="30" dirty="0">
                <a:solidFill>
                  <a:srgbClr val="990033"/>
                </a:solidFill>
                <a:latin typeface="Cambria"/>
                <a:cs typeface="Cambria"/>
              </a:rPr>
              <a:t> </a:t>
            </a:r>
            <a:r>
              <a:rPr sz="2300" spc="5" dirty="0">
                <a:solidFill>
                  <a:srgbClr val="990033"/>
                </a:solidFill>
                <a:latin typeface="Cambria"/>
                <a:cs typeface="Cambria"/>
              </a:rPr>
              <a:t>to</a:t>
            </a:r>
            <a:r>
              <a:rPr sz="2300" spc="10" dirty="0">
                <a:solidFill>
                  <a:srgbClr val="990033"/>
                </a:solidFill>
                <a:latin typeface="Cambria"/>
                <a:cs typeface="Cambria"/>
              </a:rPr>
              <a:t> resident</a:t>
            </a:r>
            <a:r>
              <a:rPr sz="2300" spc="15" dirty="0">
                <a:solidFill>
                  <a:srgbClr val="990033"/>
                </a:solidFill>
                <a:latin typeface="Cambria"/>
                <a:cs typeface="Cambria"/>
              </a:rPr>
              <a:t> </a:t>
            </a:r>
            <a:r>
              <a:rPr sz="2300" spc="25" dirty="0">
                <a:solidFill>
                  <a:srgbClr val="990033"/>
                </a:solidFill>
                <a:latin typeface="Cambria"/>
                <a:cs typeface="Cambria"/>
              </a:rPr>
              <a:t>rupee </a:t>
            </a:r>
            <a:r>
              <a:rPr sz="2300" spc="30" dirty="0">
                <a:solidFill>
                  <a:srgbClr val="990033"/>
                </a:solidFill>
                <a:latin typeface="Cambria"/>
                <a:cs typeface="Cambria"/>
              </a:rPr>
              <a:t> </a:t>
            </a:r>
            <a:r>
              <a:rPr sz="2300" spc="35" dirty="0">
                <a:solidFill>
                  <a:srgbClr val="990033"/>
                </a:solidFill>
                <a:latin typeface="Cambria"/>
                <a:cs typeface="Cambria"/>
              </a:rPr>
              <a:t>accounts.</a:t>
            </a:r>
            <a:endParaRPr sz="2300" dirty="0">
              <a:latin typeface="Cambria"/>
              <a:cs typeface="Cambria"/>
            </a:endParaRPr>
          </a:p>
          <a:p>
            <a:pPr marL="481922" marR="5714" indent="-469858" algn="just">
              <a:spcBef>
                <a:spcPts val="554"/>
              </a:spcBef>
              <a:buFont typeface="Times New Roman"/>
              <a:buChar char="■"/>
              <a:tabLst>
                <a:tab pos="482557" algn="l"/>
              </a:tabLst>
            </a:pPr>
            <a:r>
              <a:rPr sz="2300" spc="204" dirty="0">
                <a:solidFill>
                  <a:srgbClr val="990033"/>
                </a:solidFill>
                <a:latin typeface="Cambria"/>
                <a:cs typeface="Cambria"/>
              </a:rPr>
              <a:t>FCNR </a:t>
            </a:r>
            <a:r>
              <a:rPr sz="2300" spc="25" dirty="0">
                <a:solidFill>
                  <a:srgbClr val="990033"/>
                </a:solidFill>
                <a:latin typeface="Cambria"/>
                <a:cs typeface="Cambria"/>
              </a:rPr>
              <a:t>deposits can </a:t>
            </a:r>
            <a:r>
              <a:rPr sz="2300" spc="5" dirty="0">
                <a:solidFill>
                  <a:srgbClr val="990033"/>
                </a:solidFill>
                <a:latin typeface="Cambria"/>
                <a:cs typeface="Cambria"/>
              </a:rPr>
              <a:t>be </a:t>
            </a:r>
            <a:r>
              <a:rPr sz="2300" spc="40" dirty="0">
                <a:solidFill>
                  <a:srgbClr val="990033"/>
                </a:solidFill>
                <a:latin typeface="Cambria"/>
                <a:cs typeface="Cambria"/>
              </a:rPr>
              <a:t>continued </a:t>
            </a:r>
            <a:r>
              <a:rPr sz="2300" spc="21" dirty="0">
                <a:solidFill>
                  <a:srgbClr val="990033"/>
                </a:solidFill>
                <a:latin typeface="Cambria"/>
                <a:cs typeface="Cambria"/>
              </a:rPr>
              <a:t>till </a:t>
            </a:r>
            <a:r>
              <a:rPr sz="2300" spc="44" dirty="0">
                <a:solidFill>
                  <a:srgbClr val="990033"/>
                </a:solidFill>
                <a:latin typeface="Cambria"/>
                <a:cs typeface="Cambria"/>
              </a:rPr>
              <a:t>maturity. </a:t>
            </a:r>
            <a:r>
              <a:rPr sz="2300" spc="185" dirty="0">
                <a:solidFill>
                  <a:srgbClr val="990033"/>
                </a:solidFill>
                <a:latin typeface="Cambria"/>
                <a:cs typeface="Cambria"/>
              </a:rPr>
              <a:t>On </a:t>
            </a:r>
            <a:r>
              <a:rPr sz="2300" spc="35" dirty="0">
                <a:solidFill>
                  <a:srgbClr val="990033"/>
                </a:solidFill>
                <a:latin typeface="Cambria"/>
                <a:cs typeface="Cambria"/>
              </a:rPr>
              <a:t>maturity </a:t>
            </a:r>
            <a:r>
              <a:rPr sz="2300" spc="40" dirty="0">
                <a:solidFill>
                  <a:srgbClr val="990033"/>
                </a:solidFill>
                <a:latin typeface="Cambria"/>
                <a:cs typeface="Cambria"/>
              </a:rPr>
              <a:t> </a:t>
            </a:r>
            <a:r>
              <a:rPr sz="2300" spc="5" dirty="0">
                <a:solidFill>
                  <a:srgbClr val="990033"/>
                </a:solidFill>
                <a:latin typeface="Cambria"/>
                <a:cs typeface="Cambria"/>
              </a:rPr>
              <a:t>the</a:t>
            </a:r>
            <a:r>
              <a:rPr sz="2300" spc="509" dirty="0">
                <a:solidFill>
                  <a:srgbClr val="990033"/>
                </a:solidFill>
                <a:latin typeface="Cambria"/>
                <a:cs typeface="Cambria"/>
              </a:rPr>
              <a:t> </a:t>
            </a:r>
            <a:r>
              <a:rPr sz="2300" spc="21" dirty="0">
                <a:solidFill>
                  <a:srgbClr val="990033"/>
                </a:solidFill>
                <a:latin typeface="Cambria"/>
                <a:cs typeface="Cambria"/>
              </a:rPr>
              <a:t>same</a:t>
            </a:r>
            <a:r>
              <a:rPr sz="2300" spc="509" dirty="0">
                <a:solidFill>
                  <a:srgbClr val="990033"/>
                </a:solidFill>
                <a:latin typeface="Cambria"/>
                <a:cs typeface="Cambria"/>
              </a:rPr>
              <a:t> </a:t>
            </a:r>
            <a:r>
              <a:rPr sz="2300" spc="30" dirty="0">
                <a:solidFill>
                  <a:srgbClr val="990033"/>
                </a:solidFill>
                <a:latin typeface="Cambria"/>
                <a:cs typeface="Cambria"/>
              </a:rPr>
              <a:t>shall</a:t>
            </a:r>
            <a:r>
              <a:rPr sz="2300" spc="530" dirty="0">
                <a:solidFill>
                  <a:srgbClr val="990033"/>
                </a:solidFill>
                <a:latin typeface="Cambria"/>
                <a:cs typeface="Cambria"/>
              </a:rPr>
              <a:t> </a:t>
            </a:r>
            <a:r>
              <a:rPr sz="2300" spc="-10" dirty="0">
                <a:solidFill>
                  <a:srgbClr val="990033"/>
                </a:solidFill>
                <a:latin typeface="Cambria"/>
                <a:cs typeface="Cambria"/>
              </a:rPr>
              <a:t>be</a:t>
            </a:r>
            <a:r>
              <a:rPr sz="2300" spc="21" dirty="0">
                <a:solidFill>
                  <a:srgbClr val="990033"/>
                </a:solidFill>
                <a:latin typeface="Cambria"/>
                <a:cs typeface="Cambria"/>
              </a:rPr>
              <a:t> </a:t>
            </a:r>
            <a:r>
              <a:rPr sz="2300" spc="25" dirty="0">
                <a:solidFill>
                  <a:srgbClr val="990033"/>
                </a:solidFill>
                <a:latin typeface="Cambria"/>
                <a:cs typeface="Cambria"/>
              </a:rPr>
              <a:t>converted</a:t>
            </a:r>
            <a:r>
              <a:rPr sz="2300" spc="505" dirty="0">
                <a:solidFill>
                  <a:srgbClr val="990033"/>
                </a:solidFill>
                <a:latin typeface="Cambria"/>
                <a:cs typeface="Cambria"/>
              </a:rPr>
              <a:t> </a:t>
            </a:r>
            <a:r>
              <a:rPr sz="2300" spc="-5" dirty="0">
                <a:solidFill>
                  <a:srgbClr val="990033"/>
                </a:solidFill>
                <a:latin typeface="Cambria"/>
                <a:cs typeface="Cambria"/>
              </a:rPr>
              <a:t>to</a:t>
            </a:r>
            <a:r>
              <a:rPr sz="2300" spc="21" dirty="0">
                <a:solidFill>
                  <a:srgbClr val="990033"/>
                </a:solidFill>
                <a:latin typeface="Cambria"/>
                <a:cs typeface="Cambria"/>
              </a:rPr>
              <a:t> rupee</a:t>
            </a:r>
            <a:r>
              <a:rPr sz="2300" spc="509" dirty="0">
                <a:solidFill>
                  <a:srgbClr val="990033"/>
                </a:solidFill>
                <a:latin typeface="Cambria"/>
                <a:cs typeface="Cambria"/>
              </a:rPr>
              <a:t> </a:t>
            </a:r>
            <a:r>
              <a:rPr sz="2300" spc="30" dirty="0">
                <a:solidFill>
                  <a:srgbClr val="990033"/>
                </a:solidFill>
                <a:latin typeface="Cambria"/>
                <a:cs typeface="Cambria"/>
              </a:rPr>
              <a:t>deposit</a:t>
            </a:r>
            <a:r>
              <a:rPr sz="2300" spc="520" dirty="0">
                <a:solidFill>
                  <a:srgbClr val="990033"/>
                </a:solidFill>
                <a:latin typeface="Cambria"/>
                <a:cs typeface="Cambria"/>
              </a:rPr>
              <a:t> </a:t>
            </a:r>
            <a:r>
              <a:rPr sz="2300" spc="21" dirty="0">
                <a:solidFill>
                  <a:srgbClr val="990033"/>
                </a:solidFill>
                <a:latin typeface="Cambria"/>
                <a:cs typeface="Cambria"/>
              </a:rPr>
              <a:t>accounts</a:t>
            </a:r>
            <a:r>
              <a:rPr sz="2300" spc="500" dirty="0">
                <a:solidFill>
                  <a:srgbClr val="990033"/>
                </a:solidFill>
                <a:latin typeface="Cambria"/>
                <a:cs typeface="Cambria"/>
              </a:rPr>
              <a:t> </a:t>
            </a:r>
            <a:r>
              <a:rPr sz="2300" dirty="0">
                <a:solidFill>
                  <a:srgbClr val="990033"/>
                </a:solidFill>
                <a:latin typeface="Cambria"/>
                <a:cs typeface="Cambria"/>
              </a:rPr>
              <a:t>or</a:t>
            </a:r>
            <a:r>
              <a:rPr lang="en-US" sz="2300" dirty="0">
                <a:solidFill>
                  <a:srgbClr val="990033"/>
                </a:solidFill>
                <a:latin typeface="Cambria"/>
                <a:cs typeface="Cambria"/>
              </a:rPr>
              <a:t> </a:t>
            </a:r>
            <a:r>
              <a:rPr lang="en-IN" sz="2300" spc="160" dirty="0">
                <a:solidFill>
                  <a:srgbClr val="990033"/>
                </a:solidFill>
                <a:latin typeface="Cambria"/>
                <a:cs typeface="Cambria"/>
              </a:rPr>
              <a:t>RFC</a:t>
            </a:r>
            <a:r>
              <a:rPr lang="en-IN" sz="2300" spc="-25" dirty="0">
                <a:solidFill>
                  <a:srgbClr val="990033"/>
                </a:solidFill>
                <a:latin typeface="Cambria"/>
                <a:cs typeface="Cambria"/>
              </a:rPr>
              <a:t> </a:t>
            </a:r>
            <a:r>
              <a:rPr lang="en-IN" sz="2300" spc="40" dirty="0">
                <a:solidFill>
                  <a:srgbClr val="990033"/>
                </a:solidFill>
                <a:latin typeface="Cambria"/>
                <a:cs typeface="Cambria"/>
              </a:rPr>
              <a:t>account.</a:t>
            </a:r>
            <a:endParaRPr lang="en-IN" sz="2300" dirty="0">
              <a:latin typeface="Cambria"/>
              <a:cs typeface="Cambri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03300" y="1038225"/>
            <a:ext cx="3355975" cy="505266"/>
          </a:xfrm>
          <a:prstGeom prst="rect">
            <a:avLst/>
          </a:prstGeom>
        </p:spPr>
        <p:txBody>
          <a:bodyPr vert="horz" wrap="square" lIns="0" tIns="12699" rIns="0" bIns="0" rtlCol="0">
            <a:spAutoFit/>
          </a:bodyPr>
          <a:lstStyle/>
          <a:p>
            <a:pPr marL="12699">
              <a:spcBef>
                <a:spcPts val="100"/>
              </a:spcBef>
            </a:pPr>
            <a:r>
              <a:rPr sz="3200" dirty="0"/>
              <a:t>Master</a:t>
            </a:r>
            <a:r>
              <a:rPr sz="3200" spc="-100" dirty="0"/>
              <a:t> </a:t>
            </a:r>
            <a:r>
              <a:rPr sz="3200" dirty="0"/>
              <a:t>Directions</a:t>
            </a:r>
          </a:p>
        </p:txBody>
      </p:sp>
      <p:sp>
        <p:nvSpPr>
          <p:cNvPr id="6" name="object 6"/>
          <p:cNvSpPr txBox="1"/>
          <p:nvPr/>
        </p:nvSpPr>
        <p:spPr>
          <a:xfrm>
            <a:off x="1156243" y="2008167"/>
            <a:ext cx="8148321" cy="5187313"/>
          </a:xfrm>
          <a:prstGeom prst="rect">
            <a:avLst/>
          </a:prstGeom>
        </p:spPr>
        <p:txBody>
          <a:bodyPr vert="horz" wrap="square" lIns="0" tIns="49526" rIns="0" bIns="0" rtlCol="0">
            <a:spAutoFit/>
          </a:bodyPr>
          <a:lstStyle/>
          <a:p>
            <a:pPr marL="481922" marR="7619" indent="-469858">
              <a:lnSpc>
                <a:spcPts val="2380"/>
              </a:lnSpc>
              <a:spcBef>
                <a:spcPts val="390"/>
              </a:spcBef>
              <a:buFont typeface="Times New Roman"/>
              <a:buChar char="■"/>
              <a:tabLst>
                <a:tab pos="481922" algn="l"/>
                <a:tab pos="482557" algn="l"/>
                <a:tab pos="1075594" algn="l"/>
                <a:tab pos="1638790" algn="l"/>
                <a:tab pos="2433739" algn="l"/>
                <a:tab pos="2910581" algn="l"/>
                <a:tab pos="3619179" algn="l"/>
                <a:tab pos="4614770" algn="l"/>
                <a:tab pos="6028155" algn="l"/>
                <a:tab pos="7244072" algn="l"/>
              </a:tabLst>
            </a:pPr>
            <a:r>
              <a:rPr sz="2200" spc="100" dirty="0">
                <a:solidFill>
                  <a:srgbClr val="990033"/>
                </a:solidFill>
                <a:latin typeface="Cambria"/>
                <a:cs typeface="Cambria"/>
              </a:rPr>
              <a:t>R</a:t>
            </a:r>
            <a:r>
              <a:rPr sz="2200" spc="-10" dirty="0">
                <a:solidFill>
                  <a:srgbClr val="990033"/>
                </a:solidFill>
                <a:latin typeface="Cambria"/>
                <a:cs typeface="Cambria"/>
              </a:rPr>
              <a:t>B</a:t>
            </a:r>
            <a:r>
              <a:rPr sz="2200" spc="25" dirty="0">
                <a:solidFill>
                  <a:srgbClr val="990033"/>
                </a:solidFill>
                <a:latin typeface="Cambria"/>
                <a:cs typeface="Cambria"/>
              </a:rPr>
              <a:t>I</a:t>
            </a:r>
            <a:r>
              <a:rPr sz="2200" dirty="0">
                <a:solidFill>
                  <a:srgbClr val="990033"/>
                </a:solidFill>
                <a:latin typeface="Cambria"/>
                <a:cs typeface="Cambria"/>
              </a:rPr>
              <a:t>	</a:t>
            </a:r>
            <a:r>
              <a:rPr sz="2200" spc="55" dirty="0">
                <a:solidFill>
                  <a:srgbClr val="990033"/>
                </a:solidFill>
                <a:latin typeface="Cambria"/>
                <a:cs typeface="Cambria"/>
              </a:rPr>
              <a:t>h</a:t>
            </a:r>
            <a:r>
              <a:rPr sz="2200" spc="21" dirty="0">
                <a:solidFill>
                  <a:srgbClr val="990033"/>
                </a:solidFill>
                <a:latin typeface="Cambria"/>
                <a:cs typeface="Cambria"/>
              </a:rPr>
              <a:t>a</a:t>
            </a:r>
            <a:r>
              <a:rPr sz="2200" spc="-15" dirty="0">
                <a:solidFill>
                  <a:srgbClr val="990033"/>
                </a:solidFill>
                <a:latin typeface="Cambria"/>
                <a:cs typeface="Cambria"/>
              </a:rPr>
              <a:t>s</a:t>
            </a:r>
            <a:r>
              <a:rPr sz="2200" dirty="0">
                <a:solidFill>
                  <a:srgbClr val="990033"/>
                </a:solidFill>
                <a:latin typeface="Cambria"/>
                <a:cs typeface="Cambria"/>
              </a:rPr>
              <a:t>	</a:t>
            </a:r>
            <a:r>
              <a:rPr sz="2200" spc="-10" dirty="0">
                <a:solidFill>
                  <a:srgbClr val="990033"/>
                </a:solidFill>
                <a:latin typeface="Cambria"/>
                <a:cs typeface="Cambria"/>
              </a:rPr>
              <a:t>c</a:t>
            </a:r>
            <a:r>
              <a:rPr sz="2200" spc="15" dirty="0">
                <a:solidFill>
                  <a:srgbClr val="990033"/>
                </a:solidFill>
                <a:latin typeface="Cambria"/>
                <a:cs typeface="Cambria"/>
              </a:rPr>
              <a:t>o</a:t>
            </a:r>
            <a:r>
              <a:rPr sz="2200" spc="120" dirty="0">
                <a:solidFill>
                  <a:srgbClr val="990033"/>
                </a:solidFill>
                <a:latin typeface="Cambria"/>
                <a:cs typeface="Cambria"/>
              </a:rPr>
              <a:t>m</a:t>
            </a:r>
            <a:r>
              <a:rPr sz="2200" spc="-25" dirty="0">
                <a:solidFill>
                  <a:srgbClr val="990033"/>
                </a:solidFill>
                <a:latin typeface="Cambria"/>
                <a:cs typeface="Cambria"/>
              </a:rPr>
              <a:t>e</a:t>
            </a:r>
            <a:r>
              <a:rPr sz="2200" dirty="0">
                <a:solidFill>
                  <a:srgbClr val="990033"/>
                </a:solidFill>
                <a:latin typeface="Cambria"/>
                <a:cs typeface="Cambria"/>
              </a:rPr>
              <a:t>	</a:t>
            </a:r>
            <a:r>
              <a:rPr sz="2200" spc="95" dirty="0">
                <a:solidFill>
                  <a:srgbClr val="990033"/>
                </a:solidFill>
                <a:latin typeface="Cambria"/>
                <a:cs typeface="Cambria"/>
              </a:rPr>
              <a:t>up</a:t>
            </a:r>
            <a:r>
              <a:rPr sz="2200" dirty="0">
                <a:solidFill>
                  <a:srgbClr val="990033"/>
                </a:solidFill>
                <a:latin typeface="Cambria"/>
                <a:cs typeface="Cambria"/>
              </a:rPr>
              <a:t>	</a:t>
            </a:r>
            <a:r>
              <a:rPr sz="2200" spc="135" dirty="0">
                <a:solidFill>
                  <a:srgbClr val="990033"/>
                </a:solidFill>
                <a:latin typeface="Cambria"/>
                <a:cs typeface="Cambria"/>
              </a:rPr>
              <a:t>w</a:t>
            </a:r>
            <a:r>
              <a:rPr sz="2200" spc="21" dirty="0">
                <a:solidFill>
                  <a:srgbClr val="990033"/>
                </a:solidFill>
                <a:latin typeface="Cambria"/>
                <a:cs typeface="Cambria"/>
              </a:rPr>
              <a:t>i</a:t>
            </a:r>
            <a:r>
              <a:rPr sz="2200" spc="-44" dirty="0">
                <a:solidFill>
                  <a:srgbClr val="990033"/>
                </a:solidFill>
                <a:latin typeface="Cambria"/>
                <a:cs typeface="Cambria"/>
              </a:rPr>
              <a:t>t</a:t>
            </a:r>
            <a:r>
              <a:rPr sz="2200" spc="60" dirty="0">
                <a:solidFill>
                  <a:srgbClr val="990033"/>
                </a:solidFill>
                <a:latin typeface="Cambria"/>
                <a:cs typeface="Cambria"/>
              </a:rPr>
              <a:t>h</a:t>
            </a:r>
            <a:r>
              <a:rPr sz="2200" dirty="0">
                <a:solidFill>
                  <a:srgbClr val="990033"/>
                </a:solidFill>
                <a:latin typeface="Cambria"/>
                <a:cs typeface="Cambria"/>
              </a:rPr>
              <a:t>	</a:t>
            </a:r>
            <a:r>
              <a:rPr lang="en-IN" sz="2200" spc="265" dirty="0">
                <a:solidFill>
                  <a:srgbClr val="990033"/>
                </a:solidFill>
                <a:latin typeface="Cambria"/>
                <a:cs typeface="Cambria"/>
              </a:rPr>
              <a:t>M</a:t>
            </a:r>
            <a:r>
              <a:rPr lang="en-IN" sz="2200" spc="21" dirty="0">
                <a:solidFill>
                  <a:srgbClr val="990033"/>
                </a:solidFill>
                <a:latin typeface="Cambria"/>
                <a:cs typeface="Cambria"/>
              </a:rPr>
              <a:t>a</a:t>
            </a:r>
            <a:r>
              <a:rPr lang="en-IN" sz="2200" spc="-5" dirty="0">
                <a:solidFill>
                  <a:srgbClr val="990033"/>
                </a:solidFill>
                <a:latin typeface="Cambria"/>
                <a:cs typeface="Cambria"/>
              </a:rPr>
              <a:t>s</a:t>
            </a:r>
            <a:r>
              <a:rPr lang="en-IN" sz="2200" spc="-44" dirty="0">
                <a:solidFill>
                  <a:srgbClr val="990033"/>
                </a:solidFill>
                <a:latin typeface="Cambria"/>
                <a:cs typeface="Cambria"/>
              </a:rPr>
              <a:t>t</a:t>
            </a:r>
            <a:r>
              <a:rPr lang="en-IN" sz="2200" spc="-25" dirty="0">
                <a:solidFill>
                  <a:srgbClr val="990033"/>
                </a:solidFill>
                <a:latin typeface="Cambria"/>
                <a:cs typeface="Cambria"/>
              </a:rPr>
              <a:t>e</a:t>
            </a:r>
            <a:r>
              <a:rPr lang="en-IN" sz="2200" spc="-44" dirty="0">
                <a:solidFill>
                  <a:srgbClr val="990033"/>
                </a:solidFill>
                <a:latin typeface="Cambria"/>
                <a:cs typeface="Cambria"/>
              </a:rPr>
              <a:t>r</a:t>
            </a:r>
            <a:r>
              <a:rPr sz="2200" dirty="0">
                <a:solidFill>
                  <a:srgbClr val="990033"/>
                </a:solidFill>
                <a:latin typeface="Cambria"/>
                <a:cs typeface="Cambria"/>
              </a:rPr>
              <a:t>	</a:t>
            </a:r>
            <a:r>
              <a:rPr sz="2200" spc="250" dirty="0">
                <a:solidFill>
                  <a:srgbClr val="990033"/>
                </a:solidFill>
                <a:latin typeface="Cambria"/>
                <a:cs typeface="Cambria"/>
              </a:rPr>
              <a:t>D</a:t>
            </a:r>
            <a:r>
              <a:rPr sz="2200" spc="21" dirty="0">
                <a:solidFill>
                  <a:srgbClr val="990033"/>
                </a:solidFill>
                <a:latin typeface="Cambria"/>
                <a:cs typeface="Cambria"/>
              </a:rPr>
              <a:t>i</a:t>
            </a:r>
            <a:r>
              <a:rPr sz="2200" spc="-60" dirty="0">
                <a:solidFill>
                  <a:srgbClr val="990033"/>
                </a:solidFill>
                <a:latin typeface="Cambria"/>
                <a:cs typeface="Cambria"/>
              </a:rPr>
              <a:t>r</a:t>
            </a:r>
            <a:r>
              <a:rPr sz="2200" spc="-25" dirty="0">
                <a:solidFill>
                  <a:srgbClr val="990033"/>
                </a:solidFill>
                <a:latin typeface="Cambria"/>
                <a:cs typeface="Cambria"/>
              </a:rPr>
              <a:t>e</a:t>
            </a:r>
            <a:r>
              <a:rPr sz="2200" spc="-10" dirty="0">
                <a:solidFill>
                  <a:srgbClr val="990033"/>
                </a:solidFill>
                <a:latin typeface="Cambria"/>
                <a:cs typeface="Cambria"/>
              </a:rPr>
              <a:t>c</a:t>
            </a:r>
            <a:r>
              <a:rPr sz="2200" spc="-25" dirty="0">
                <a:solidFill>
                  <a:srgbClr val="990033"/>
                </a:solidFill>
                <a:latin typeface="Cambria"/>
                <a:cs typeface="Cambria"/>
              </a:rPr>
              <a:t>t</a:t>
            </a:r>
            <a:r>
              <a:rPr sz="2200" spc="21" dirty="0">
                <a:solidFill>
                  <a:srgbClr val="990033"/>
                </a:solidFill>
                <a:latin typeface="Cambria"/>
                <a:cs typeface="Cambria"/>
              </a:rPr>
              <a:t>i</a:t>
            </a:r>
            <a:r>
              <a:rPr sz="2200" spc="35" dirty="0">
                <a:solidFill>
                  <a:srgbClr val="990033"/>
                </a:solidFill>
                <a:latin typeface="Cambria"/>
                <a:cs typeface="Cambria"/>
              </a:rPr>
              <a:t>o</a:t>
            </a:r>
            <a:r>
              <a:rPr sz="2200" spc="44" dirty="0">
                <a:solidFill>
                  <a:srgbClr val="990033"/>
                </a:solidFill>
                <a:latin typeface="Cambria"/>
                <a:cs typeface="Cambria"/>
              </a:rPr>
              <a:t>n</a:t>
            </a:r>
            <a:r>
              <a:rPr sz="2200" spc="-15" dirty="0">
                <a:solidFill>
                  <a:srgbClr val="990033"/>
                </a:solidFill>
                <a:latin typeface="Cambria"/>
                <a:cs typeface="Cambria"/>
              </a:rPr>
              <a:t>s</a:t>
            </a:r>
            <a:r>
              <a:rPr sz="2200" dirty="0">
                <a:solidFill>
                  <a:srgbClr val="990033"/>
                </a:solidFill>
                <a:latin typeface="Cambria"/>
                <a:cs typeface="Cambria"/>
              </a:rPr>
              <a:t>	</a:t>
            </a:r>
            <a:r>
              <a:rPr sz="2200" spc="-10" dirty="0">
                <a:solidFill>
                  <a:srgbClr val="990033"/>
                </a:solidFill>
                <a:latin typeface="Cambria"/>
                <a:cs typeface="Cambria"/>
              </a:rPr>
              <a:t>c</a:t>
            </a:r>
            <a:r>
              <a:rPr sz="2200" spc="15" dirty="0">
                <a:solidFill>
                  <a:srgbClr val="990033"/>
                </a:solidFill>
                <a:latin typeface="Cambria"/>
                <a:cs typeface="Cambria"/>
              </a:rPr>
              <a:t>o</a:t>
            </a:r>
            <a:r>
              <a:rPr sz="2200" spc="114" dirty="0">
                <a:solidFill>
                  <a:srgbClr val="990033"/>
                </a:solidFill>
                <a:latin typeface="Cambria"/>
                <a:cs typeface="Cambria"/>
              </a:rPr>
              <a:t>v</a:t>
            </a:r>
            <a:r>
              <a:rPr sz="2200" spc="-25" dirty="0">
                <a:solidFill>
                  <a:srgbClr val="990033"/>
                </a:solidFill>
                <a:latin typeface="Cambria"/>
                <a:cs typeface="Cambria"/>
              </a:rPr>
              <a:t>e</a:t>
            </a:r>
            <a:r>
              <a:rPr sz="2200" spc="-35" dirty="0">
                <a:solidFill>
                  <a:srgbClr val="990033"/>
                </a:solidFill>
                <a:latin typeface="Cambria"/>
                <a:cs typeface="Cambria"/>
              </a:rPr>
              <a:t>r</a:t>
            </a:r>
            <a:r>
              <a:rPr sz="2200" spc="21" dirty="0">
                <a:solidFill>
                  <a:srgbClr val="990033"/>
                </a:solidFill>
                <a:latin typeface="Cambria"/>
                <a:cs typeface="Cambria"/>
              </a:rPr>
              <a:t>i</a:t>
            </a:r>
            <a:r>
              <a:rPr sz="2200" spc="44" dirty="0">
                <a:solidFill>
                  <a:srgbClr val="990033"/>
                </a:solidFill>
                <a:latin typeface="Cambria"/>
                <a:cs typeface="Cambria"/>
              </a:rPr>
              <a:t>n</a:t>
            </a:r>
            <a:r>
              <a:rPr sz="2200" spc="130" dirty="0">
                <a:solidFill>
                  <a:srgbClr val="990033"/>
                </a:solidFill>
                <a:latin typeface="Cambria"/>
                <a:cs typeface="Cambria"/>
              </a:rPr>
              <a:t>g</a:t>
            </a:r>
            <a:r>
              <a:rPr sz="2200" dirty="0">
                <a:solidFill>
                  <a:srgbClr val="990033"/>
                </a:solidFill>
                <a:latin typeface="Cambria"/>
                <a:cs typeface="Cambria"/>
              </a:rPr>
              <a:t>	</a:t>
            </a:r>
            <a:r>
              <a:rPr sz="2200" spc="55" dirty="0">
                <a:solidFill>
                  <a:srgbClr val="990033"/>
                </a:solidFill>
                <a:latin typeface="Cambria"/>
                <a:cs typeface="Cambria"/>
              </a:rPr>
              <a:t>f</a:t>
            </a:r>
            <a:r>
              <a:rPr sz="2200" spc="35" dirty="0">
                <a:solidFill>
                  <a:srgbClr val="990033"/>
                </a:solidFill>
                <a:latin typeface="Cambria"/>
                <a:cs typeface="Cambria"/>
              </a:rPr>
              <a:t>o</a:t>
            </a:r>
            <a:r>
              <a:rPr sz="2200" spc="-60" dirty="0">
                <a:solidFill>
                  <a:srgbClr val="990033"/>
                </a:solidFill>
                <a:latin typeface="Cambria"/>
                <a:cs typeface="Cambria"/>
              </a:rPr>
              <a:t>r</a:t>
            </a:r>
            <a:r>
              <a:rPr sz="2200" spc="-25" dirty="0">
                <a:solidFill>
                  <a:srgbClr val="990033"/>
                </a:solidFill>
                <a:latin typeface="Cambria"/>
                <a:cs typeface="Cambria"/>
              </a:rPr>
              <a:t>e</a:t>
            </a:r>
            <a:r>
              <a:rPr sz="2200" spc="21" dirty="0">
                <a:solidFill>
                  <a:srgbClr val="990033"/>
                </a:solidFill>
                <a:latin typeface="Cambria"/>
                <a:cs typeface="Cambria"/>
              </a:rPr>
              <a:t>i</a:t>
            </a:r>
            <a:r>
              <a:rPr sz="2200" spc="135" dirty="0">
                <a:solidFill>
                  <a:srgbClr val="990033"/>
                </a:solidFill>
                <a:latin typeface="Cambria"/>
                <a:cs typeface="Cambria"/>
              </a:rPr>
              <a:t>g</a:t>
            </a:r>
            <a:r>
              <a:rPr sz="2200" spc="30" dirty="0">
                <a:solidFill>
                  <a:srgbClr val="990033"/>
                </a:solidFill>
                <a:latin typeface="Cambria"/>
                <a:cs typeface="Cambria"/>
              </a:rPr>
              <a:t>n  </a:t>
            </a:r>
            <a:r>
              <a:rPr sz="2200" spc="35" dirty="0">
                <a:solidFill>
                  <a:srgbClr val="990033"/>
                </a:solidFill>
                <a:latin typeface="Cambria"/>
                <a:cs typeface="Cambria"/>
              </a:rPr>
              <a:t>exchange</a:t>
            </a:r>
            <a:r>
              <a:rPr sz="2200" spc="15" dirty="0">
                <a:solidFill>
                  <a:srgbClr val="990033"/>
                </a:solidFill>
                <a:latin typeface="Cambria"/>
                <a:cs typeface="Cambria"/>
              </a:rPr>
              <a:t> transactions.</a:t>
            </a:r>
            <a:endParaRPr sz="2200" dirty="0">
              <a:latin typeface="Cambria"/>
              <a:cs typeface="Cambria"/>
            </a:endParaRPr>
          </a:p>
          <a:p>
            <a:pPr marL="481922" marR="5080" indent="-469858">
              <a:lnSpc>
                <a:spcPts val="2380"/>
              </a:lnSpc>
              <a:spcBef>
                <a:spcPts val="520"/>
              </a:spcBef>
              <a:buFont typeface="Times New Roman"/>
              <a:buChar char="■"/>
              <a:tabLst>
                <a:tab pos="481922" algn="l"/>
                <a:tab pos="482557" algn="l"/>
                <a:tab pos="1652758" algn="l"/>
                <a:tab pos="3239482" algn="l"/>
                <a:tab pos="4957640" algn="l"/>
                <a:tab pos="6733577" algn="l"/>
                <a:tab pos="7659960" algn="l"/>
              </a:tabLst>
            </a:pPr>
            <a:r>
              <a:rPr sz="2200" spc="285" dirty="0">
                <a:solidFill>
                  <a:srgbClr val="990033"/>
                </a:solidFill>
                <a:latin typeface="Cambria"/>
                <a:cs typeface="Cambria"/>
              </a:rPr>
              <a:t>M</a:t>
            </a:r>
            <a:r>
              <a:rPr sz="2200" spc="21" dirty="0">
                <a:solidFill>
                  <a:srgbClr val="990033"/>
                </a:solidFill>
                <a:latin typeface="Cambria"/>
                <a:cs typeface="Cambria"/>
              </a:rPr>
              <a:t>a</a:t>
            </a:r>
            <a:r>
              <a:rPr sz="2200" spc="-25" dirty="0">
                <a:solidFill>
                  <a:srgbClr val="990033"/>
                </a:solidFill>
                <a:latin typeface="Cambria"/>
                <a:cs typeface="Cambria"/>
              </a:rPr>
              <a:t>ste</a:t>
            </a:r>
            <a:r>
              <a:rPr sz="2200" spc="-44" dirty="0">
                <a:solidFill>
                  <a:srgbClr val="990033"/>
                </a:solidFill>
                <a:latin typeface="Cambria"/>
                <a:cs typeface="Cambria"/>
              </a:rPr>
              <a:t>r</a:t>
            </a:r>
            <a:r>
              <a:rPr sz="2200" dirty="0">
                <a:solidFill>
                  <a:srgbClr val="990033"/>
                </a:solidFill>
                <a:latin typeface="Cambria"/>
                <a:cs typeface="Cambria"/>
              </a:rPr>
              <a:t>	</a:t>
            </a:r>
            <a:r>
              <a:rPr sz="2200" spc="250" dirty="0">
                <a:solidFill>
                  <a:srgbClr val="990033"/>
                </a:solidFill>
                <a:latin typeface="Cambria"/>
                <a:cs typeface="Cambria"/>
              </a:rPr>
              <a:t>D</a:t>
            </a:r>
            <a:r>
              <a:rPr sz="2200" spc="21" dirty="0">
                <a:solidFill>
                  <a:srgbClr val="990033"/>
                </a:solidFill>
                <a:latin typeface="Cambria"/>
                <a:cs typeface="Cambria"/>
              </a:rPr>
              <a:t>i</a:t>
            </a:r>
            <a:r>
              <a:rPr sz="2200" spc="-60" dirty="0">
                <a:solidFill>
                  <a:srgbClr val="990033"/>
                </a:solidFill>
                <a:latin typeface="Cambria"/>
                <a:cs typeface="Cambria"/>
              </a:rPr>
              <a:t>r</a:t>
            </a:r>
            <a:r>
              <a:rPr sz="2200" spc="-25" dirty="0">
                <a:solidFill>
                  <a:srgbClr val="990033"/>
                </a:solidFill>
                <a:latin typeface="Cambria"/>
                <a:cs typeface="Cambria"/>
              </a:rPr>
              <a:t>e</a:t>
            </a:r>
            <a:r>
              <a:rPr sz="2200" spc="-10" dirty="0">
                <a:solidFill>
                  <a:srgbClr val="990033"/>
                </a:solidFill>
                <a:latin typeface="Cambria"/>
                <a:cs typeface="Cambria"/>
              </a:rPr>
              <a:t>c</a:t>
            </a:r>
            <a:r>
              <a:rPr sz="2200" spc="-25" dirty="0">
                <a:solidFill>
                  <a:srgbClr val="990033"/>
                </a:solidFill>
                <a:latin typeface="Cambria"/>
                <a:cs typeface="Cambria"/>
              </a:rPr>
              <a:t>t</a:t>
            </a:r>
            <a:r>
              <a:rPr sz="2200" spc="21" dirty="0">
                <a:solidFill>
                  <a:srgbClr val="990033"/>
                </a:solidFill>
                <a:latin typeface="Cambria"/>
                <a:cs typeface="Cambria"/>
              </a:rPr>
              <a:t>i</a:t>
            </a:r>
            <a:r>
              <a:rPr sz="2200" spc="35" dirty="0">
                <a:solidFill>
                  <a:srgbClr val="990033"/>
                </a:solidFill>
                <a:latin typeface="Cambria"/>
                <a:cs typeface="Cambria"/>
              </a:rPr>
              <a:t>o</a:t>
            </a:r>
            <a:r>
              <a:rPr sz="2200" spc="44" dirty="0">
                <a:solidFill>
                  <a:srgbClr val="990033"/>
                </a:solidFill>
                <a:latin typeface="Cambria"/>
                <a:cs typeface="Cambria"/>
              </a:rPr>
              <a:t>n</a:t>
            </a:r>
            <a:r>
              <a:rPr sz="2200" spc="-15" dirty="0">
                <a:solidFill>
                  <a:srgbClr val="990033"/>
                </a:solidFill>
                <a:latin typeface="Cambria"/>
                <a:cs typeface="Cambria"/>
              </a:rPr>
              <a:t>s</a:t>
            </a:r>
            <a:r>
              <a:rPr sz="2200" dirty="0">
                <a:solidFill>
                  <a:srgbClr val="990033"/>
                </a:solidFill>
                <a:latin typeface="Cambria"/>
                <a:cs typeface="Cambria"/>
              </a:rPr>
              <a:t>	</a:t>
            </a:r>
            <a:r>
              <a:rPr sz="2200" spc="-10" dirty="0">
                <a:solidFill>
                  <a:srgbClr val="990033"/>
                </a:solidFill>
                <a:latin typeface="Cambria"/>
                <a:cs typeface="Cambria"/>
              </a:rPr>
              <a:t>c</a:t>
            </a:r>
            <a:r>
              <a:rPr sz="2200" spc="15" dirty="0">
                <a:solidFill>
                  <a:srgbClr val="990033"/>
                </a:solidFill>
                <a:latin typeface="Cambria"/>
                <a:cs typeface="Cambria"/>
              </a:rPr>
              <a:t>o</a:t>
            </a:r>
            <a:r>
              <a:rPr sz="2200" spc="65" dirty="0">
                <a:solidFill>
                  <a:srgbClr val="990033"/>
                </a:solidFill>
                <a:latin typeface="Cambria"/>
                <a:cs typeface="Cambria"/>
              </a:rPr>
              <a:t>n</a:t>
            </a:r>
            <a:r>
              <a:rPr sz="2200" spc="-5" dirty="0">
                <a:solidFill>
                  <a:srgbClr val="990033"/>
                </a:solidFill>
                <a:latin typeface="Cambria"/>
                <a:cs typeface="Cambria"/>
              </a:rPr>
              <a:t>s</a:t>
            </a:r>
            <a:r>
              <a:rPr sz="2200" spc="15" dirty="0">
                <a:solidFill>
                  <a:srgbClr val="990033"/>
                </a:solidFill>
                <a:latin typeface="Cambria"/>
                <a:cs typeface="Cambria"/>
              </a:rPr>
              <a:t>o</a:t>
            </a:r>
            <a:r>
              <a:rPr sz="2200" spc="35" dirty="0">
                <a:solidFill>
                  <a:srgbClr val="990033"/>
                </a:solidFill>
                <a:latin typeface="Cambria"/>
                <a:cs typeface="Cambria"/>
              </a:rPr>
              <a:t>l</a:t>
            </a:r>
            <a:r>
              <a:rPr sz="2200" spc="21" dirty="0">
                <a:solidFill>
                  <a:srgbClr val="990033"/>
                </a:solidFill>
                <a:latin typeface="Cambria"/>
                <a:cs typeface="Cambria"/>
              </a:rPr>
              <a:t>i</a:t>
            </a:r>
            <a:r>
              <a:rPr sz="2200" spc="114" dirty="0">
                <a:solidFill>
                  <a:srgbClr val="990033"/>
                </a:solidFill>
                <a:latin typeface="Cambria"/>
                <a:cs typeface="Cambria"/>
              </a:rPr>
              <a:t>d</a:t>
            </a:r>
            <a:r>
              <a:rPr sz="2200" spc="40" dirty="0">
                <a:solidFill>
                  <a:srgbClr val="990033"/>
                </a:solidFill>
                <a:latin typeface="Cambria"/>
                <a:cs typeface="Cambria"/>
              </a:rPr>
              <a:t>a</a:t>
            </a:r>
            <a:r>
              <a:rPr sz="2200" spc="-44" dirty="0">
                <a:solidFill>
                  <a:srgbClr val="990033"/>
                </a:solidFill>
                <a:latin typeface="Cambria"/>
                <a:cs typeface="Cambria"/>
              </a:rPr>
              <a:t>t</a:t>
            </a:r>
            <a:r>
              <a:rPr sz="2200" spc="-25" dirty="0">
                <a:solidFill>
                  <a:srgbClr val="990033"/>
                </a:solidFill>
                <a:latin typeface="Cambria"/>
                <a:cs typeface="Cambria"/>
              </a:rPr>
              <a:t>e</a:t>
            </a:r>
            <a:r>
              <a:rPr sz="2200" dirty="0">
                <a:solidFill>
                  <a:srgbClr val="990033"/>
                </a:solidFill>
                <a:latin typeface="Cambria"/>
                <a:cs typeface="Cambria"/>
              </a:rPr>
              <a:t>	</a:t>
            </a:r>
            <a:r>
              <a:rPr sz="2200" spc="21" dirty="0">
                <a:solidFill>
                  <a:srgbClr val="990033"/>
                </a:solidFill>
                <a:latin typeface="Cambria"/>
                <a:cs typeface="Cambria"/>
              </a:rPr>
              <a:t>i</a:t>
            </a:r>
            <a:r>
              <a:rPr sz="2200" spc="65" dirty="0">
                <a:solidFill>
                  <a:srgbClr val="990033"/>
                </a:solidFill>
                <a:latin typeface="Cambria"/>
                <a:cs typeface="Cambria"/>
              </a:rPr>
              <a:t>n</a:t>
            </a:r>
            <a:r>
              <a:rPr sz="2200" spc="-25" dirty="0">
                <a:solidFill>
                  <a:srgbClr val="990033"/>
                </a:solidFill>
                <a:latin typeface="Cambria"/>
                <a:cs typeface="Cambria"/>
              </a:rPr>
              <a:t>st</a:t>
            </a:r>
            <a:r>
              <a:rPr sz="2200" spc="-35" dirty="0">
                <a:solidFill>
                  <a:srgbClr val="990033"/>
                </a:solidFill>
                <a:latin typeface="Cambria"/>
                <a:cs typeface="Cambria"/>
              </a:rPr>
              <a:t>r</a:t>
            </a:r>
            <a:r>
              <a:rPr sz="2200" spc="95" dirty="0">
                <a:solidFill>
                  <a:srgbClr val="990033"/>
                </a:solidFill>
                <a:latin typeface="Cambria"/>
                <a:cs typeface="Cambria"/>
              </a:rPr>
              <a:t>u</a:t>
            </a:r>
            <a:r>
              <a:rPr sz="2200" spc="-10" dirty="0">
                <a:solidFill>
                  <a:srgbClr val="990033"/>
                </a:solidFill>
                <a:latin typeface="Cambria"/>
                <a:cs typeface="Cambria"/>
              </a:rPr>
              <a:t>c</a:t>
            </a:r>
            <a:r>
              <a:rPr sz="2200" spc="-25" dirty="0">
                <a:solidFill>
                  <a:srgbClr val="990033"/>
                </a:solidFill>
                <a:latin typeface="Cambria"/>
                <a:cs typeface="Cambria"/>
              </a:rPr>
              <a:t>t</a:t>
            </a:r>
            <a:r>
              <a:rPr sz="2200" spc="21" dirty="0">
                <a:solidFill>
                  <a:srgbClr val="990033"/>
                </a:solidFill>
                <a:latin typeface="Cambria"/>
                <a:cs typeface="Cambria"/>
              </a:rPr>
              <a:t>i</a:t>
            </a:r>
            <a:r>
              <a:rPr sz="2200" spc="15" dirty="0">
                <a:solidFill>
                  <a:srgbClr val="990033"/>
                </a:solidFill>
                <a:latin typeface="Cambria"/>
                <a:cs typeface="Cambria"/>
              </a:rPr>
              <a:t>o</a:t>
            </a:r>
            <a:r>
              <a:rPr sz="2200" spc="65" dirty="0">
                <a:solidFill>
                  <a:srgbClr val="990033"/>
                </a:solidFill>
                <a:latin typeface="Cambria"/>
                <a:cs typeface="Cambria"/>
              </a:rPr>
              <a:t>n</a:t>
            </a:r>
            <a:r>
              <a:rPr sz="2200" spc="-15" dirty="0">
                <a:solidFill>
                  <a:srgbClr val="990033"/>
                </a:solidFill>
                <a:latin typeface="Cambria"/>
                <a:cs typeface="Cambria"/>
              </a:rPr>
              <a:t>s</a:t>
            </a:r>
            <a:r>
              <a:rPr sz="2200" dirty="0">
                <a:solidFill>
                  <a:srgbClr val="990033"/>
                </a:solidFill>
                <a:latin typeface="Cambria"/>
                <a:cs typeface="Cambria"/>
              </a:rPr>
              <a:t>	</a:t>
            </a:r>
            <a:r>
              <a:rPr sz="2200" spc="-60" dirty="0">
                <a:solidFill>
                  <a:srgbClr val="990033"/>
                </a:solidFill>
                <a:latin typeface="Cambria"/>
                <a:cs typeface="Cambria"/>
              </a:rPr>
              <a:t>r</a:t>
            </a:r>
            <a:r>
              <a:rPr sz="2200" spc="120" dirty="0">
                <a:solidFill>
                  <a:srgbClr val="990033"/>
                </a:solidFill>
                <a:latin typeface="Cambria"/>
                <a:cs typeface="Cambria"/>
              </a:rPr>
              <a:t>u</a:t>
            </a:r>
            <a:r>
              <a:rPr sz="2200" spc="15" dirty="0">
                <a:solidFill>
                  <a:srgbClr val="990033"/>
                </a:solidFill>
                <a:latin typeface="Cambria"/>
                <a:cs typeface="Cambria"/>
              </a:rPr>
              <a:t>l</a:t>
            </a:r>
            <a:r>
              <a:rPr sz="2200" spc="-5" dirty="0">
                <a:solidFill>
                  <a:srgbClr val="990033"/>
                </a:solidFill>
                <a:latin typeface="Cambria"/>
                <a:cs typeface="Cambria"/>
              </a:rPr>
              <a:t>e</a:t>
            </a:r>
            <a:r>
              <a:rPr sz="2200" spc="-15" dirty="0">
                <a:solidFill>
                  <a:srgbClr val="990033"/>
                </a:solidFill>
                <a:latin typeface="Cambria"/>
                <a:cs typeface="Cambria"/>
              </a:rPr>
              <a:t>s</a:t>
            </a:r>
            <a:r>
              <a:rPr sz="2200" dirty="0">
                <a:solidFill>
                  <a:srgbClr val="990033"/>
                </a:solidFill>
                <a:latin typeface="Cambria"/>
                <a:cs typeface="Cambria"/>
              </a:rPr>
              <a:t>	</a:t>
            </a:r>
            <a:r>
              <a:rPr sz="2200" spc="40" dirty="0">
                <a:solidFill>
                  <a:srgbClr val="990033"/>
                </a:solidFill>
                <a:latin typeface="Cambria"/>
                <a:cs typeface="Cambria"/>
              </a:rPr>
              <a:t>a</a:t>
            </a:r>
            <a:r>
              <a:rPr sz="2200" spc="44" dirty="0">
                <a:solidFill>
                  <a:srgbClr val="990033"/>
                </a:solidFill>
                <a:latin typeface="Cambria"/>
                <a:cs typeface="Cambria"/>
              </a:rPr>
              <a:t>n</a:t>
            </a:r>
            <a:r>
              <a:rPr sz="2200" spc="70" dirty="0">
                <a:solidFill>
                  <a:srgbClr val="990033"/>
                </a:solidFill>
                <a:latin typeface="Cambria"/>
                <a:cs typeface="Cambria"/>
              </a:rPr>
              <a:t>d  </a:t>
            </a:r>
            <a:r>
              <a:rPr sz="2200" spc="25" dirty="0">
                <a:solidFill>
                  <a:srgbClr val="990033"/>
                </a:solidFill>
                <a:latin typeface="Cambria"/>
                <a:cs typeface="Cambria"/>
              </a:rPr>
              <a:t>regulations</a:t>
            </a:r>
            <a:r>
              <a:rPr sz="2200" spc="50" dirty="0">
                <a:solidFill>
                  <a:srgbClr val="990033"/>
                </a:solidFill>
                <a:latin typeface="Cambria"/>
                <a:cs typeface="Cambria"/>
              </a:rPr>
              <a:t> </a:t>
            </a:r>
            <a:r>
              <a:rPr sz="2200" spc="40" dirty="0">
                <a:solidFill>
                  <a:srgbClr val="990033"/>
                </a:solidFill>
                <a:latin typeface="Cambria"/>
                <a:cs typeface="Cambria"/>
              </a:rPr>
              <a:t>on</a:t>
            </a:r>
            <a:r>
              <a:rPr sz="2200" spc="60" dirty="0">
                <a:solidFill>
                  <a:srgbClr val="990033"/>
                </a:solidFill>
                <a:latin typeface="Cambria"/>
                <a:cs typeface="Cambria"/>
              </a:rPr>
              <a:t> </a:t>
            </a:r>
            <a:r>
              <a:rPr sz="2200" spc="10" dirty="0">
                <a:solidFill>
                  <a:srgbClr val="990033"/>
                </a:solidFill>
                <a:latin typeface="Cambria"/>
                <a:cs typeface="Cambria"/>
              </a:rPr>
              <a:t>the</a:t>
            </a:r>
            <a:r>
              <a:rPr sz="2200" spc="21" dirty="0">
                <a:solidFill>
                  <a:srgbClr val="990033"/>
                </a:solidFill>
                <a:latin typeface="Cambria"/>
                <a:cs typeface="Cambria"/>
              </a:rPr>
              <a:t> </a:t>
            </a:r>
            <a:r>
              <a:rPr sz="2200" spc="10" dirty="0">
                <a:solidFill>
                  <a:srgbClr val="990033"/>
                </a:solidFill>
                <a:latin typeface="Cambria"/>
                <a:cs typeface="Cambria"/>
              </a:rPr>
              <a:t>related</a:t>
            </a:r>
            <a:r>
              <a:rPr sz="2200" spc="60" dirty="0">
                <a:solidFill>
                  <a:srgbClr val="990033"/>
                </a:solidFill>
                <a:latin typeface="Cambria"/>
                <a:cs typeface="Cambria"/>
              </a:rPr>
              <a:t> </a:t>
            </a:r>
            <a:r>
              <a:rPr sz="2200" spc="10" dirty="0">
                <a:solidFill>
                  <a:srgbClr val="990033"/>
                </a:solidFill>
                <a:latin typeface="Cambria"/>
                <a:cs typeface="Cambria"/>
              </a:rPr>
              <a:t>subject.</a:t>
            </a:r>
            <a:endParaRPr sz="2200" dirty="0">
              <a:latin typeface="Cambria"/>
              <a:cs typeface="Cambria"/>
            </a:endParaRPr>
          </a:p>
          <a:p>
            <a:pPr marL="481922" marR="5080" indent="-469858">
              <a:lnSpc>
                <a:spcPts val="2380"/>
              </a:lnSpc>
              <a:spcBef>
                <a:spcPts val="520"/>
              </a:spcBef>
              <a:buFont typeface="Times New Roman"/>
              <a:buChar char="■"/>
              <a:tabLst>
                <a:tab pos="481922" algn="l"/>
                <a:tab pos="482557" algn="l"/>
              </a:tabLst>
            </a:pPr>
            <a:r>
              <a:rPr sz="2200" spc="30" dirty="0">
                <a:solidFill>
                  <a:srgbClr val="990033"/>
                </a:solidFill>
                <a:latin typeface="Cambria"/>
                <a:cs typeface="Cambria"/>
              </a:rPr>
              <a:t>Master</a:t>
            </a:r>
            <a:r>
              <a:rPr sz="2200" spc="100" dirty="0">
                <a:solidFill>
                  <a:srgbClr val="990033"/>
                </a:solidFill>
                <a:latin typeface="Cambria"/>
                <a:cs typeface="Cambria"/>
              </a:rPr>
              <a:t> </a:t>
            </a:r>
            <a:r>
              <a:rPr sz="2200" spc="21" dirty="0">
                <a:solidFill>
                  <a:srgbClr val="990033"/>
                </a:solidFill>
                <a:latin typeface="Cambria"/>
                <a:cs typeface="Cambria"/>
              </a:rPr>
              <a:t>Directions</a:t>
            </a:r>
            <a:r>
              <a:rPr sz="2200" spc="105" dirty="0">
                <a:solidFill>
                  <a:srgbClr val="990033"/>
                </a:solidFill>
                <a:latin typeface="Cambria"/>
                <a:cs typeface="Cambria"/>
              </a:rPr>
              <a:t> </a:t>
            </a:r>
            <a:r>
              <a:rPr sz="2200" spc="-21" dirty="0">
                <a:solidFill>
                  <a:srgbClr val="990033"/>
                </a:solidFill>
                <a:latin typeface="Cambria"/>
                <a:cs typeface="Cambria"/>
              </a:rPr>
              <a:t>are</a:t>
            </a:r>
            <a:r>
              <a:rPr sz="2200" spc="114" dirty="0">
                <a:solidFill>
                  <a:srgbClr val="990033"/>
                </a:solidFill>
                <a:latin typeface="Cambria"/>
                <a:cs typeface="Cambria"/>
              </a:rPr>
              <a:t> </a:t>
            </a:r>
            <a:r>
              <a:rPr sz="2200" spc="55" dirty="0">
                <a:solidFill>
                  <a:srgbClr val="990033"/>
                </a:solidFill>
                <a:latin typeface="Cambria"/>
                <a:cs typeface="Cambria"/>
              </a:rPr>
              <a:t>updated</a:t>
            </a:r>
            <a:r>
              <a:rPr sz="2200" spc="114" dirty="0">
                <a:solidFill>
                  <a:srgbClr val="990033"/>
                </a:solidFill>
                <a:latin typeface="Cambria"/>
                <a:cs typeface="Cambria"/>
              </a:rPr>
              <a:t> </a:t>
            </a:r>
            <a:r>
              <a:rPr sz="2200" dirty="0">
                <a:solidFill>
                  <a:srgbClr val="990033"/>
                </a:solidFill>
                <a:latin typeface="Cambria"/>
                <a:cs typeface="Cambria"/>
              </a:rPr>
              <a:t>as</a:t>
            </a:r>
            <a:r>
              <a:rPr sz="2200" spc="105" dirty="0">
                <a:solidFill>
                  <a:srgbClr val="990033"/>
                </a:solidFill>
                <a:latin typeface="Cambria"/>
                <a:cs typeface="Cambria"/>
              </a:rPr>
              <a:t> </a:t>
            </a:r>
            <a:r>
              <a:rPr sz="2200" spc="60" dirty="0">
                <a:solidFill>
                  <a:srgbClr val="990033"/>
                </a:solidFill>
                <a:latin typeface="Cambria"/>
                <a:cs typeface="Cambria"/>
              </a:rPr>
              <a:t>and</a:t>
            </a:r>
            <a:r>
              <a:rPr sz="2200" spc="86" dirty="0">
                <a:solidFill>
                  <a:srgbClr val="990033"/>
                </a:solidFill>
                <a:latin typeface="Cambria"/>
                <a:cs typeface="Cambria"/>
              </a:rPr>
              <a:t> </a:t>
            </a:r>
            <a:r>
              <a:rPr sz="2200" spc="50" dirty="0">
                <a:solidFill>
                  <a:srgbClr val="990033"/>
                </a:solidFill>
                <a:latin typeface="Cambria"/>
                <a:cs typeface="Cambria"/>
              </a:rPr>
              <a:t>when</a:t>
            </a:r>
            <a:r>
              <a:rPr sz="2200" spc="110" dirty="0">
                <a:solidFill>
                  <a:srgbClr val="990033"/>
                </a:solidFill>
                <a:latin typeface="Cambria"/>
                <a:cs typeface="Cambria"/>
              </a:rPr>
              <a:t> </a:t>
            </a:r>
            <a:r>
              <a:rPr sz="2200" spc="-21" dirty="0">
                <a:solidFill>
                  <a:srgbClr val="990033"/>
                </a:solidFill>
                <a:latin typeface="Cambria"/>
                <a:cs typeface="Cambria"/>
              </a:rPr>
              <a:t>there</a:t>
            </a:r>
            <a:r>
              <a:rPr sz="2200" spc="114" dirty="0">
                <a:solidFill>
                  <a:srgbClr val="990033"/>
                </a:solidFill>
                <a:latin typeface="Cambria"/>
                <a:cs typeface="Cambria"/>
              </a:rPr>
              <a:t> </a:t>
            </a:r>
            <a:r>
              <a:rPr sz="2200" dirty="0">
                <a:solidFill>
                  <a:srgbClr val="990033"/>
                </a:solidFill>
                <a:latin typeface="Cambria"/>
                <a:cs typeface="Cambria"/>
              </a:rPr>
              <a:t>is</a:t>
            </a:r>
            <a:r>
              <a:rPr sz="2200" spc="80" dirty="0">
                <a:solidFill>
                  <a:srgbClr val="990033"/>
                </a:solidFill>
                <a:latin typeface="Cambria"/>
                <a:cs typeface="Cambria"/>
              </a:rPr>
              <a:t> </a:t>
            </a:r>
            <a:r>
              <a:rPr sz="2200" spc="40" dirty="0">
                <a:solidFill>
                  <a:srgbClr val="990033"/>
                </a:solidFill>
                <a:latin typeface="Cambria"/>
                <a:cs typeface="Cambria"/>
              </a:rPr>
              <a:t>change</a:t>
            </a:r>
            <a:r>
              <a:rPr sz="2200" spc="90" dirty="0">
                <a:solidFill>
                  <a:srgbClr val="990033"/>
                </a:solidFill>
                <a:latin typeface="Cambria"/>
                <a:cs typeface="Cambria"/>
              </a:rPr>
              <a:t> </a:t>
            </a:r>
            <a:r>
              <a:rPr sz="2200" spc="35" dirty="0">
                <a:solidFill>
                  <a:srgbClr val="990033"/>
                </a:solidFill>
                <a:latin typeface="Cambria"/>
                <a:cs typeface="Cambria"/>
              </a:rPr>
              <a:t>in </a:t>
            </a:r>
            <a:r>
              <a:rPr sz="2200" spc="-465" dirty="0">
                <a:solidFill>
                  <a:srgbClr val="990033"/>
                </a:solidFill>
                <a:latin typeface="Cambria"/>
                <a:cs typeface="Cambria"/>
              </a:rPr>
              <a:t> </a:t>
            </a:r>
            <a:r>
              <a:rPr sz="2200" spc="35" dirty="0">
                <a:solidFill>
                  <a:srgbClr val="990033"/>
                </a:solidFill>
                <a:latin typeface="Cambria"/>
                <a:cs typeface="Cambria"/>
              </a:rPr>
              <a:t>rules/regulations</a:t>
            </a:r>
            <a:r>
              <a:rPr sz="2200" spc="70" dirty="0">
                <a:solidFill>
                  <a:srgbClr val="990033"/>
                </a:solidFill>
                <a:latin typeface="Cambria"/>
                <a:cs typeface="Cambria"/>
              </a:rPr>
              <a:t> </a:t>
            </a:r>
            <a:r>
              <a:rPr sz="2200" spc="-5" dirty="0">
                <a:solidFill>
                  <a:srgbClr val="990033"/>
                </a:solidFill>
                <a:latin typeface="Cambria"/>
                <a:cs typeface="Cambria"/>
              </a:rPr>
              <a:t>or</a:t>
            </a:r>
            <a:r>
              <a:rPr sz="2200" spc="65" dirty="0">
                <a:solidFill>
                  <a:srgbClr val="990033"/>
                </a:solidFill>
                <a:latin typeface="Cambria"/>
                <a:cs typeface="Cambria"/>
              </a:rPr>
              <a:t> </a:t>
            </a:r>
            <a:r>
              <a:rPr sz="2200" spc="40" dirty="0">
                <a:solidFill>
                  <a:srgbClr val="990033"/>
                </a:solidFill>
                <a:latin typeface="Cambria"/>
                <a:cs typeface="Cambria"/>
              </a:rPr>
              <a:t>change</a:t>
            </a:r>
            <a:r>
              <a:rPr sz="2200" spc="50" dirty="0">
                <a:solidFill>
                  <a:srgbClr val="990033"/>
                </a:solidFill>
                <a:latin typeface="Cambria"/>
                <a:cs typeface="Cambria"/>
              </a:rPr>
              <a:t> </a:t>
            </a:r>
            <a:r>
              <a:rPr sz="2200" spc="35" dirty="0">
                <a:solidFill>
                  <a:srgbClr val="990033"/>
                </a:solidFill>
                <a:latin typeface="Cambria"/>
                <a:cs typeface="Cambria"/>
              </a:rPr>
              <a:t>in</a:t>
            </a:r>
            <a:r>
              <a:rPr sz="2200" spc="55" dirty="0">
                <a:solidFill>
                  <a:srgbClr val="990033"/>
                </a:solidFill>
                <a:latin typeface="Cambria"/>
                <a:cs typeface="Cambria"/>
              </a:rPr>
              <a:t> policy.</a:t>
            </a:r>
            <a:endParaRPr sz="2200" dirty="0">
              <a:latin typeface="Cambria"/>
              <a:cs typeface="Cambria"/>
            </a:endParaRPr>
          </a:p>
          <a:p>
            <a:pPr marL="481922" marR="5080" indent="-469858">
              <a:lnSpc>
                <a:spcPts val="2380"/>
              </a:lnSpc>
              <a:spcBef>
                <a:spcPts val="520"/>
              </a:spcBef>
              <a:buFont typeface="Times New Roman"/>
              <a:buChar char="■"/>
              <a:tabLst>
                <a:tab pos="481922" algn="l"/>
                <a:tab pos="482557" algn="l"/>
              </a:tabLst>
            </a:pPr>
            <a:r>
              <a:rPr sz="2200" spc="25" dirty="0">
                <a:solidFill>
                  <a:srgbClr val="990033"/>
                </a:solidFill>
                <a:latin typeface="Cambria"/>
                <a:cs typeface="Cambria"/>
              </a:rPr>
              <a:t>Erstwhile</a:t>
            </a:r>
            <a:r>
              <a:rPr sz="2200" spc="430" dirty="0">
                <a:solidFill>
                  <a:srgbClr val="990033"/>
                </a:solidFill>
                <a:latin typeface="Cambria"/>
                <a:cs typeface="Cambria"/>
              </a:rPr>
              <a:t> </a:t>
            </a:r>
            <a:r>
              <a:rPr sz="2200" spc="30" dirty="0">
                <a:solidFill>
                  <a:srgbClr val="990033"/>
                </a:solidFill>
                <a:latin typeface="Cambria"/>
                <a:cs typeface="Cambria"/>
              </a:rPr>
              <a:t>Master</a:t>
            </a:r>
            <a:r>
              <a:rPr sz="2200" spc="420" dirty="0">
                <a:solidFill>
                  <a:srgbClr val="990033"/>
                </a:solidFill>
                <a:latin typeface="Cambria"/>
                <a:cs typeface="Cambria"/>
              </a:rPr>
              <a:t> </a:t>
            </a:r>
            <a:r>
              <a:rPr sz="2200" spc="44" dirty="0">
                <a:solidFill>
                  <a:srgbClr val="990033"/>
                </a:solidFill>
                <a:latin typeface="Cambria"/>
                <a:cs typeface="Cambria"/>
              </a:rPr>
              <a:t>Circulars</a:t>
            </a:r>
            <a:r>
              <a:rPr sz="2200" spc="426" dirty="0">
                <a:solidFill>
                  <a:srgbClr val="990033"/>
                </a:solidFill>
                <a:latin typeface="Cambria"/>
                <a:cs typeface="Cambria"/>
              </a:rPr>
              <a:t> </a:t>
            </a:r>
            <a:r>
              <a:rPr sz="2200" spc="30" dirty="0">
                <a:solidFill>
                  <a:srgbClr val="990033"/>
                </a:solidFill>
                <a:latin typeface="Cambria"/>
                <a:cs typeface="Cambria"/>
              </a:rPr>
              <a:t>thus</a:t>
            </a:r>
            <a:r>
              <a:rPr sz="2200" spc="426" dirty="0">
                <a:solidFill>
                  <a:srgbClr val="990033"/>
                </a:solidFill>
                <a:latin typeface="Cambria"/>
                <a:cs typeface="Cambria"/>
              </a:rPr>
              <a:t> </a:t>
            </a:r>
            <a:r>
              <a:rPr sz="2200" spc="44" dirty="0">
                <a:solidFill>
                  <a:srgbClr val="990033"/>
                </a:solidFill>
                <a:latin typeface="Cambria"/>
                <a:cs typeface="Cambria"/>
              </a:rPr>
              <a:t>have</a:t>
            </a:r>
            <a:r>
              <a:rPr sz="2200" spc="430" dirty="0">
                <a:solidFill>
                  <a:srgbClr val="990033"/>
                </a:solidFill>
                <a:latin typeface="Cambria"/>
                <a:cs typeface="Cambria"/>
              </a:rPr>
              <a:t> </a:t>
            </a:r>
            <a:r>
              <a:rPr sz="2200" dirty="0">
                <a:solidFill>
                  <a:srgbClr val="990033"/>
                </a:solidFill>
                <a:latin typeface="Cambria"/>
                <a:cs typeface="Cambria"/>
              </a:rPr>
              <a:t>been</a:t>
            </a:r>
            <a:r>
              <a:rPr sz="2200" spc="426" dirty="0">
                <a:solidFill>
                  <a:srgbClr val="990033"/>
                </a:solidFill>
                <a:latin typeface="Cambria"/>
                <a:cs typeface="Cambria"/>
              </a:rPr>
              <a:t> </a:t>
            </a:r>
            <a:r>
              <a:rPr sz="2200" spc="50" dirty="0">
                <a:solidFill>
                  <a:srgbClr val="990033"/>
                </a:solidFill>
                <a:latin typeface="Cambria"/>
                <a:cs typeface="Cambria"/>
              </a:rPr>
              <a:t>withdrawn</a:t>
            </a:r>
            <a:r>
              <a:rPr sz="2200" spc="426" dirty="0">
                <a:solidFill>
                  <a:srgbClr val="990033"/>
                </a:solidFill>
                <a:latin typeface="Cambria"/>
                <a:cs typeface="Cambria"/>
              </a:rPr>
              <a:t> </a:t>
            </a:r>
            <a:r>
              <a:rPr sz="2200" spc="50" dirty="0">
                <a:solidFill>
                  <a:srgbClr val="990033"/>
                </a:solidFill>
                <a:latin typeface="Cambria"/>
                <a:cs typeface="Cambria"/>
              </a:rPr>
              <a:t>with </a:t>
            </a:r>
            <a:r>
              <a:rPr sz="2200" spc="-470" dirty="0">
                <a:solidFill>
                  <a:srgbClr val="990033"/>
                </a:solidFill>
                <a:latin typeface="Cambria"/>
                <a:cs typeface="Cambria"/>
              </a:rPr>
              <a:t> </a:t>
            </a:r>
            <a:r>
              <a:rPr sz="2200" spc="10" dirty="0">
                <a:solidFill>
                  <a:srgbClr val="990033"/>
                </a:solidFill>
                <a:latin typeface="Cambria"/>
                <a:cs typeface="Cambria"/>
              </a:rPr>
              <a:t>issue</a:t>
            </a:r>
            <a:r>
              <a:rPr sz="2200" spc="60" dirty="0">
                <a:solidFill>
                  <a:srgbClr val="990033"/>
                </a:solidFill>
                <a:latin typeface="Cambria"/>
                <a:cs typeface="Cambria"/>
              </a:rPr>
              <a:t> </a:t>
            </a:r>
            <a:r>
              <a:rPr sz="2200" spc="50" dirty="0">
                <a:solidFill>
                  <a:srgbClr val="990033"/>
                </a:solidFill>
                <a:latin typeface="Cambria"/>
                <a:cs typeface="Cambria"/>
              </a:rPr>
              <a:t>of</a:t>
            </a:r>
            <a:r>
              <a:rPr sz="2200" spc="55" dirty="0">
                <a:solidFill>
                  <a:srgbClr val="990033"/>
                </a:solidFill>
                <a:latin typeface="Cambria"/>
                <a:cs typeface="Cambria"/>
              </a:rPr>
              <a:t> </a:t>
            </a:r>
            <a:r>
              <a:rPr sz="2200" spc="30" dirty="0">
                <a:solidFill>
                  <a:srgbClr val="990033"/>
                </a:solidFill>
                <a:latin typeface="Cambria"/>
                <a:cs typeface="Cambria"/>
              </a:rPr>
              <a:t>Master</a:t>
            </a:r>
            <a:r>
              <a:rPr sz="2200" spc="75" dirty="0">
                <a:solidFill>
                  <a:srgbClr val="990033"/>
                </a:solidFill>
                <a:latin typeface="Cambria"/>
                <a:cs typeface="Cambria"/>
              </a:rPr>
              <a:t> </a:t>
            </a:r>
            <a:r>
              <a:rPr sz="2200" spc="30" dirty="0">
                <a:solidFill>
                  <a:srgbClr val="990033"/>
                </a:solidFill>
                <a:latin typeface="Cambria"/>
                <a:cs typeface="Cambria"/>
              </a:rPr>
              <a:t>Directions.</a:t>
            </a:r>
            <a:endParaRPr sz="2200" dirty="0">
              <a:latin typeface="Cambria"/>
              <a:cs typeface="Cambria"/>
            </a:endParaRPr>
          </a:p>
          <a:p>
            <a:pPr marL="481922" indent="-469858">
              <a:spcBef>
                <a:spcPts val="225"/>
              </a:spcBef>
              <a:buFont typeface="Times New Roman"/>
              <a:buChar char="■"/>
              <a:tabLst>
                <a:tab pos="481922" algn="l"/>
                <a:tab pos="482557" algn="l"/>
              </a:tabLst>
            </a:pPr>
            <a:r>
              <a:rPr sz="2200" spc="30" dirty="0">
                <a:solidFill>
                  <a:srgbClr val="990033"/>
                </a:solidFill>
                <a:latin typeface="Cambria"/>
                <a:cs typeface="Cambria"/>
              </a:rPr>
              <a:t>Till</a:t>
            </a:r>
            <a:r>
              <a:rPr sz="2200" spc="60" dirty="0">
                <a:solidFill>
                  <a:srgbClr val="990033"/>
                </a:solidFill>
                <a:latin typeface="Cambria"/>
                <a:cs typeface="Cambria"/>
              </a:rPr>
              <a:t> </a:t>
            </a:r>
            <a:r>
              <a:rPr sz="2200" spc="40" dirty="0">
                <a:solidFill>
                  <a:srgbClr val="990033"/>
                </a:solidFill>
                <a:latin typeface="Cambria"/>
                <a:cs typeface="Cambria"/>
              </a:rPr>
              <a:t>date, </a:t>
            </a:r>
            <a:r>
              <a:rPr lang="en-US" sz="2200" spc="-125" dirty="0">
                <a:solidFill>
                  <a:srgbClr val="990033"/>
                </a:solidFill>
                <a:latin typeface="Cambria"/>
                <a:cs typeface="Cambria"/>
              </a:rPr>
              <a:t>20</a:t>
            </a:r>
            <a:r>
              <a:rPr sz="2200" spc="60" dirty="0">
                <a:solidFill>
                  <a:srgbClr val="990033"/>
                </a:solidFill>
                <a:latin typeface="Cambria"/>
                <a:cs typeface="Cambria"/>
              </a:rPr>
              <a:t> </a:t>
            </a:r>
            <a:r>
              <a:rPr sz="2200" spc="35" dirty="0">
                <a:solidFill>
                  <a:srgbClr val="990033"/>
                </a:solidFill>
                <a:latin typeface="Cambria"/>
                <a:cs typeface="Cambria"/>
              </a:rPr>
              <a:t>Master</a:t>
            </a:r>
            <a:r>
              <a:rPr sz="2200" spc="50" dirty="0">
                <a:solidFill>
                  <a:srgbClr val="990033"/>
                </a:solidFill>
                <a:latin typeface="Cambria"/>
                <a:cs typeface="Cambria"/>
              </a:rPr>
              <a:t> </a:t>
            </a:r>
            <a:r>
              <a:rPr sz="2200" spc="25" dirty="0">
                <a:solidFill>
                  <a:srgbClr val="990033"/>
                </a:solidFill>
                <a:latin typeface="Cambria"/>
                <a:cs typeface="Cambria"/>
              </a:rPr>
              <a:t>Directions</a:t>
            </a:r>
            <a:r>
              <a:rPr sz="2200" spc="55" dirty="0">
                <a:solidFill>
                  <a:srgbClr val="990033"/>
                </a:solidFill>
                <a:latin typeface="Cambria"/>
                <a:cs typeface="Cambria"/>
              </a:rPr>
              <a:t> </a:t>
            </a:r>
            <a:r>
              <a:rPr sz="2200" spc="44" dirty="0">
                <a:solidFill>
                  <a:srgbClr val="990033"/>
                </a:solidFill>
                <a:latin typeface="Cambria"/>
                <a:cs typeface="Cambria"/>
              </a:rPr>
              <a:t>have</a:t>
            </a:r>
            <a:r>
              <a:rPr sz="2200" spc="40" dirty="0">
                <a:solidFill>
                  <a:srgbClr val="990033"/>
                </a:solidFill>
                <a:latin typeface="Cambria"/>
                <a:cs typeface="Cambria"/>
              </a:rPr>
              <a:t> </a:t>
            </a:r>
            <a:r>
              <a:rPr sz="2200" spc="5" dirty="0">
                <a:solidFill>
                  <a:srgbClr val="990033"/>
                </a:solidFill>
                <a:latin typeface="Cambria"/>
                <a:cs typeface="Cambria"/>
              </a:rPr>
              <a:t>been</a:t>
            </a:r>
            <a:r>
              <a:rPr sz="2200" spc="60" dirty="0">
                <a:solidFill>
                  <a:srgbClr val="990033"/>
                </a:solidFill>
                <a:latin typeface="Cambria"/>
                <a:cs typeface="Cambria"/>
              </a:rPr>
              <a:t> </a:t>
            </a:r>
            <a:r>
              <a:rPr sz="2200" spc="30" dirty="0">
                <a:solidFill>
                  <a:srgbClr val="990033"/>
                </a:solidFill>
                <a:latin typeface="Cambria"/>
                <a:cs typeface="Cambria"/>
              </a:rPr>
              <a:t>issued</a:t>
            </a:r>
            <a:r>
              <a:rPr sz="2200" spc="60" dirty="0">
                <a:solidFill>
                  <a:srgbClr val="990033"/>
                </a:solidFill>
                <a:latin typeface="Cambria"/>
                <a:cs typeface="Cambria"/>
              </a:rPr>
              <a:t> </a:t>
            </a:r>
            <a:r>
              <a:rPr sz="2200" spc="65" dirty="0">
                <a:solidFill>
                  <a:srgbClr val="990033"/>
                </a:solidFill>
                <a:latin typeface="Cambria"/>
                <a:cs typeface="Cambria"/>
              </a:rPr>
              <a:t>by</a:t>
            </a:r>
            <a:r>
              <a:rPr sz="2200" spc="50" dirty="0">
                <a:solidFill>
                  <a:srgbClr val="990033"/>
                </a:solidFill>
                <a:latin typeface="Cambria"/>
                <a:cs typeface="Cambria"/>
              </a:rPr>
              <a:t> </a:t>
            </a:r>
            <a:r>
              <a:rPr sz="2200" spc="55" dirty="0">
                <a:solidFill>
                  <a:srgbClr val="990033"/>
                </a:solidFill>
                <a:latin typeface="Cambria"/>
                <a:cs typeface="Cambria"/>
              </a:rPr>
              <a:t>RBI.</a:t>
            </a:r>
            <a:endParaRPr lang="en-US" sz="2200" spc="55" dirty="0">
              <a:solidFill>
                <a:srgbClr val="990033"/>
              </a:solidFill>
              <a:latin typeface="Cambria"/>
              <a:cs typeface="Cambria"/>
            </a:endParaRPr>
          </a:p>
          <a:p>
            <a:pPr marL="481922" indent="-469858">
              <a:spcBef>
                <a:spcPts val="225"/>
              </a:spcBef>
              <a:buFont typeface="Times New Roman"/>
              <a:buChar char="■"/>
              <a:tabLst>
                <a:tab pos="481922" algn="l"/>
                <a:tab pos="482557" algn="l"/>
              </a:tabLst>
            </a:pPr>
            <a:r>
              <a:rPr lang="en-IN" sz="2200" spc="55" dirty="0">
                <a:solidFill>
                  <a:srgbClr val="990033"/>
                </a:solidFill>
                <a:latin typeface="Cambria"/>
                <a:cs typeface="Cambria"/>
              </a:rPr>
              <a:t>For example, master direction on export and import, master direction on external commercial borrowing, master direction on compounding of contravention etc.</a:t>
            </a:r>
            <a:endParaRPr sz="2200" dirty="0">
              <a:latin typeface="Cambria"/>
              <a:cs typeface="Cambria"/>
            </a:endParaRPr>
          </a:p>
          <a:p>
            <a:pPr marL="481922" marR="81273" indent="-469858">
              <a:lnSpc>
                <a:spcPts val="2380"/>
              </a:lnSpc>
              <a:spcBef>
                <a:spcPts val="560"/>
              </a:spcBef>
              <a:buClr>
                <a:srgbClr val="990033"/>
              </a:buClr>
              <a:buFont typeface="Times New Roman"/>
              <a:buChar char="■"/>
              <a:tabLst>
                <a:tab pos="481922" algn="l"/>
                <a:tab pos="482557" algn="l"/>
              </a:tabLst>
            </a:pPr>
            <a:r>
              <a:rPr lang="de-DE" sz="2200" u="heavy" spc="60" dirty="0">
                <a:solidFill>
                  <a:srgbClr val="336699"/>
                </a:solidFill>
                <a:uFill>
                  <a:solidFill>
                    <a:srgbClr val="336699"/>
                  </a:solidFill>
                </a:uFill>
                <a:latin typeface="Cambria"/>
                <a:cs typeface="Cambria"/>
                <a:hlinkClick r:id="rId2"/>
              </a:rPr>
              <a:t>https://www.rbi.org.in/Scripts/BS_ViewMasterDirections.aspx</a:t>
            </a:r>
            <a:endParaRPr lang="de-DE" sz="2200" u="heavy" spc="60" dirty="0">
              <a:solidFill>
                <a:srgbClr val="336699"/>
              </a:solidFill>
              <a:uFill>
                <a:solidFill>
                  <a:srgbClr val="336699"/>
                </a:solidFill>
              </a:uFill>
              <a:latin typeface="Cambria"/>
              <a:cs typeface="Cambria"/>
            </a:endParaRPr>
          </a:p>
          <a:p>
            <a:pPr marL="12064" marR="81273">
              <a:lnSpc>
                <a:spcPts val="2380"/>
              </a:lnSpc>
              <a:spcBef>
                <a:spcPts val="560"/>
              </a:spcBef>
              <a:buClr>
                <a:srgbClr val="990033"/>
              </a:buClr>
              <a:tabLst>
                <a:tab pos="481922" algn="l"/>
                <a:tab pos="482557" algn="l"/>
              </a:tabLst>
            </a:pPr>
            <a:endParaRPr lang="de-DE" sz="2200" dirty="0">
              <a:latin typeface="Cambria"/>
              <a:cs typeface="Cambria"/>
            </a:endParaRPr>
          </a:p>
        </p:txBody>
      </p:sp>
      <p:sp>
        <p:nvSpPr>
          <p:cNvPr id="8" name="object 8"/>
          <p:cNvSpPr txBox="1"/>
          <p:nvPr/>
        </p:nvSpPr>
        <p:spPr>
          <a:xfrm>
            <a:off x="4946886" y="6763735"/>
            <a:ext cx="184785" cy="213519"/>
          </a:xfrm>
          <a:prstGeom prst="rect">
            <a:avLst/>
          </a:prstGeom>
        </p:spPr>
        <p:txBody>
          <a:bodyPr vert="horz" wrap="square" lIns="0" tIns="13334" rIns="0" bIns="0" rtlCol="0">
            <a:spAutoFit/>
          </a:bodyPr>
          <a:lstStyle/>
          <a:p>
            <a:pPr marL="38097">
              <a:spcBef>
                <a:spcPts val="105"/>
              </a:spcBef>
            </a:pPr>
            <a:fld id="{81D60167-4931-47E6-BA6A-407CBD079E47}" type="slidenum">
              <a:rPr sz="1300" b="1" dirty="0">
                <a:solidFill>
                  <a:srgbClr val="990033"/>
                </a:solidFill>
                <a:latin typeface="Verdana"/>
                <a:cs typeface="Verdana"/>
              </a:rPr>
              <a:pPr marL="38097">
                <a:spcBef>
                  <a:spcPts val="105"/>
                </a:spcBef>
              </a:pPr>
              <a:t>9</a:t>
            </a:fld>
            <a:endParaRPr sz="1300">
              <a:latin typeface="Verdana"/>
              <a:cs typeface="Verdana"/>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6100" y="809625"/>
            <a:ext cx="9448799" cy="1212424"/>
          </a:xfrm>
          <a:prstGeom prst="rect">
            <a:avLst/>
          </a:prstGeom>
        </p:spPr>
        <p:txBody>
          <a:bodyPr vert="horz" wrap="square" lIns="0" tIns="316778" rIns="0" bIns="0" rtlCol="0">
            <a:spAutoFit/>
          </a:bodyPr>
          <a:lstStyle/>
          <a:p>
            <a:pPr marR="6350">
              <a:spcBef>
                <a:spcPts val="95"/>
              </a:spcBef>
            </a:pPr>
            <a:r>
              <a:rPr sz="2900" spc="-10" dirty="0"/>
              <a:t>Impact</a:t>
            </a:r>
            <a:r>
              <a:rPr sz="2900" spc="15" dirty="0"/>
              <a:t> </a:t>
            </a:r>
            <a:r>
              <a:rPr sz="2900" spc="-15" dirty="0"/>
              <a:t>on</a:t>
            </a:r>
            <a:r>
              <a:rPr sz="2900" spc="21" dirty="0"/>
              <a:t> </a:t>
            </a:r>
            <a:r>
              <a:rPr sz="2900" spc="-5" dirty="0"/>
              <a:t>transactions</a:t>
            </a:r>
            <a:r>
              <a:rPr sz="2900" spc="15" dirty="0"/>
              <a:t> </a:t>
            </a:r>
            <a:r>
              <a:rPr sz="2900" spc="-10" dirty="0"/>
              <a:t>done</a:t>
            </a:r>
            <a:r>
              <a:rPr sz="2900" spc="25" dirty="0"/>
              <a:t> </a:t>
            </a:r>
            <a:r>
              <a:rPr sz="2900" spc="-5" dirty="0"/>
              <a:t>at</a:t>
            </a:r>
            <a:r>
              <a:rPr sz="2900" spc="21" dirty="0"/>
              <a:t> </a:t>
            </a:r>
            <a:r>
              <a:rPr sz="2900" spc="-5" dirty="0"/>
              <a:t>time </a:t>
            </a:r>
            <a:r>
              <a:rPr sz="2900" spc="-10" dirty="0"/>
              <a:t>when</a:t>
            </a:r>
            <a:r>
              <a:rPr lang="en-US" sz="2900" spc="-10" dirty="0"/>
              <a:t> </a:t>
            </a:r>
            <a:r>
              <a:rPr sz="2900" spc="-5" dirty="0"/>
              <a:t>person</a:t>
            </a:r>
            <a:r>
              <a:rPr sz="2900" spc="-15" dirty="0"/>
              <a:t> </a:t>
            </a:r>
            <a:r>
              <a:rPr sz="2900" dirty="0"/>
              <a:t>was</a:t>
            </a:r>
            <a:r>
              <a:rPr sz="2900" spc="-25" dirty="0"/>
              <a:t> </a:t>
            </a:r>
            <a:r>
              <a:rPr sz="2900" spc="-5" dirty="0"/>
              <a:t>resident</a:t>
            </a:r>
            <a:r>
              <a:rPr sz="2900" spc="5" dirty="0"/>
              <a:t> </a:t>
            </a:r>
            <a:r>
              <a:rPr sz="2900" spc="-10" dirty="0"/>
              <a:t>in</a:t>
            </a:r>
            <a:r>
              <a:rPr sz="2900" spc="10" dirty="0"/>
              <a:t> </a:t>
            </a:r>
            <a:r>
              <a:rPr sz="2900" spc="-5" dirty="0"/>
              <a:t>India</a:t>
            </a:r>
            <a:endParaRPr sz="2900" dirty="0"/>
          </a:p>
        </p:txBody>
      </p:sp>
      <p:sp>
        <p:nvSpPr>
          <p:cNvPr id="6" name="object 6"/>
          <p:cNvSpPr txBox="1"/>
          <p:nvPr/>
        </p:nvSpPr>
        <p:spPr>
          <a:xfrm>
            <a:off x="698500" y="2409825"/>
            <a:ext cx="9144000" cy="2342942"/>
          </a:xfrm>
          <a:prstGeom prst="rect">
            <a:avLst/>
          </a:prstGeom>
        </p:spPr>
        <p:txBody>
          <a:bodyPr vert="horz" wrap="square" lIns="0" tIns="87623" rIns="0" bIns="0" rtlCol="0">
            <a:spAutoFit/>
          </a:bodyPr>
          <a:lstStyle/>
          <a:p>
            <a:pPr marL="12699">
              <a:spcBef>
                <a:spcPts val="690"/>
              </a:spcBef>
            </a:pPr>
            <a:r>
              <a:rPr sz="2400" b="1" spc="-5" dirty="0">
                <a:solidFill>
                  <a:srgbClr val="990033"/>
                </a:solidFill>
                <a:latin typeface="Palatino Linotype"/>
                <a:cs typeface="Palatino Linotype"/>
              </a:rPr>
              <a:t>Insurance</a:t>
            </a:r>
            <a:r>
              <a:rPr sz="2400" b="1" spc="-35" dirty="0">
                <a:solidFill>
                  <a:srgbClr val="990033"/>
                </a:solidFill>
                <a:latin typeface="Palatino Linotype"/>
                <a:cs typeface="Palatino Linotype"/>
              </a:rPr>
              <a:t> </a:t>
            </a:r>
            <a:r>
              <a:rPr sz="2400" b="1" spc="-5" dirty="0">
                <a:solidFill>
                  <a:srgbClr val="990033"/>
                </a:solidFill>
                <a:latin typeface="Palatino Linotype"/>
                <a:cs typeface="Palatino Linotype"/>
              </a:rPr>
              <a:t>Policies:</a:t>
            </a:r>
            <a:endParaRPr sz="2400" dirty="0">
              <a:latin typeface="Palatino Linotype"/>
              <a:cs typeface="Palatino Linotype"/>
            </a:endParaRPr>
          </a:p>
          <a:p>
            <a:pPr marL="481922" marR="5080" indent="-469858">
              <a:spcBef>
                <a:spcPts val="535"/>
              </a:spcBef>
              <a:buFont typeface="Times New Roman"/>
              <a:buChar char="■"/>
              <a:tabLst>
                <a:tab pos="481922" algn="l"/>
                <a:tab pos="482557" algn="l"/>
                <a:tab pos="1117500" algn="l"/>
                <a:tab pos="2417231" algn="l"/>
                <a:tab pos="3786168" algn="l"/>
                <a:tab pos="4703662" algn="l"/>
                <a:tab pos="5540518" algn="l"/>
                <a:tab pos="6611033" algn="l"/>
                <a:tab pos="7417411" algn="l"/>
                <a:tab pos="7997115" algn="l"/>
              </a:tabLst>
            </a:pPr>
            <a:r>
              <a:rPr sz="2200" spc="155" dirty="0">
                <a:solidFill>
                  <a:srgbClr val="990033"/>
                </a:solidFill>
                <a:latin typeface="Cambria"/>
                <a:cs typeface="Cambria"/>
              </a:rPr>
              <a:t>L</a:t>
            </a:r>
            <a:r>
              <a:rPr sz="2200" spc="21" dirty="0">
                <a:solidFill>
                  <a:srgbClr val="990033"/>
                </a:solidFill>
                <a:latin typeface="Cambria"/>
                <a:cs typeface="Cambria"/>
              </a:rPr>
              <a:t>i</a:t>
            </a:r>
            <a:r>
              <a:rPr sz="2200" spc="55" dirty="0">
                <a:solidFill>
                  <a:srgbClr val="990033"/>
                </a:solidFill>
                <a:latin typeface="Cambria"/>
                <a:cs typeface="Cambria"/>
              </a:rPr>
              <a:t>f</a:t>
            </a:r>
            <a:r>
              <a:rPr sz="2200" spc="-25" dirty="0">
                <a:solidFill>
                  <a:srgbClr val="990033"/>
                </a:solidFill>
                <a:latin typeface="Cambria"/>
                <a:cs typeface="Cambria"/>
              </a:rPr>
              <a:t>e</a:t>
            </a:r>
            <a:r>
              <a:rPr sz="2200" dirty="0">
                <a:solidFill>
                  <a:srgbClr val="990033"/>
                </a:solidFill>
                <a:latin typeface="Cambria"/>
                <a:cs typeface="Cambria"/>
              </a:rPr>
              <a:t>	</a:t>
            </a:r>
            <a:r>
              <a:rPr sz="2200" spc="254" dirty="0">
                <a:solidFill>
                  <a:srgbClr val="990033"/>
                </a:solidFill>
                <a:latin typeface="Cambria"/>
                <a:cs typeface="Cambria"/>
              </a:rPr>
              <a:t>/</a:t>
            </a:r>
            <a:r>
              <a:rPr sz="2200" spc="319" dirty="0">
                <a:solidFill>
                  <a:srgbClr val="990033"/>
                </a:solidFill>
                <a:latin typeface="Cambria"/>
                <a:cs typeface="Cambria"/>
              </a:rPr>
              <a:t>G</a:t>
            </a:r>
            <a:r>
              <a:rPr sz="2200" spc="-25" dirty="0">
                <a:solidFill>
                  <a:srgbClr val="990033"/>
                </a:solidFill>
                <a:latin typeface="Cambria"/>
                <a:cs typeface="Cambria"/>
              </a:rPr>
              <a:t>e</a:t>
            </a:r>
            <a:r>
              <a:rPr sz="2200" spc="44" dirty="0">
                <a:solidFill>
                  <a:srgbClr val="990033"/>
                </a:solidFill>
                <a:latin typeface="Cambria"/>
                <a:cs typeface="Cambria"/>
              </a:rPr>
              <a:t>n</a:t>
            </a:r>
            <a:r>
              <a:rPr sz="2200" spc="-25" dirty="0">
                <a:solidFill>
                  <a:srgbClr val="990033"/>
                </a:solidFill>
                <a:latin typeface="Cambria"/>
                <a:cs typeface="Cambria"/>
              </a:rPr>
              <a:t>e</a:t>
            </a:r>
            <a:r>
              <a:rPr sz="2200" spc="-60" dirty="0">
                <a:solidFill>
                  <a:srgbClr val="990033"/>
                </a:solidFill>
                <a:latin typeface="Cambria"/>
                <a:cs typeface="Cambria"/>
              </a:rPr>
              <a:t>r</a:t>
            </a:r>
            <a:r>
              <a:rPr sz="2200" spc="40" dirty="0">
                <a:solidFill>
                  <a:srgbClr val="990033"/>
                </a:solidFill>
                <a:latin typeface="Cambria"/>
                <a:cs typeface="Cambria"/>
              </a:rPr>
              <a:t>al</a:t>
            </a:r>
            <a:r>
              <a:rPr sz="2200" dirty="0">
                <a:solidFill>
                  <a:srgbClr val="990033"/>
                </a:solidFill>
                <a:latin typeface="Cambria"/>
                <a:cs typeface="Cambria"/>
              </a:rPr>
              <a:t>	</a:t>
            </a:r>
            <a:r>
              <a:rPr sz="2200" spc="5" dirty="0">
                <a:solidFill>
                  <a:srgbClr val="990033"/>
                </a:solidFill>
                <a:latin typeface="Cambria"/>
                <a:cs typeface="Cambria"/>
              </a:rPr>
              <a:t>I</a:t>
            </a:r>
            <a:r>
              <a:rPr sz="2200" spc="65" dirty="0">
                <a:solidFill>
                  <a:srgbClr val="990033"/>
                </a:solidFill>
                <a:latin typeface="Cambria"/>
                <a:cs typeface="Cambria"/>
              </a:rPr>
              <a:t>n</a:t>
            </a:r>
            <a:r>
              <a:rPr sz="2200" spc="-25" dirty="0">
                <a:solidFill>
                  <a:srgbClr val="990033"/>
                </a:solidFill>
                <a:latin typeface="Cambria"/>
                <a:cs typeface="Cambria"/>
              </a:rPr>
              <a:t>s</a:t>
            </a:r>
            <a:r>
              <a:rPr sz="2200" spc="120" dirty="0">
                <a:solidFill>
                  <a:srgbClr val="990033"/>
                </a:solidFill>
                <a:latin typeface="Cambria"/>
                <a:cs typeface="Cambria"/>
              </a:rPr>
              <a:t>u</a:t>
            </a:r>
            <a:r>
              <a:rPr sz="2200" spc="-60" dirty="0">
                <a:solidFill>
                  <a:srgbClr val="990033"/>
                </a:solidFill>
                <a:latin typeface="Cambria"/>
                <a:cs typeface="Cambria"/>
              </a:rPr>
              <a:t>r</a:t>
            </a:r>
            <a:r>
              <a:rPr sz="2200" spc="21" dirty="0">
                <a:solidFill>
                  <a:srgbClr val="990033"/>
                </a:solidFill>
                <a:latin typeface="Cambria"/>
                <a:cs typeface="Cambria"/>
              </a:rPr>
              <a:t>a</a:t>
            </a:r>
            <a:r>
              <a:rPr sz="2200" spc="65" dirty="0">
                <a:solidFill>
                  <a:srgbClr val="990033"/>
                </a:solidFill>
                <a:latin typeface="Cambria"/>
                <a:cs typeface="Cambria"/>
              </a:rPr>
              <a:t>n</a:t>
            </a:r>
            <a:r>
              <a:rPr sz="2200" spc="-10" dirty="0">
                <a:solidFill>
                  <a:srgbClr val="990033"/>
                </a:solidFill>
                <a:latin typeface="Cambria"/>
                <a:cs typeface="Cambria"/>
              </a:rPr>
              <a:t>c</a:t>
            </a:r>
            <a:r>
              <a:rPr sz="2200" spc="-25" dirty="0">
                <a:solidFill>
                  <a:srgbClr val="990033"/>
                </a:solidFill>
                <a:latin typeface="Cambria"/>
                <a:cs typeface="Cambria"/>
              </a:rPr>
              <a:t>e</a:t>
            </a:r>
            <a:r>
              <a:rPr sz="2200" dirty="0">
                <a:solidFill>
                  <a:srgbClr val="990033"/>
                </a:solidFill>
                <a:latin typeface="Cambria"/>
                <a:cs typeface="Cambria"/>
              </a:rPr>
              <a:t>	</a:t>
            </a:r>
            <a:r>
              <a:rPr sz="2200" spc="65" dirty="0">
                <a:solidFill>
                  <a:srgbClr val="990033"/>
                </a:solidFill>
                <a:latin typeface="Cambria"/>
                <a:cs typeface="Cambria"/>
              </a:rPr>
              <a:t>P</a:t>
            </a:r>
            <a:r>
              <a:rPr sz="2200" spc="35" dirty="0">
                <a:solidFill>
                  <a:srgbClr val="990033"/>
                </a:solidFill>
                <a:latin typeface="Cambria"/>
                <a:cs typeface="Cambria"/>
              </a:rPr>
              <a:t>ol</a:t>
            </a:r>
            <a:r>
              <a:rPr sz="2200" spc="21" dirty="0">
                <a:solidFill>
                  <a:srgbClr val="990033"/>
                </a:solidFill>
                <a:latin typeface="Cambria"/>
                <a:cs typeface="Cambria"/>
              </a:rPr>
              <a:t>i</a:t>
            </a:r>
            <a:r>
              <a:rPr sz="2200" spc="-10" dirty="0">
                <a:solidFill>
                  <a:srgbClr val="990033"/>
                </a:solidFill>
                <a:latin typeface="Cambria"/>
                <a:cs typeface="Cambria"/>
              </a:rPr>
              <a:t>c</a:t>
            </a:r>
            <a:r>
              <a:rPr sz="2200" spc="110" dirty="0">
                <a:solidFill>
                  <a:srgbClr val="990033"/>
                </a:solidFill>
                <a:latin typeface="Cambria"/>
                <a:cs typeface="Cambria"/>
              </a:rPr>
              <a:t>y</a:t>
            </a:r>
            <a:r>
              <a:rPr sz="2200" dirty="0">
                <a:solidFill>
                  <a:srgbClr val="990033"/>
                </a:solidFill>
                <a:latin typeface="Cambria"/>
                <a:cs typeface="Cambria"/>
              </a:rPr>
              <a:t>	</a:t>
            </a:r>
            <a:r>
              <a:rPr sz="2200" spc="-44" dirty="0">
                <a:solidFill>
                  <a:srgbClr val="990033"/>
                </a:solidFill>
                <a:latin typeface="Cambria"/>
                <a:cs typeface="Cambria"/>
              </a:rPr>
              <a:t>t</a:t>
            </a:r>
            <a:r>
              <a:rPr sz="2200" spc="21" dirty="0">
                <a:solidFill>
                  <a:srgbClr val="990033"/>
                </a:solidFill>
                <a:latin typeface="Cambria"/>
                <a:cs typeface="Cambria"/>
              </a:rPr>
              <a:t>a</a:t>
            </a:r>
            <a:r>
              <a:rPr sz="2200" spc="70" dirty="0">
                <a:solidFill>
                  <a:srgbClr val="990033"/>
                </a:solidFill>
                <a:latin typeface="Cambria"/>
                <a:cs typeface="Cambria"/>
              </a:rPr>
              <a:t>k</a:t>
            </a:r>
            <a:r>
              <a:rPr sz="2200" spc="-25" dirty="0">
                <a:solidFill>
                  <a:srgbClr val="990033"/>
                </a:solidFill>
                <a:latin typeface="Cambria"/>
                <a:cs typeface="Cambria"/>
              </a:rPr>
              <a:t>e</a:t>
            </a:r>
            <a:r>
              <a:rPr sz="2200" spc="50" dirty="0">
                <a:solidFill>
                  <a:srgbClr val="990033"/>
                </a:solidFill>
                <a:latin typeface="Cambria"/>
                <a:cs typeface="Cambria"/>
              </a:rPr>
              <a:t>n</a:t>
            </a:r>
            <a:r>
              <a:rPr sz="2200" dirty="0">
                <a:solidFill>
                  <a:srgbClr val="990033"/>
                </a:solidFill>
                <a:latin typeface="Cambria"/>
                <a:cs typeface="Cambria"/>
              </a:rPr>
              <a:t>	</a:t>
            </a:r>
            <a:r>
              <a:rPr sz="2200" spc="35" dirty="0">
                <a:solidFill>
                  <a:srgbClr val="990033"/>
                </a:solidFill>
                <a:latin typeface="Cambria"/>
                <a:cs typeface="Cambria"/>
              </a:rPr>
              <a:t>o</a:t>
            </a:r>
            <a:r>
              <a:rPr sz="2200" spc="95" dirty="0">
                <a:solidFill>
                  <a:srgbClr val="990033"/>
                </a:solidFill>
                <a:latin typeface="Cambria"/>
                <a:cs typeface="Cambria"/>
              </a:rPr>
              <a:t>u</a:t>
            </a:r>
            <a:r>
              <a:rPr sz="2200" spc="-25" dirty="0">
                <a:solidFill>
                  <a:srgbClr val="990033"/>
                </a:solidFill>
                <a:latin typeface="Cambria"/>
                <a:cs typeface="Cambria"/>
              </a:rPr>
              <a:t>ts</a:t>
            </a:r>
            <a:r>
              <a:rPr sz="2200" spc="21" dirty="0">
                <a:solidFill>
                  <a:srgbClr val="990033"/>
                </a:solidFill>
                <a:latin typeface="Cambria"/>
                <a:cs typeface="Cambria"/>
              </a:rPr>
              <a:t>i</a:t>
            </a:r>
            <a:r>
              <a:rPr sz="2200" spc="140" dirty="0">
                <a:solidFill>
                  <a:srgbClr val="990033"/>
                </a:solidFill>
                <a:latin typeface="Cambria"/>
                <a:cs typeface="Cambria"/>
              </a:rPr>
              <a:t>d</a:t>
            </a:r>
            <a:r>
              <a:rPr sz="2200" spc="-25" dirty="0">
                <a:solidFill>
                  <a:srgbClr val="990033"/>
                </a:solidFill>
                <a:latin typeface="Cambria"/>
                <a:cs typeface="Cambria"/>
              </a:rPr>
              <a:t>e</a:t>
            </a:r>
            <a:r>
              <a:rPr sz="2200" dirty="0">
                <a:solidFill>
                  <a:srgbClr val="990033"/>
                </a:solidFill>
                <a:latin typeface="Cambria"/>
                <a:cs typeface="Cambria"/>
              </a:rPr>
              <a:t>	</a:t>
            </a:r>
            <a:r>
              <a:rPr sz="2200" spc="30" dirty="0">
                <a:solidFill>
                  <a:srgbClr val="990033"/>
                </a:solidFill>
                <a:latin typeface="Cambria"/>
                <a:cs typeface="Cambria"/>
              </a:rPr>
              <a:t>I</a:t>
            </a:r>
            <a:r>
              <a:rPr sz="2200" spc="44" dirty="0">
                <a:solidFill>
                  <a:srgbClr val="990033"/>
                </a:solidFill>
                <a:latin typeface="Cambria"/>
                <a:cs typeface="Cambria"/>
              </a:rPr>
              <a:t>n</a:t>
            </a:r>
            <a:r>
              <a:rPr sz="2200" spc="114" dirty="0">
                <a:solidFill>
                  <a:srgbClr val="990033"/>
                </a:solidFill>
                <a:latin typeface="Cambria"/>
                <a:cs typeface="Cambria"/>
              </a:rPr>
              <a:t>d</a:t>
            </a:r>
            <a:r>
              <a:rPr sz="2200" spc="21" dirty="0">
                <a:solidFill>
                  <a:srgbClr val="990033"/>
                </a:solidFill>
                <a:latin typeface="Cambria"/>
                <a:cs typeface="Cambria"/>
              </a:rPr>
              <a:t>ia</a:t>
            </a:r>
            <a:r>
              <a:rPr sz="2200" dirty="0">
                <a:solidFill>
                  <a:srgbClr val="990033"/>
                </a:solidFill>
                <a:latin typeface="Cambria"/>
                <a:cs typeface="Cambria"/>
              </a:rPr>
              <a:t>	</a:t>
            </a:r>
            <a:r>
              <a:rPr sz="2200" spc="-10" dirty="0">
                <a:solidFill>
                  <a:srgbClr val="990033"/>
                </a:solidFill>
                <a:latin typeface="Cambria"/>
                <a:cs typeface="Cambria"/>
              </a:rPr>
              <a:t>c</a:t>
            </a:r>
            <a:r>
              <a:rPr sz="2200" spc="21" dirty="0">
                <a:solidFill>
                  <a:srgbClr val="990033"/>
                </a:solidFill>
                <a:latin typeface="Cambria"/>
                <a:cs typeface="Cambria"/>
              </a:rPr>
              <a:t>a</a:t>
            </a:r>
            <a:r>
              <a:rPr sz="2200" spc="50" dirty="0">
                <a:solidFill>
                  <a:srgbClr val="990033"/>
                </a:solidFill>
                <a:latin typeface="Cambria"/>
                <a:cs typeface="Cambria"/>
              </a:rPr>
              <a:t>n</a:t>
            </a:r>
            <a:r>
              <a:rPr sz="2200" dirty="0">
                <a:solidFill>
                  <a:srgbClr val="990033"/>
                </a:solidFill>
                <a:latin typeface="Cambria"/>
                <a:cs typeface="Cambria"/>
              </a:rPr>
              <a:t>	b</a:t>
            </a:r>
            <a:r>
              <a:rPr sz="2200" spc="-15" dirty="0">
                <a:solidFill>
                  <a:srgbClr val="990033"/>
                </a:solidFill>
                <a:latin typeface="Cambria"/>
                <a:cs typeface="Cambria"/>
              </a:rPr>
              <a:t>e  </a:t>
            </a:r>
            <a:r>
              <a:rPr sz="2200" spc="40" dirty="0">
                <a:solidFill>
                  <a:srgbClr val="990033"/>
                </a:solidFill>
                <a:latin typeface="Cambria"/>
                <a:cs typeface="Cambria"/>
              </a:rPr>
              <a:t>continued.</a:t>
            </a:r>
            <a:endParaRPr sz="2200" dirty="0">
              <a:latin typeface="Cambria"/>
              <a:cs typeface="Cambria"/>
            </a:endParaRPr>
          </a:p>
          <a:p>
            <a:pPr marL="481922" indent="-469858">
              <a:spcBef>
                <a:spcPts val="525"/>
              </a:spcBef>
              <a:buFont typeface="Times New Roman"/>
              <a:buChar char="■"/>
              <a:tabLst>
                <a:tab pos="481922" algn="l"/>
                <a:tab pos="482557" algn="l"/>
              </a:tabLst>
            </a:pPr>
            <a:r>
              <a:rPr sz="2200" spc="175" dirty="0">
                <a:solidFill>
                  <a:srgbClr val="990033"/>
                </a:solidFill>
                <a:latin typeface="Cambria"/>
                <a:cs typeface="Cambria"/>
              </a:rPr>
              <a:t>No</a:t>
            </a:r>
            <a:r>
              <a:rPr sz="2200" spc="50" dirty="0">
                <a:solidFill>
                  <a:srgbClr val="990033"/>
                </a:solidFill>
                <a:latin typeface="Cambria"/>
                <a:cs typeface="Cambria"/>
              </a:rPr>
              <a:t> </a:t>
            </a:r>
            <a:r>
              <a:rPr sz="2200" spc="21" dirty="0">
                <a:solidFill>
                  <a:srgbClr val="990033"/>
                </a:solidFill>
                <a:latin typeface="Cambria"/>
                <a:cs typeface="Cambria"/>
              </a:rPr>
              <a:t>permission</a:t>
            </a:r>
            <a:r>
              <a:rPr sz="2200" spc="80" dirty="0">
                <a:solidFill>
                  <a:srgbClr val="990033"/>
                </a:solidFill>
                <a:latin typeface="Cambria"/>
                <a:cs typeface="Cambria"/>
              </a:rPr>
              <a:t> </a:t>
            </a:r>
            <a:r>
              <a:rPr sz="2200" spc="10" dirty="0">
                <a:solidFill>
                  <a:srgbClr val="990033"/>
                </a:solidFill>
                <a:latin typeface="Cambria"/>
                <a:cs typeface="Cambria"/>
              </a:rPr>
              <a:t>required</a:t>
            </a:r>
            <a:r>
              <a:rPr sz="2200" spc="105" dirty="0">
                <a:solidFill>
                  <a:srgbClr val="990033"/>
                </a:solidFill>
                <a:latin typeface="Cambria"/>
                <a:cs typeface="Cambria"/>
              </a:rPr>
              <a:t> </a:t>
            </a:r>
            <a:r>
              <a:rPr sz="2200" spc="15" dirty="0">
                <a:solidFill>
                  <a:srgbClr val="990033"/>
                </a:solidFill>
                <a:latin typeface="Cambria"/>
                <a:cs typeface="Cambria"/>
              </a:rPr>
              <a:t>for</a:t>
            </a:r>
            <a:r>
              <a:rPr sz="2200" spc="80" dirty="0">
                <a:solidFill>
                  <a:srgbClr val="990033"/>
                </a:solidFill>
                <a:latin typeface="Cambria"/>
                <a:cs typeface="Cambria"/>
              </a:rPr>
              <a:t> </a:t>
            </a:r>
            <a:r>
              <a:rPr sz="2200" spc="50" dirty="0">
                <a:solidFill>
                  <a:srgbClr val="990033"/>
                </a:solidFill>
                <a:latin typeface="Cambria"/>
                <a:cs typeface="Cambria"/>
              </a:rPr>
              <a:t>payment</a:t>
            </a:r>
            <a:r>
              <a:rPr sz="2200" spc="25" dirty="0">
                <a:solidFill>
                  <a:srgbClr val="990033"/>
                </a:solidFill>
                <a:latin typeface="Cambria"/>
                <a:cs typeface="Cambria"/>
              </a:rPr>
              <a:t> </a:t>
            </a:r>
            <a:r>
              <a:rPr sz="2200" spc="50" dirty="0">
                <a:solidFill>
                  <a:srgbClr val="990033"/>
                </a:solidFill>
                <a:latin typeface="Cambria"/>
                <a:cs typeface="Cambria"/>
              </a:rPr>
              <a:t>of</a:t>
            </a:r>
            <a:r>
              <a:rPr sz="2200" spc="75" dirty="0">
                <a:solidFill>
                  <a:srgbClr val="990033"/>
                </a:solidFill>
                <a:latin typeface="Cambria"/>
                <a:cs typeface="Cambria"/>
              </a:rPr>
              <a:t> </a:t>
            </a:r>
            <a:r>
              <a:rPr sz="2200" spc="55" dirty="0">
                <a:solidFill>
                  <a:srgbClr val="990033"/>
                </a:solidFill>
                <a:latin typeface="Cambria"/>
                <a:cs typeface="Cambria"/>
              </a:rPr>
              <a:t>premium.</a:t>
            </a:r>
            <a:endParaRPr sz="2200" dirty="0">
              <a:latin typeface="Cambria"/>
              <a:cs typeface="Cambria"/>
            </a:endParaRPr>
          </a:p>
          <a:p>
            <a:pPr marL="481922" marR="5080" indent="-469858">
              <a:spcBef>
                <a:spcPts val="530"/>
              </a:spcBef>
              <a:buFont typeface="Times New Roman"/>
              <a:buChar char="■"/>
              <a:tabLst>
                <a:tab pos="481922" algn="l"/>
                <a:tab pos="482557" algn="l"/>
                <a:tab pos="1766414" algn="l"/>
                <a:tab pos="3061698" algn="l"/>
                <a:tab pos="3509334" algn="l"/>
                <a:tab pos="4652231" algn="l"/>
                <a:tab pos="5080819" algn="l"/>
                <a:tab pos="5722111" algn="l"/>
                <a:tab pos="6577381" algn="l"/>
                <a:tab pos="7233912" algn="l"/>
                <a:tab pos="7997115" algn="l"/>
              </a:tabLst>
            </a:pPr>
            <a:r>
              <a:rPr sz="2200" spc="285" dirty="0">
                <a:solidFill>
                  <a:srgbClr val="990033"/>
                </a:solidFill>
                <a:latin typeface="Cambria"/>
                <a:cs typeface="Cambria"/>
              </a:rPr>
              <a:t>M</a:t>
            </a:r>
            <a:r>
              <a:rPr sz="2200" spc="21" dirty="0">
                <a:solidFill>
                  <a:srgbClr val="990033"/>
                </a:solidFill>
                <a:latin typeface="Cambria"/>
                <a:cs typeface="Cambria"/>
              </a:rPr>
              <a:t>a</a:t>
            </a:r>
            <a:r>
              <a:rPr sz="2200" spc="-25" dirty="0">
                <a:solidFill>
                  <a:srgbClr val="990033"/>
                </a:solidFill>
                <a:latin typeface="Cambria"/>
                <a:cs typeface="Cambria"/>
              </a:rPr>
              <a:t>t</a:t>
            </a:r>
            <a:r>
              <a:rPr sz="2200" spc="95" dirty="0">
                <a:solidFill>
                  <a:srgbClr val="990033"/>
                </a:solidFill>
                <a:latin typeface="Cambria"/>
                <a:cs typeface="Cambria"/>
              </a:rPr>
              <a:t>u</a:t>
            </a:r>
            <a:r>
              <a:rPr sz="2200" spc="-60" dirty="0">
                <a:solidFill>
                  <a:srgbClr val="990033"/>
                </a:solidFill>
                <a:latin typeface="Cambria"/>
                <a:cs typeface="Cambria"/>
              </a:rPr>
              <a:t>r</a:t>
            </a:r>
            <a:r>
              <a:rPr sz="2200" spc="21" dirty="0">
                <a:solidFill>
                  <a:srgbClr val="990033"/>
                </a:solidFill>
                <a:latin typeface="Cambria"/>
                <a:cs typeface="Cambria"/>
              </a:rPr>
              <a:t>i</a:t>
            </a:r>
            <a:r>
              <a:rPr sz="2200" spc="-25" dirty="0">
                <a:solidFill>
                  <a:srgbClr val="990033"/>
                </a:solidFill>
                <a:latin typeface="Cambria"/>
                <a:cs typeface="Cambria"/>
              </a:rPr>
              <a:t>t</a:t>
            </a:r>
            <a:r>
              <a:rPr sz="2200" spc="110" dirty="0">
                <a:solidFill>
                  <a:srgbClr val="990033"/>
                </a:solidFill>
                <a:latin typeface="Cambria"/>
                <a:cs typeface="Cambria"/>
              </a:rPr>
              <a:t>y</a:t>
            </a:r>
            <a:r>
              <a:rPr sz="2200" dirty="0">
                <a:solidFill>
                  <a:srgbClr val="990033"/>
                </a:solidFill>
                <a:latin typeface="Cambria"/>
                <a:cs typeface="Cambria"/>
              </a:rPr>
              <a:t>	</a:t>
            </a:r>
            <a:r>
              <a:rPr sz="2200" spc="90" dirty="0">
                <a:solidFill>
                  <a:srgbClr val="990033"/>
                </a:solidFill>
                <a:latin typeface="Cambria"/>
                <a:cs typeface="Cambria"/>
              </a:rPr>
              <a:t>p</a:t>
            </a:r>
            <a:r>
              <a:rPr sz="2200" spc="-60" dirty="0">
                <a:solidFill>
                  <a:srgbClr val="990033"/>
                </a:solidFill>
                <a:latin typeface="Cambria"/>
                <a:cs typeface="Cambria"/>
              </a:rPr>
              <a:t>r</a:t>
            </a:r>
            <a:r>
              <a:rPr sz="2200" spc="35" dirty="0">
                <a:solidFill>
                  <a:srgbClr val="990033"/>
                </a:solidFill>
                <a:latin typeface="Cambria"/>
                <a:cs typeface="Cambria"/>
              </a:rPr>
              <a:t>o</a:t>
            </a:r>
            <a:r>
              <a:rPr sz="2200" spc="-10" dirty="0">
                <a:solidFill>
                  <a:srgbClr val="990033"/>
                </a:solidFill>
                <a:latin typeface="Cambria"/>
                <a:cs typeface="Cambria"/>
              </a:rPr>
              <a:t>c</a:t>
            </a:r>
            <a:r>
              <a:rPr sz="2200" spc="-25" dirty="0">
                <a:solidFill>
                  <a:srgbClr val="990033"/>
                </a:solidFill>
                <a:latin typeface="Cambria"/>
                <a:cs typeface="Cambria"/>
              </a:rPr>
              <a:t>e</a:t>
            </a:r>
            <a:r>
              <a:rPr sz="2200" spc="-5" dirty="0">
                <a:solidFill>
                  <a:srgbClr val="990033"/>
                </a:solidFill>
                <a:latin typeface="Cambria"/>
                <a:cs typeface="Cambria"/>
              </a:rPr>
              <a:t>e</a:t>
            </a:r>
            <a:r>
              <a:rPr sz="2200" spc="114" dirty="0">
                <a:solidFill>
                  <a:srgbClr val="990033"/>
                </a:solidFill>
                <a:latin typeface="Cambria"/>
                <a:cs typeface="Cambria"/>
              </a:rPr>
              <a:t>d</a:t>
            </a:r>
            <a:r>
              <a:rPr sz="2200" spc="-15" dirty="0">
                <a:solidFill>
                  <a:srgbClr val="990033"/>
                </a:solidFill>
                <a:latin typeface="Cambria"/>
                <a:cs typeface="Cambria"/>
              </a:rPr>
              <a:t>s</a:t>
            </a:r>
            <a:r>
              <a:rPr sz="2200" dirty="0">
                <a:solidFill>
                  <a:srgbClr val="990033"/>
                </a:solidFill>
                <a:latin typeface="Cambria"/>
                <a:cs typeface="Cambria"/>
              </a:rPr>
              <a:t>	</a:t>
            </a:r>
            <a:r>
              <a:rPr sz="2200" spc="35" dirty="0">
                <a:solidFill>
                  <a:srgbClr val="990033"/>
                </a:solidFill>
                <a:latin typeface="Cambria"/>
                <a:cs typeface="Cambria"/>
              </a:rPr>
              <a:t>o</a:t>
            </a:r>
            <a:r>
              <a:rPr sz="2200" spc="-44" dirty="0">
                <a:solidFill>
                  <a:srgbClr val="990033"/>
                </a:solidFill>
                <a:latin typeface="Cambria"/>
                <a:cs typeface="Cambria"/>
              </a:rPr>
              <a:t>r</a:t>
            </a:r>
            <a:r>
              <a:rPr sz="2200" dirty="0">
                <a:solidFill>
                  <a:srgbClr val="990033"/>
                </a:solidFill>
                <a:latin typeface="Cambria"/>
                <a:cs typeface="Cambria"/>
              </a:rPr>
              <a:t>	</a:t>
            </a:r>
            <a:r>
              <a:rPr sz="2200" spc="21" dirty="0">
                <a:solidFill>
                  <a:srgbClr val="990033"/>
                </a:solidFill>
                <a:latin typeface="Cambria"/>
                <a:cs typeface="Cambria"/>
              </a:rPr>
              <a:t>a</a:t>
            </a:r>
            <a:r>
              <a:rPr sz="2200" spc="95" dirty="0">
                <a:solidFill>
                  <a:srgbClr val="990033"/>
                </a:solidFill>
                <a:latin typeface="Cambria"/>
                <a:cs typeface="Cambria"/>
              </a:rPr>
              <a:t>m</a:t>
            </a:r>
            <a:r>
              <a:rPr sz="2200" spc="35" dirty="0">
                <a:solidFill>
                  <a:srgbClr val="990033"/>
                </a:solidFill>
                <a:latin typeface="Cambria"/>
                <a:cs typeface="Cambria"/>
              </a:rPr>
              <a:t>o</a:t>
            </a:r>
            <a:r>
              <a:rPr sz="2200" spc="95" dirty="0">
                <a:solidFill>
                  <a:srgbClr val="990033"/>
                </a:solidFill>
                <a:latin typeface="Cambria"/>
                <a:cs typeface="Cambria"/>
              </a:rPr>
              <a:t>u</a:t>
            </a:r>
            <a:r>
              <a:rPr sz="2200" spc="44" dirty="0">
                <a:solidFill>
                  <a:srgbClr val="990033"/>
                </a:solidFill>
                <a:latin typeface="Cambria"/>
                <a:cs typeface="Cambria"/>
              </a:rPr>
              <a:t>n</a:t>
            </a:r>
            <a:r>
              <a:rPr sz="2200" spc="-30" dirty="0">
                <a:solidFill>
                  <a:srgbClr val="990033"/>
                </a:solidFill>
                <a:latin typeface="Cambria"/>
                <a:cs typeface="Cambria"/>
              </a:rPr>
              <a:t>t</a:t>
            </a:r>
            <a:r>
              <a:rPr sz="2200" dirty="0">
                <a:solidFill>
                  <a:srgbClr val="990033"/>
                </a:solidFill>
                <a:latin typeface="Cambria"/>
                <a:cs typeface="Cambria"/>
              </a:rPr>
              <a:t>	</a:t>
            </a:r>
            <a:r>
              <a:rPr sz="2200" spc="15" dirty="0">
                <a:solidFill>
                  <a:srgbClr val="990033"/>
                </a:solidFill>
                <a:latin typeface="Cambria"/>
                <a:cs typeface="Cambria"/>
              </a:rPr>
              <a:t>o</a:t>
            </a:r>
            <a:r>
              <a:rPr sz="2200" spc="65" dirty="0">
                <a:solidFill>
                  <a:srgbClr val="990033"/>
                </a:solidFill>
                <a:latin typeface="Cambria"/>
                <a:cs typeface="Cambria"/>
              </a:rPr>
              <a:t>f</a:t>
            </a:r>
            <a:r>
              <a:rPr sz="2200" dirty="0">
                <a:solidFill>
                  <a:srgbClr val="990033"/>
                </a:solidFill>
                <a:latin typeface="Cambria"/>
                <a:cs typeface="Cambria"/>
              </a:rPr>
              <a:t>	</a:t>
            </a:r>
            <a:r>
              <a:rPr sz="2200" spc="21" dirty="0">
                <a:solidFill>
                  <a:srgbClr val="990033"/>
                </a:solidFill>
                <a:latin typeface="Cambria"/>
                <a:cs typeface="Cambria"/>
              </a:rPr>
              <a:t>a</a:t>
            </a:r>
            <a:r>
              <a:rPr sz="2200" spc="65" dirty="0">
                <a:solidFill>
                  <a:srgbClr val="990033"/>
                </a:solidFill>
                <a:latin typeface="Cambria"/>
                <a:cs typeface="Cambria"/>
              </a:rPr>
              <a:t>n</a:t>
            </a:r>
            <a:r>
              <a:rPr sz="2200" spc="110" dirty="0">
                <a:solidFill>
                  <a:srgbClr val="990033"/>
                </a:solidFill>
                <a:latin typeface="Cambria"/>
                <a:cs typeface="Cambria"/>
              </a:rPr>
              <a:t>y</a:t>
            </a:r>
            <a:r>
              <a:rPr sz="2200" dirty="0">
                <a:solidFill>
                  <a:srgbClr val="990033"/>
                </a:solidFill>
                <a:latin typeface="Cambria"/>
                <a:cs typeface="Cambria"/>
              </a:rPr>
              <a:t>	</a:t>
            </a:r>
            <a:r>
              <a:rPr sz="2200" spc="-10" dirty="0">
                <a:solidFill>
                  <a:srgbClr val="990033"/>
                </a:solidFill>
                <a:latin typeface="Cambria"/>
                <a:cs typeface="Cambria"/>
              </a:rPr>
              <a:t>c</a:t>
            </a:r>
            <a:r>
              <a:rPr sz="2200" spc="35" dirty="0">
                <a:solidFill>
                  <a:srgbClr val="990033"/>
                </a:solidFill>
                <a:latin typeface="Cambria"/>
                <a:cs typeface="Cambria"/>
              </a:rPr>
              <a:t>l</a:t>
            </a:r>
            <a:r>
              <a:rPr sz="2200" spc="40" dirty="0">
                <a:solidFill>
                  <a:srgbClr val="990033"/>
                </a:solidFill>
                <a:latin typeface="Cambria"/>
                <a:cs typeface="Cambria"/>
              </a:rPr>
              <a:t>a</a:t>
            </a:r>
            <a:r>
              <a:rPr sz="2200" dirty="0">
                <a:solidFill>
                  <a:srgbClr val="990033"/>
                </a:solidFill>
                <a:latin typeface="Cambria"/>
                <a:cs typeface="Cambria"/>
              </a:rPr>
              <a:t>i</a:t>
            </a:r>
            <a:r>
              <a:rPr sz="2200" spc="105" dirty="0">
                <a:solidFill>
                  <a:srgbClr val="990033"/>
                </a:solidFill>
                <a:latin typeface="Cambria"/>
                <a:cs typeface="Cambria"/>
              </a:rPr>
              <a:t>m</a:t>
            </a:r>
            <a:r>
              <a:rPr sz="2200" dirty="0">
                <a:solidFill>
                  <a:srgbClr val="990033"/>
                </a:solidFill>
                <a:latin typeface="Cambria"/>
                <a:cs typeface="Cambria"/>
              </a:rPr>
              <a:t>	</a:t>
            </a:r>
            <a:r>
              <a:rPr sz="2200" spc="114" dirty="0">
                <a:solidFill>
                  <a:srgbClr val="990033"/>
                </a:solidFill>
                <a:latin typeface="Cambria"/>
                <a:cs typeface="Cambria"/>
              </a:rPr>
              <a:t>d</a:t>
            </a:r>
            <a:r>
              <a:rPr sz="2200" spc="95" dirty="0">
                <a:solidFill>
                  <a:srgbClr val="990033"/>
                </a:solidFill>
                <a:latin typeface="Cambria"/>
                <a:cs typeface="Cambria"/>
              </a:rPr>
              <a:t>u</a:t>
            </a:r>
            <a:r>
              <a:rPr sz="2200" spc="-25" dirty="0">
                <a:solidFill>
                  <a:srgbClr val="990033"/>
                </a:solidFill>
                <a:latin typeface="Cambria"/>
                <a:cs typeface="Cambria"/>
              </a:rPr>
              <a:t>e</a:t>
            </a:r>
            <a:r>
              <a:rPr sz="2200" dirty="0">
                <a:solidFill>
                  <a:srgbClr val="990033"/>
                </a:solidFill>
                <a:latin typeface="Cambria"/>
                <a:cs typeface="Cambria"/>
              </a:rPr>
              <a:t>	</a:t>
            </a:r>
            <a:r>
              <a:rPr sz="2200" spc="-25" dirty="0">
                <a:solidFill>
                  <a:srgbClr val="990033"/>
                </a:solidFill>
                <a:latin typeface="Cambria"/>
                <a:cs typeface="Cambria"/>
              </a:rPr>
              <a:t>s</a:t>
            </a:r>
            <a:r>
              <a:rPr sz="2200" spc="75" dirty="0">
                <a:solidFill>
                  <a:srgbClr val="990033"/>
                </a:solidFill>
                <a:latin typeface="Cambria"/>
                <a:cs typeface="Cambria"/>
              </a:rPr>
              <a:t>h</a:t>
            </a:r>
            <a:r>
              <a:rPr sz="2200" spc="-5" dirty="0">
                <a:solidFill>
                  <a:srgbClr val="990033"/>
                </a:solidFill>
                <a:latin typeface="Cambria"/>
                <a:cs typeface="Cambria"/>
              </a:rPr>
              <a:t>a</a:t>
            </a:r>
            <a:r>
              <a:rPr sz="2200" spc="35" dirty="0">
                <a:solidFill>
                  <a:srgbClr val="990033"/>
                </a:solidFill>
                <a:latin typeface="Cambria"/>
                <a:cs typeface="Cambria"/>
              </a:rPr>
              <a:t>l</a:t>
            </a:r>
            <a:r>
              <a:rPr sz="2200" spc="40" dirty="0">
                <a:solidFill>
                  <a:srgbClr val="990033"/>
                </a:solidFill>
                <a:latin typeface="Cambria"/>
                <a:cs typeface="Cambria"/>
              </a:rPr>
              <a:t>l</a:t>
            </a:r>
            <a:r>
              <a:rPr sz="2200" dirty="0">
                <a:solidFill>
                  <a:srgbClr val="990033"/>
                </a:solidFill>
                <a:latin typeface="Cambria"/>
                <a:cs typeface="Cambria"/>
              </a:rPr>
              <a:t>	b</a:t>
            </a:r>
            <a:r>
              <a:rPr sz="2200" spc="-15" dirty="0">
                <a:solidFill>
                  <a:srgbClr val="990033"/>
                </a:solidFill>
                <a:latin typeface="Cambria"/>
                <a:cs typeface="Cambria"/>
              </a:rPr>
              <a:t>e  </a:t>
            </a:r>
            <a:r>
              <a:rPr sz="2200" spc="5" dirty="0">
                <a:solidFill>
                  <a:srgbClr val="990033"/>
                </a:solidFill>
                <a:latin typeface="Cambria"/>
                <a:cs typeface="Cambria"/>
              </a:rPr>
              <a:t>repatriated</a:t>
            </a:r>
            <a:r>
              <a:rPr sz="2200" spc="60" dirty="0">
                <a:solidFill>
                  <a:srgbClr val="990033"/>
                </a:solidFill>
                <a:latin typeface="Cambria"/>
                <a:cs typeface="Cambria"/>
              </a:rPr>
              <a:t> </a:t>
            </a:r>
            <a:r>
              <a:rPr sz="2200" dirty="0">
                <a:solidFill>
                  <a:srgbClr val="990033"/>
                </a:solidFill>
                <a:latin typeface="Cambria"/>
                <a:cs typeface="Cambria"/>
              </a:rPr>
              <a:t>to</a:t>
            </a:r>
            <a:r>
              <a:rPr sz="2200" spc="50" dirty="0">
                <a:solidFill>
                  <a:srgbClr val="990033"/>
                </a:solidFill>
                <a:latin typeface="Cambria"/>
                <a:cs typeface="Cambria"/>
              </a:rPr>
              <a:t> </a:t>
            </a:r>
            <a:r>
              <a:rPr sz="2200" spc="44" dirty="0">
                <a:solidFill>
                  <a:srgbClr val="990033"/>
                </a:solidFill>
                <a:latin typeface="Cambria"/>
                <a:cs typeface="Cambria"/>
              </a:rPr>
              <a:t>India</a:t>
            </a:r>
            <a:r>
              <a:rPr sz="2200" spc="60" dirty="0">
                <a:solidFill>
                  <a:srgbClr val="990033"/>
                </a:solidFill>
                <a:latin typeface="Cambria"/>
                <a:cs typeface="Cambria"/>
              </a:rPr>
              <a:t> </a:t>
            </a:r>
            <a:r>
              <a:rPr sz="2200" spc="44" dirty="0">
                <a:solidFill>
                  <a:srgbClr val="990033"/>
                </a:solidFill>
                <a:latin typeface="Cambria"/>
                <a:cs typeface="Cambria"/>
              </a:rPr>
              <a:t>within</a:t>
            </a:r>
            <a:r>
              <a:rPr sz="2200" spc="60" dirty="0">
                <a:solidFill>
                  <a:srgbClr val="990033"/>
                </a:solidFill>
                <a:latin typeface="Cambria"/>
                <a:cs typeface="Cambria"/>
              </a:rPr>
              <a:t> </a:t>
            </a:r>
            <a:r>
              <a:rPr lang="en-US" sz="2200" spc="-125" dirty="0">
                <a:solidFill>
                  <a:srgbClr val="990033"/>
                </a:solidFill>
                <a:latin typeface="Cambria"/>
                <a:cs typeface="Cambria"/>
              </a:rPr>
              <a:t>180</a:t>
            </a:r>
            <a:r>
              <a:rPr sz="2200" spc="40" dirty="0">
                <a:solidFill>
                  <a:srgbClr val="990033"/>
                </a:solidFill>
                <a:latin typeface="Cambria"/>
                <a:cs typeface="Cambria"/>
              </a:rPr>
              <a:t> </a:t>
            </a:r>
            <a:r>
              <a:rPr sz="2200" spc="65" dirty="0">
                <a:solidFill>
                  <a:srgbClr val="990033"/>
                </a:solidFill>
                <a:latin typeface="Cambria"/>
                <a:cs typeface="Cambria"/>
              </a:rPr>
              <a:t>days</a:t>
            </a:r>
            <a:r>
              <a:rPr sz="2200" spc="75" dirty="0">
                <a:solidFill>
                  <a:srgbClr val="990033"/>
                </a:solidFill>
                <a:latin typeface="Cambria"/>
                <a:cs typeface="Cambria"/>
              </a:rPr>
              <a:t> </a:t>
            </a:r>
            <a:r>
              <a:rPr sz="2200" spc="50" dirty="0">
                <a:solidFill>
                  <a:srgbClr val="990033"/>
                </a:solidFill>
                <a:latin typeface="Cambria"/>
                <a:cs typeface="Cambria"/>
              </a:rPr>
              <a:t>of</a:t>
            </a:r>
            <a:r>
              <a:rPr sz="2200" spc="55" dirty="0">
                <a:solidFill>
                  <a:srgbClr val="990033"/>
                </a:solidFill>
                <a:latin typeface="Cambria"/>
                <a:cs typeface="Cambria"/>
              </a:rPr>
              <a:t> </a:t>
            </a:r>
            <a:r>
              <a:rPr sz="2200" spc="10" dirty="0">
                <a:solidFill>
                  <a:srgbClr val="990033"/>
                </a:solidFill>
                <a:latin typeface="Cambria"/>
                <a:cs typeface="Cambria"/>
              </a:rPr>
              <a:t>receipt.</a:t>
            </a:r>
            <a:endParaRPr sz="2200" dirty="0">
              <a:latin typeface="Cambria"/>
              <a:cs typeface="Cambria"/>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8500" y="657225"/>
            <a:ext cx="6862445" cy="904734"/>
          </a:xfrm>
          <a:prstGeom prst="rect">
            <a:avLst/>
          </a:prstGeom>
        </p:spPr>
        <p:txBody>
          <a:bodyPr vert="horz" wrap="square" lIns="0" tIns="12064" rIns="0" bIns="0" rtlCol="0">
            <a:spAutoFit/>
          </a:bodyPr>
          <a:lstStyle/>
          <a:p>
            <a:pPr marL="12699">
              <a:spcBef>
                <a:spcPts val="95"/>
              </a:spcBef>
            </a:pPr>
            <a:r>
              <a:rPr sz="2900" spc="-5" dirty="0"/>
              <a:t>Resident</a:t>
            </a:r>
            <a:r>
              <a:rPr sz="2900" spc="10" dirty="0"/>
              <a:t> </a:t>
            </a:r>
            <a:r>
              <a:rPr sz="2900" dirty="0"/>
              <a:t>Foreign</a:t>
            </a:r>
            <a:r>
              <a:rPr sz="2900" spc="-5" dirty="0"/>
              <a:t> Currency</a:t>
            </a:r>
            <a:r>
              <a:rPr sz="2900" dirty="0"/>
              <a:t> (RFC)</a:t>
            </a:r>
            <a:r>
              <a:rPr sz="2900" spc="15" dirty="0"/>
              <a:t> </a:t>
            </a:r>
            <a:r>
              <a:rPr sz="2900" spc="-10" dirty="0"/>
              <a:t>Account</a:t>
            </a:r>
            <a:endParaRPr sz="2900" dirty="0"/>
          </a:p>
        </p:txBody>
      </p:sp>
      <p:sp>
        <p:nvSpPr>
          <p:cNvPr id="6" name="object 6"/>
          <p:cNvSpPr txBox="1"/>
          <p:nvPr/>
        </p:nvSpPr>
        <p:spPr>
          <a:xfrm>
            <a:off x="850900" y="1724026"/>
            <a:ext cx="9220200" cy="6083710"/>
          </a:xfrm>
          <a:prstGeom prst="rect">
            <a:avLst/>
          </a:prstGeom>
        </p:spPr>
        <p:txBody>
          <a:bodyPr vert="horz" wrap="square" lIns="0" tIns="76193" rIns="0" bIns="0" rtlCol="0">
            <a:spAutoFit/>
          </a:bodyPr>
          <a:lstStyle/>
          <a:p>
            <a:pPr marL="481922" indent="-469858">
              <a:spcBef>
                <a:spcPts val="600"/>
              </a:spcBef>
              <a:buFont typeface="Times New Roman"/>
              <a:buChar char="■"/>
              <a:tabLst>
                <a:tab pos="481922" algn="l"/>
                <a:tab pos="482557" algn="l"/>
              </a:tabLst>
            </a:pPr>
            <a:r>
              <a:rPr lang="en-US" sz="2100" spc="55" dirty="0">
                <a:solidFill>
                  <a:srgbClr val="990033"/>
                </a:solidFill>
                <a:latin typeface="Cambria"/>
                <a:cs typeface="Cambria"/>
              </a:rPr>
              <a:t>Resident </a:t>
            </a:r>
            <a:r>
              <a:rPr sz="2100" spc="55" dirty="0">
                <a:solidFill>
                  <a:srgbClr val="990033"/>
                </a:solidFill>
                <a:latin typeface="Cambria"/>
                <a:cs typeface="Cambria"/>
              </a:rPr>
              <a:t>Individuals</a:t>
            </a:r>
            <a:r>
              <a:rPr sz="2100" spc="44" dirty="0">
                <a:solidFill>
                  <a:srgbClr val="990033"/>
                </a:solidFill>
                <a:latin typeface="Cambria"/>
                <a:cs typeface="Cambria"/>
              </a:rPr>
              <a:t> </a:t>
            </a:r>
            <a:r>
              <a:rPr sz="2100" spc="30" dirty="0">
                <a:solidFill>
                  <a:srgbClr val="990033"/>
                </a:solidFill>
                <a:latin typeface="Cambria"/>
                <a:cs typeface="Cambria"/>
              </a:rPr>
              <a:t>can</a:t>
            </a:r>
            <a:r>
              <a:rPr sz="2100" spc="55" dirty="0">
                <a:solidFill>
                  <a:srgbClr val="990033"/>
                </a:solidFill>
                <a:latin typeface="Cambria"/>
                <a:cs typeface="Cambria"/>
              </a:rPr>
              <a:t> </a:t>
            </a:r>
            <a:r>
              <a:rPr sz="2100" spc="35" dirty="0">
                <a:solidFill>
                  <a:srgbClr val="990033"/>
                </a:solidFill>
                <a:latin typeface="Cambria"/>
                <a:cs typeface="Cambria"/>
              </a:rPr>
              <a:t>open</a:t>
            </a:r>
            <a:r>
              <a:rPr sz="2100" spc="30" dirty="0">
                <a:solidFill>
                  <a:srgbClr val="990033"/>
                </a:solidFill>
                <a:latin typeface="Cambria"/>
                <a:cs typeface="Cambria"/>
              </a:rPr>
              <a:t> </a:t>
            </a:r>
            <a:r>
              <a:rPr sz="2100" spc="149" dirty="0">
                <a:solidFill>
                  <a:srgbClr val="990033"/>
                </a:solidFill>
                <a:latin typeface="Cambria"/>
                <a:cs typeface="Cambria"/>
              </a:rPr>
              <a:t>RFC</a:t>
            </a:r>
            <a:r>
              <a:rPr sz="2100" spc="40" dirty="0">
                <a:solidFill>
                  <a:srgbClr val="990033"/>
                </a:solidFill>
                <a:latin typeface="Cambria"/>
                <a:cs typeface="Cambria"/>
              </a:rPr>
              <a:t> </a:t>
            </a:r>
            <a:r>
              <a:rPr sz="2100" spc="70" dirty="0">
                <a:solidFill>
                  <a:srgbClr val="990033"/>
                </a:solidFill>
                <a:latin typeface="Cambria"/>
                <a:cs typeface="Cambria"/>
              </a:rPr>
              <a:t>Account</a:t>
            </a:r>
            <a:endParaRPr sz="2100" dirty="0">
              <a:latin typeface="Cambria"/>
              <a:cs typeface="Cambria"/>
            </a:endParaRPr>
          </a:p>
          <a:p>
            <a:pPr marL="481922" marR="5080" indent="-469858">
              <a:spcBef>
                <a:spcPts val="505"/>
              </a:spcBef>
              <a:buFont typeface="Times New Roman"/>
              <a:buChar char="■"/>
              <a:tabLst>
                <a:tab pos="481922" algn="l"/>
                <a:tab pos="482557" algn="l"/>
              </a:tabLst>
            </a:pPr>
            <a:r>
              <a:rPr sz="2100" spc="170" dirty="0">
                <a:solidFill>
                  <a:srgbClr val="990033"/>
                </a:solidFill>
                <a:latin typeface="Cambria"/>
                <a:cs typeface="Cambria"/>
              </a:rPr>
              <a:t>No</a:t>
            </a:r>
            <a:r>
              <a:rPr sz="2100" spc="130" dirty="0">
                <a:solidFill>
                  <a:srgbClr val="990033"/>
                </a:solidFill>
                <a:latin typeface="Cambria"/>
                <a:cs typeface="Cambria"/>
              </a:rPr>
              <a:t> </a:t>
            </a:r>
            <a:r>
              <a:rPr sz="2100" spc="-5" dirty="0">
                <a:solidFill>
                  <a:srgbClr val="990033"/>
                </a:solidFill>
                <a:latin typeface="Cambria"/>
                <a:cs typeface="Cambria"/>
              </a:rPr>
              <a:t>restrictions</a:t>
            </a:r>
            <a:r>
              <a:rPr sz="2100" spc="114" dirty="0">
                <a:solidFill>
                  <a:srgbClr val="990033"/>
                </a:solidFill>
                <a:latin typeface="Cambria"/>
                <a:cs typeface="Cambria"/>
              </a:rPr>
              <a:t> </a:t>
            </a:r>
            <a:r>
              <a:rPr sz="2100" spc="40" dirty="0">
                <a:solidFill>
                  <a:srgbClr val="990033"/>
                </a:solidFill>
                <a:latin typeface="Cambria"/>
                <a:cs typeface="Cambria"/>
              </a:rPr>
              <a:t>on</a:t>
            </a:r>
            <a:r>
              <a:rPr sz="2100" spc="120" dirty="0">
                <a:solidFill>
                  <a:srgbClr val="990033"/>
                </a:solidFill>
                <a:latin typeface="Cambria"/>
                <a:cs typeface="Cambria"/>
              </a:rPr>
              <a:t> </a:t>
            </a:r>
            <a:r>
              <a:rPr sz="2100" spc="30" dirty="0">
                <a:solidFill>
                  <a:srgbClr val="990033"/>
                </a:solidFill>
                <a:latin typeface="Cambria"/>
                <a:cs typeface="Cambria"/>
              </a:rPr>
              <a:t>utilization</a:t>
            </a:r>
            <a:r>
              <a:rPr sz="2100" spc="120" dirty="0">
                <a:solidFill>
                  <a:srgbClr val="990033"/>
                </a:solidFill>
                <a:latin typeface="Cambria"/>
                <a:cs typeface="Cambria"/>
              </a:rPr>
              <a:t> </a:t>
            </a:r>
            <a:r>
              <a:rPr sz="2100" spc="50" dirty="0">
                <a:solidFill>
                  <a:srgbClr val="990033"/>
                </a:solidFill>
                <a:latin typeface="Cambria"/>
                <a:cs typeface="Cambria"/>
              </a:rPr>
              <a:t>of</a:t>
            </a:r>
            <a:r>
              <a:rPr sz="2100" spc="114" dirty="0">
                <a:solidFill>
                  <a:srgbClr val="990033"/>
                </a:solidFill>
                <a:latin typeface="Cambria"/>
                <a:cs typeface="Cambria"/>
              </a:rPr>
              <a:t> </a:t>
            </a:r>
            <a:r>
              <a:rPr sz="2100" spc="60" dirty="0">
                <a:solidFill>
                  <a:srgbClr val="990033"/>
                </a:solidFill>
                <a:latin typeface="Cambria"/>
                <a:cs typeface="Cambria"/>
              </a:rPr>
              <a:t>funds</a:t>
            </a:r>
            <a:r>
              <a:rPr sz="2100" spc="114" dirty="0">
                <a:solidFill>
                  <a:srgbClr val="990033"/>
                </a:solidFill>
                <a:latin typeface="Cambria"/>
                <a:cs typeface="Cambria"/>
              </a:rPr>
              <a:t> </a:t>
            </a:r>
            <a:r>
              <a:rPr sz="2100" spc="35" dirty="0">
                <a:solidFill>
                  <a:srgbClr val="990033"/>
                </a:solidFill>
                <a:latin typeface="Cambria"/>
                <a:cs typeface="Cambria"/>
              </a:rPr>
              <a:t>in</a:t>
            </a:r>
            <a:r>
              <a:rPr sz="2100" spc="120" dirty="0">
                <a:solidFill>
                  <a:srgbClr val="990033"/>
                </a:solidFill>
                <a:latin typeface="Cambria"/>
                <a:cs typeface="Cambria"/>
              </a:rPr>
              <a:t> </a:t>
            </a:r>
            <a:r>
              <a:rPr sz="2100" spc="55" dirty="0">
                <a:solidFill>
                  <a:srgbClr val="990033"/>
                </a:solidFill>
                <a:latin typeface="Cambria"/>
                <a:cs typeface="Cambria"/>
              </a:rPr>
              <a:t>/outside</a:t>
            </a:r>
            <a:r>
              <a:rPr sz="2100" spc="125" dirty="0">
                <a:solidFill>
                  <a:srgbClr val="990033"/>
                </a:solidFill>
                <a:latin typeface="Cambria"/>
                <a:cs typeface="Cambria"/>
              </a:rPr>
              <a:t> </a:t>
            </a:r>
            <a:r>
              <a:rPr sz="2100" spc="44" dirty="0">
                <a:solidFill>
                  <a:srgbClr val="990033"/>
                </a:solidFill>
                <a:latin typeface="Cambria"/>
                <a:cs typeface="Cambria"/>
              </a:rPr>
              <a:t>India</a:t>
            </a:r>
            <a:r>
              <a:rPr sz="2100" spc="125" dirty="0">
                <a:solidFill>
                  <a:srgbClr val="990033"/>
                </a:solidFill>
                <a:latin typeface="Cambria"/>
                <a:cs typeface="Cambria"/>
              </a:rPr>
              <a:t> </a:t>
            </a:r>
            <a:r>
              <a:rPr sz="2100" spc="60" dirty="0">
                <a:solidFill>
                  <a:srgbClr val="990033"/>
                </a:solidFill>
                <a:latin typeface="Cambria"/>
                <a:cs typeface="Cambria"/>
              </a:rPr>
              <a:t>including </a:t>
            </a:r>
            <a:r>
              <a:rPr sz="2100" spc="-449" dirty="0">
                <a:solidFill>
                  <a:srgbClr val="990033"/>
                </a:solidFill>
                <a:latin typeface="Cambria"/>
                <a:cs typeface="Cambria"/>
              </a:rPr>
              <a:t> </a:t>
            </a:r>
            <a:r>
              <a:rPr sz="2100" spc="-5" dirty="0">
                <a:solidFill>
                  <a:srgbClr val="990033"/>
                </a:solidFill>
                <a:latin typeface="Cambria"/>
                <a:cs typeface="Cambria"/>
              </a:rPr>
              <a:t>restrictions</a:t>
            </a:r>
            <a:r>
              <a:rPr sz="2100" spc="44" dirty="0">
                <a:solidFill>
                  <a:srgbClr val="990033"/>
                </a:solidFill>
                <a:latin typeface="Cambria"/>
                <a:cs typeface="Cambria"/>
              </a:rPr>
              <a:t> </a:t>
            </a:r>
            <a:r>
              <a:rPr sz="2100" spc="40" dirty="0">
                <a:solidFill>
                  <a:srgbClr val="990033"/>
                </a:solidFill>
                <a:latin typeface="Cambria"/>
                <a:cs typeface="Cambria"/>
              </a:rPr>
              <a:t>of</a:t>
            </a:r>
            <a:r>
              <a:rPr sz="2100" spc="75" dirty="0">
                <a:solidFill>
                  <a:srgbClr val="990033"/>
                </a:solidFill>
                <a:latin typeface="Cambria"/>
                <a:cs typeface="Cambria"/>
              </a:rPr>
              <a:t> </a:t>
            </a:r>
            <a:r>
              <a:rPr sz="2100" spc="40" dirty="0">
                <a:solidFill>
                  <a:srgbClr val="990033"/>
                </a:solidFill>
                <a:latin typeface="Cambria"/>
                <a:cs typeface="Cambria"/>
              </a:rPr>
              <a:t>Schedule </a:t>
            </a:r>
            <a:r>
              <a:rPr sz="2100" spc="21" dirty="0">
                <a:solidFill>
                  <a:srgbClr val="990033"/>
                </a:solidFill>
                <a:latin typeface="Cambria"/>
                <a:cs typeface="Cambria"/>
              </a:rPr>
              <a:t>III</a:t>
            </a:r>
            <a:r>
              <a:rPr sz="2100" spc="90" dirty="0">
                <a:solidFill>
                  <a:srgbClr val="990033"/>
                </a:solidFill>
                <a:latin typeface="Cambria"/>
                <a:cs typeface="Cambria"/>
              </a:rPr>
              <a:t> </a:t>
            </a:r>
            <a:r>
              <a:rPr sz="2100" spc="-5" dirty="0">
                <a:solidFill>
                  <a:srgbClr val="990033"/>
                </a:solidFill>
                <a:latin typeface="Cambria"/>
                <a:cs typeface="Cambria"/>
              </a:rPr>
              <a:t>to</a:t>
            </a:r>
            <a:r>
              <a:rPr sz="2100" spc="70" dirty="0">
                <a:solidFill>
                  <a:srgbClr val="990033"/>
                </a:solidFill>
                <a:latin typeface="Cambria"/>
                <a:cs typeface="Cambria"/>
              </a:rPr>
              <a:t> </a:t>
            </a:r>
            <a:r>
              <a:rPr sz="2100" spc="44" dirty="0">
                <a:solidFill>
                  <a:srgbClr val="990033"/>
                </a:solidFill>
                <a:latin typeface="Cambria"/>
                <a:cs typeface="Cambria"/>
              </a:rPr>
              <a:t>Current </a:t>
            </a:r>
            <a:r>
              <a:rPr sz="2100" spc="70" dirty="0">
                <a:solidFill>
                  <a:srgbClr val="990033"/>
                </a:solidFill>
                <a:latin typeface="Cambria"/>
                <a:cs typeface="Cambria"/>
              </a:rPr>
              <a:t>Account </a:t>
            </a:r>
            <a:r>
              <a:rPr sz="2100" spc="50" dirty="0">
                <a:solidFill>
                  <a:srgbClr val="990033"/>
                </a:solidFill>
                <a:latin typeface="Cambria"/>
                <a:cs typeface="Cambria"/>
              </a:rPr>
              <a:t>Rules.</a:t>
            </a:r>
            <a:endParaRPr sz="2100" dirty="0">
              <a:latin typeface="Cambria"/>
              <a:cs typeface="Cambria"/>
            </a:endParaRPr>
          </a:p>
          <a:p>
            <a:pPr marL="481922" marR="5714" indent="-469858">
              <a:spcBef>
                <a:spcPts val="505"/>
              </a:spcBef>
              <a:buFont typeface="Times New Roman"/>
              <a:buChar char="■"/>
              <a:tabLst>
                <a:tab pos="481922" algn="l"/>
                <a:tab pos="482557" algn="l"/>
              </a:tabLst>
            </a:pPr>
            <a:r>
              <a:rPr sz="2100" spc="70" dirty="0">
                <a:solidFill>
                  <a:srgbClr val="990033"/>
                </a:solidFill>
                <a:latin typeface="Cambria"/>
                <a:cs typeface="Cambria"/>
              </a:rPr>
              <a:t>However</a:t>
            </a:r>
            <a:r>
              <a:rPr lang="en-US" sz="2100" spc="70" dirty="0">
                <a:solidFill>
                  <a:srgbClr val="990033"/>
                </a:solidFill>
                <a:latin typeface="Cambria"/>
                <a:cs typeface="Cambria"/>
              </a:rPr>
              <a:t>,</a:t>
            </a:r>
            <a:r>
              <a:rPr sz="2100" spc="90" dirty="0">
                <a:solidFill>
                  <a:srgbClr val="990033"/>
                </a:solidFill>
                <a:latin typeface="Cambria"/>
                <a:cs typeface="Cambria"/>
              </a:rPr>
              <a:t> </a:t>
            </a:r>
            <a:r>
              <a:rPr sz="2100" spc="40" dirty="0">
                <a:solidFill>
                  <a:srgbClr val="990033"/>
                </a:solidFill>
                <a:latin typeface="Cambria"/>
                <a:cs typeface="Cambria"/>
              </a:rPr>
              <a:t>Schedule</a:t>
            </a:r>
            <a:r>
              <a:rPr sz="2100" spc="130" dirty="0">
                <a:solidFill>
                  <a:srgbClr val="990033"/>
                </a:solidFill>
                <a:latin typeface="Cambria"/>
                <a:cs typeface="Cambria"/>
              </a:rPr>
              <a:t> </a:t>
            </a:r>
            <a:r>
              <a:rPr sz="2100" spc="25" dirty="0">
                <a:solidFill>
                  <a:srgbClr val="990033"/>
                </a:solidFill>
                <a:latin typeface="Cambria"/>
                <a:cs typeface="Cambria"/>
              </a:rPr>
              <a:t>I</a:t>
            </a:r>
            <a:r>
              <a:rPr sz="2100" spc="95" dirty="0">
                <a:solidFill>
                  <a:srgbClr val="990033"/>
                </a:solidFill>
                <a:latin typeface="Cambria"/>
                <a:cs typeface="Cambria"/>
              </a:rPr>
              <a:t> </a:t>
            </a:r>
            <a:r>
              <a:rPr sz="2100" spc="65" dirty="0">
                <a:solidFill>
                  <a:srgbClr val="990033"/>
                </a:solidFill>
                <a:latin typeface="Cambria"/>
                <a:cs typeface="Cambria"/>
              </a:rPr>
              <a:t>and</a:t>
            </a:r>
            <a:r>
              <a:rPr sz="2100" spc="105" dirty="0">
                <a:solidFill>
                  <a:srgbClr val="990033"/>
                </a:solidFill>
                <a:latin typeface="Cambria"/>
                <a:cs typeface="Cambria"/>
              </a:rPr>
              <a:t> </a:t>
            </a:r>
            <a:r>
              <a:rPr sz="2100" spc="25" dirty="0">
                <a:solidFill>
                  <a:srgbClr val="990033"/>
                </a:solidFill>
                <a:latin typeface="Cambria"/>
                <a:cs typeface="Cambria"/>
              </a:rPr>
              <a:t>II</a:t>
            </a:r>
            <a:r>
              <a:rPr lang="en-US" sz="2100" spc="25" dirty="0">
                <a:solidFill>
                  <a:srgbClr val="990033"/>
                </a:solidFill>
                <a:latin typeface="Cambria"/>
                <a:cs typeface="Cambria"/>
              </a:rPr>
              <a:t> </a:t>
            </a:r>
            <a:r>
              <a:rPr sz="2100" spc="-5" dirty="0">
                <a:solidFill>
                  <a:srgbClr val="990033"/>
                </a:solidFill>
                <a:latin typeface="Cambria"/>
                <a:cs typeface="Cambria"/>
              </a:rPr>
              <a:t>restrictions</a:t>
            </a:r>
            <a:r>
              <a:rPr sz="2100" spc="120" dirty="0">
                <a:solidFill>
                  <a:srgbClr val="990033"/>
                </a:solidFill>
                <a:latin typeface="Cambria"/>
                <a:cs typeface="Cambria"/>
              </a:rPr>
              <a:t> </a:t>
            </a:r>
            <a:r>
              <a:rPr sz="2100" spc="50" dirty="0">
                <a:solidFill>
                  <a:srgbClr val="990033"/>
                </a:solidFill>
                <a:latin typeface="Cambria"/>
                <a:cs typeface="Cambria"/>
              </a:rPr>
              <a:t>will</a:t>
            </a:r>
            <a:r>
              <a:rPr sz="2100" spc="105" dirty="0">
                <a:solidFill>
                  <a:srgbClr val="990033"/>
                </a:solidFill>
                <a:latin typeface="Cambria"/>
                <a:cs typeface="Cambria"/>
              </a:rPr>
              <a:t> </a:t>
            </a:r>
            <a:r>
              <a:rPr sz="2100" spc="70" dirty="0">
                <a:solidFill>
                  <a:srgbClr val="990033"/>
                </a:solidFill>
                <a:latin typeface="Cambria"/>
                <a:cs typeface="Cambria"/>
              </a:rPr>
              <a:t>apply</a:t>
            </a:r>
            <a:r>
              <a:rPr sz="2100" spc="114" dirty="0">
                <a:solidFill>
                  <a:srgbClr val="990033"/>
                </a:solidFill>
                <a:latin typeface="Cambria"/>
                <a:cs typeface="Cambria"/>
              </a:rPr>
              <a:t> </a:t>
            </a:r>
            <a:r>
              <a:rPr sz="2100" spc="21" dirty="0">
                <a:solidFill>
                  <a:srgbClr val="990033"/>
                </a:solidFill>
                <a:latin typeface="Cambria"/>
                <a:cs typeface="Cambria"/>
              </a:rPr>
              <a:t>like</a:t>
            </a:r>
            <a:r>
              <a:rPr sz="2100" spc="110" dirty="0">
                <a:solidFill>
                  <a:srgbClr val="990033"/>
                </a:solidFill>
                <a:latin typeface="Cambria"/>
                <a:cs typeface="Cambria"/>
              </a:rPr>
              <a:t> </a:t>
            </a:r>
            <a:r>
              <a:rPr sz="2100" spc="21" dirty="0">
                <a:solidFill>
                  <a:srgbClr val="990033"/>
                </a:solidFill>
                <a:latin typeface="Cambria"/>
                <a:cs typeface="Cambria"/>
              </a:rPr>
              <a:t>purchase</a:t>
            </a:r>
            <a:r>
              <a:rPr sz="2100" spc="110" dirty="0">
                <a:solidFill>
                  <a:srgbClr val="990033"/>
                </a:solidFill>
                <a:latin typeface="Cambria"/>
                <a:cs typeface="Cambria"/>
              </a:rPr>
              <a:t> </a:t>
            </a:r>
            <a:r>
              <a:rPr sz="2100" spc="50" dirty="0">
                <a:solidFill>
                  <a:srgbClr val="990033"/>
                </a:solidFill>
                <a:latin typeface="Cambria"/>
                <a:cs typeface="Cambria"/>
              </a:rPr>
              <a:t>of </a:t>
            </a:r>
            <a:r>
              <a:rPr sz="2100" spc="-445" dirty="0">
                <a:solidFill>
                  <a:srgbClr val="990033"/>
                </a:solidFill>
                <a:latin typeface="Cambria"/>
                <a:cs typeface="Cambria"/>
              </a:rPr>
              <a:t> </a:t>
            </a:r>
            <a:r>
              <a:rPr sz="2100" spc="5" dirty="0">
                <a:solidFill>
                  <a:srgbClr val="990033"/>
                </a:solidFill>
                <a:latin typeface="Cambria"/>
                <a:cs typeface="Cambria"/>
              </a:rPr>
              <a:t>overseas</a:t>
            </a:r>
            <a:r>
              <a:rPr sz="2100" spc="25" dirty="0">
                <a:solidFill>
                  <a:srgbClr val="990033"/>
                </a:solidFill>
                <a:latin typeface="Cambria"/>
                <a:cs typeface="Cambria"/>
              </a:rPr>
              <a:t> </a:t>
            </a:r>
            <a:r>
              <a:rPr sz="2100" spc="5" dirty="0">
                <a:solidFill>
                  <a:srgbClr val="990033"/>
                </a:solidFill>
                <a:latin typeface="Cambria"/>
                <a:cs typeface="Cambria"/>
              </a:rPr>
              <a:t>lottery</a:t>
            </a:r>
            <a:r>
              <a:rPr sz="2100" spc="70" dirty="0">
                <a:solidFill>
                  <a:srgbClr val="990033"/>
                </a:solidFill>
                <a:latin typeface="Cambria"/>
                <a:cs typeface="Cambria"/>
              </a:rPr>
              <a:t> </a:t>
            </a:r>
            <a:r>
              <a:rPr sz="2100" spc="10" dirty="0">
                <a:solidFill>
                  <a:srgbClr val="990033"/>
                </a:solidFill>
                <a:latin typeface="Cambria"/>
                <a:cs typeface="Cambria"/>
              </a:rPr>
              <a:t>etc.</a:t>
            </a:r>
            <a:endParaRPr sz="2100" dirty="0">
              <a:latin typeface="Cambria"/>
              <a:cs typeface="Cambria"/>
            </a:endParaRPr>
          </a:p>
          <a:p>
            <a:pPr marL="481922" indent="-469858">
              <a:spcBef>
                <a:spcPts val="505"/>
              </a:spcBef>
              <a:buFont typeface="Times New Roman"/>
              <a:buChar char="■"/>
              <a:tabLst>
                <a:tab pos="481922" algn="l"/>
                <a:tab pos="482557" algn="l"/>
                <a:tab pos="1972769" algn="l"/>
              </a:tabLst>
            </a:pPr>
            <a:r>
              <a:rPr sz="2100" spc="10" dirty="0">
                <a:solidFill>
                  <a:srgbClr val="990033"/>
                </a:solidFill>
                <a:latin typeface="Cambria"/>
                <a:cs typeface="Cambria"/>
              </a:rPr>
              <a:t>Permissible	</a:t>
            </a:r>
            <a:r>
              <a:rPr sz="2100" spc="40" dirty="0">
                <a:solidFill>
                  <a:srgbClr val="990033"/>
                </a:solidFill>
                <a:latin typeface="Cambria"/>
                <a:cs typeface="Cambria"/>
              </a:rPr>
              <a:t>Credits:</a:t>
            </a:r>
            <a:endParaRPr sz="2100" dirty="0">
              <a:latin typeface="Cambria"/>
              <a:cs typeface="Cambria"/>
            </a:endParaRPr>
          </a:p>
          <a:p>
            <a:pPr marL="481922" marR="6350" lvl="1">
              <a:spcBef>
                <a:spcPts val="505"/>
              </a:spcBef>
              <a:buFont typeface="Times New Roman"/>
              <a:buChar char="➢"/>
              <a:tabLst>
                <a:tab pos="761297" algn="l"/>
                <a:tab pos="1920704" algn="l"/>
                <a:tab pos="2328339" algn="l"/>
                <a:tab pos="3424886" algn="l"/>
                <a:tab pos="3838234" algn="l"/>
                <a:tab pos="4438256" algn="l"/>
                <a:tab pos="5219236" algn="l"/>
                <a:tab pos="7251690" algn="l"/>
                <a:tab pos="7665040" algn="l"/>
              </a:tabLst>
            </a:pPr>
            <a:r>
              <a:rPr sz="2100" spc="-55" dirty="0">
                <a:solidFill>
                  <a:srgbClr val="990033"/>
                </a:solidFill>
                <a:latin typeface="Cambria"/>
                <a:cs typeface="Cambria"/>
              </a:rPr>
              <a:t>r</a:t>
            </a:r>
            <a:r>
              <a:rPr sz="2100" spc="-21" dirty="0">
                <a:solidFill>
                  <a:srgbClr val="990033"/>
                </a:solidFill>
                <a:latin typeface="Cambria"/>
                <a:cs typeface="Cambria"/>
              </a:rPr>
              <a:t>e</a:t>
            </a:r>
            <a:r>
              <a:rPr sz="2100" spc="-5" dirty="0">
                <a:solidFill>
                  <a:srgbClr val="990033"/>
                </a:solidFill>
                <a:latin typeface="Cambria"/>
                <a:cs typeface="Cambria"/>
              </a:rPr>
              <a:t>c</a:t>
            </a:r>
            <a:r>
              <a:rPr sz="2100" spc="-21" dirty="0">
                <a:solidFill>
                  <a:srgbClr val="990033"/>
                </a:solidFill>
                <a:latin typeface="Cambria"/>
                <a:cs typeface="Cambria"/>
              </a:rPr>
              <a:t>e</a:t>
            </a:r>
            <a:r>
              <a:rPr sz="2100" spc="40" dirty="0">
                <a:solidFill>
                  <a:srgbClr val="990033"/>
                </a:solidFill>
                <a:latin typeface="Cambria"/>
                <a:cs typeface="Cambria"/>
              </a:rPr>
              <a:t>i</a:t>
            </a:r>
            <a:r>
              <a:rPr sz="2100" spc="110" dirty="0">
                <a:solidFill>
                  <a:srgbClr val="990033"/>
                </a:solidFill>
                <a:latin typeface="Cambria"/>
                <a:cs typeface="Cambria"/>
              </a:rPr>
              <a:t>v</a:t>
            </a:r>
            <a:r>
              <a:rPr sz="2100" spc="-21" dirty="0">
                <a:solidFill>
                  <a:srgbClr val="990033"/>
                </a:solidFill>
                <a:latin typeface="Cambria"/>
                <a:cs typeface="Cambria"/>
              </a:rPr>
              <a:t>e</a:t>
            </a:r>
            <a:r>
              <a:rPr sz="2100" spc="114" dirty="0">
                <a:solidFill>
                  <a:srgbClr val="990033"/>
                </a:solidFill>
                <a:latin typeface="Cambria"/>
                <a:cs typeface="Cambria"/>
              </a:rPr>
              <a:t>d</a:t>
            </a:r>
            <a:r>
              <a:rPr sz="2100" dirty="0">
                <a:solidFill>
                  <a:srgbClr val="990033"/>
                </a:solidFill>
                <a:latin typeface="Cambria"/>
                <a:cs typeface="Cambria"/>
              </a:rPr>
              <a:t>	</a:t>
            </a:r>
            <a:r>
              <a:rPr sz="2100" spc="21" dirty="0">
                <a:solidFill>
                  <a:srgbClr val="990033"/>
                </a:solidFill>
                <a:latin typeface="Cambria"/>
                <a:cs typeface="Cambria"/>
              </a:rPr>
              <a:t>a</a:t>
            </a:r>
            <a:r>
              <a:rPr sz="2100" spc="-15" dirty="0">
                <a:solidFill>
                  <a:srgbClr val="990033"/>
                </a:solidFill>
                <a:latin typeface="Cambria"/>
                <a:cs typeface="Cambria"/>
              </a:rPr>
              <a:t>s</a:t>
            </a:r>
            <a:r>
              <a:rPr sz="2100" b="1" dirty="0">
                <a:solidFill>
                  <a:srgbClr val="990033"/>
                </a:solidFill>
                <a:latin typeface="Cambria"/>
                <a:cs typeface="Cambria"/>
              </a:rPr>
              <a:t>	</a:t>
            </a:r>
            <a:r>
              <a:rPr sz="2100" b="1" spc="86" dirty="0">
                <a:solidFill>
                  <a:srgbClr val="990033"/>
                </a:solidFill>
                <a:latin typeface="Cambria"/>
                <a:cs typeface="Cambria"/>
              </a:rPr>
              <a:t>p</a:t>
            </a:r>
            <a:r>
              <a:rPr sz="2100" b="1" spc="-21" dirty="0">
                <a:solidFill>
                  <a:srgbClr val="990033"/>
                </a:solidFill>
                <a:latin typeface="Cambria"/>
                <a:cs typeface="Cambria"/>
              </a:rPr>
              <a:t>e</a:t>
            </a:r>
            <a:r>
              <a:rPr sz="2100" b="1" spc="44" dirty="0">
                <a:solidFill>
                  <a:srgbClr val="990033"/>
                </a:solidFill>
                <a:latin typeface="Cambria"/>
                <a:cs typeface="Cambria"/>
              </a:rPr>
              <a:t>n</a:t>
            </a:r>
            <a:r>
              <a:rPr sz="2100" b="1" spc="-5" dirty="0">
                <a:solidFill>
                  <a:srgbClr val="990033"/>
                </a:solidFill>
                <a:latin typeface="Cambria"/>
                <a:cs typeface="Cambria"/>
              </a:rPr>
              <a:t>s</a:t>
            </a:r>
            <a:r>
              <a:rPr sz="2100" b="1" spc="21" dirty="0">
                <a:solidFill>
                  <a:srgbClr val="990033"/>
                </a:solidFill>
                <a:latin typeface="Cambria"/>
                <a:cs typeface="Cambria"/>
              </a:rPr>
              <a:t>i</a:t>
            </a:r>
            <a:r>
              <a:rPr sz="2100" b="1" spc="35" dirty="0">
                <a:solidFill>
                  <a:srgbClr val="990033"/>
                </a:solidFill>
                <a:latin typeface="Cambria"/>
                <a:cs typeface="Cambria"/>
              </a:rPr>
              <a:t>o</a:t>
            </a:r>
            <a:r>
              <a:rPr sz="2100" b="1" spc="50" dirty="0">
                <a:solidFill>
                  <a:srgbClr val="990033"/>
                </a:solidFill>
                <a:latin typeface="Cambria"/>
                <a:cs typeface="Cambria"/>
              </a:rPr>
              <a:t>n</a:t>
            </a:r>
            <a:r>
              <a:rPr sz="2100" b="1" dirty="0">
                <a:solidFill>
                  <a:srgbClr val="990033"/>
                </a:solidFill>
                <a:latin typeface="Cambria"/>
                <a:cs typeface="Cambria"/>
              </a:rPr>
              <a:t>	</a:t>
            </a:r>
            <a:r>
              <a:rPr sz="2100" b="1" spc="35" dirty="0">
                <a:solidFill>
                  <a:srgbClr val="990033"/>
                </a:solidFill>
                <a:latin typeface="Cambria"/>
                <a:cs typeface="Cambria"/>
              </a:rPr>
              <a:t>o</a:t>
            </a:r>
            <a:r>
              <a:rPr sz="2100" b="1" spc="-40" dirty="0">
                <a:solidFill>
                  <a:srgbClr val="990033"/>
                </a:solidFill>
                <a:latin typeface="Cambria"/>
                <a:cs typeface="Cambria"/>
              </a:rPr>
              <a:t>r</a:t>
            </a:r>
            <a:r>
              <a:rPr sz="2100" b="1" dirty="0">
                <a:solidFill>
                  <a:srgbClr val="990033"/>
                </a:solidFill>
                <a:latin typeface="Cambria"/>
                <a:cs typeface="Cambria"/>
              </a:rPr>
              <a:t>	</a:t>
            </a:r>
            <a:r>
              <a:rPr sz="2100" b="1" spc="40" dirty="0">
                <a:solidFill>
                  <a:srgbClr val="990033"/>
                </a:solidFill>
                <a:latin typeface="Cambria"/>
                <a:cs typeface="Cambria"/>
              </a:rPr>
              <a:t>a</a:t>
            </a:r>
            <a:r>
              <a:rPr sz="2100" b="1" spc="44" dirty="0">
                <a:solidFill>
                  <a:srgbClr val="990033"/>
                </a:solidFill>
                <a:latin typeface="Cambria"/>
                <a:cs typeface="Cambria"/>
              </a:rPr>
              <a:t>n</a:t>
            </a:r>
            <a:r>
              <a:rPr sz="2100" b="1" spc="105" dirty="0">
                <a:solidFill>
                  <a:srgbClr val="990033"/>
                </a:solidFill>
                <a:latin typeface="Cambria"/>
                <a:cs typeface="Cambria"/>
              </a:rPr>
              <a:t>y</a:t>
            </a:r>
            <a:r>
              <a:rPr sz="2100" b="1" dirty="0">
                <a:solidFill>
                  <a:srgbClr val="990033"/>
                </a:solidFill>
                <a:latin typeface="Cambria"/>
                <a:cs typeface="Cambria"/>
              </a:rPr>
              <a:t>	</a:t>
            </a:r>
            <a:r>
              <a:rPr sz="2100" b="1" spc="35" dirty="0">
                <a:solidFill>
                  <a:srgbClr val="990033"/>
                </a:solidFill>
                <a:latin typeface="Cambria"/>
                <a:cs typeface="Cambria"/>
              </a:rPr>
              <a:t>o</a:t>
            </a:r>
            <a:r>
              <a:rPr sz="2100" b="1" spc="-44" dirty="0">
                <a:solidFill>
                  <a:srgbClr val="990033"/>
                </a:solidFill>
                <a:latin typeface="Cambria"/>
                <a:cs typeface="Cambria"/>
              </a:rPr>
              <a:t>t</a:t>
            </a:r>
            <a:r>
              <a:rPr sz="2100" b="1" spc="75" dirty="0">
                <a:solidFill>
                  <a:srgbClr val="990033"/>
                </a:solidFill>
                <a:latin typeface="Cambria"/>
                <a:cs typeface="Cambria"/>
              </a:rPr>
              <a:t>h</a:t>
            </a:r>
            <a:r>
              <a:rPr sz="2100" b="1" spc="-21" dirty="0">
                <a:solidFill>
                  <a:srgbClr val="990033"/>
                </a:solidFill>
                <a:latin typeface="Cambria"/>
                <a:cs typeface="Cambria"/>
              </a:rPr>
              <a:t>e</a:t>
            </a:r>
            <a:r>
              <a:rPr sz="2100" b="1" spc="-40" dirty="0">
                <a:solidFill>
                  <a:srgbClr val="990033"/>
                </a:solidFill>
                <a:latin typeface="Cambria"/>
                <a:cs typeface="Cambria"/>
              </a:rPr>
              <a:t>r</a:t>
            </a:r>
            <a:r>
              <a:rPr sz="2100" b="1" dirty="0">
                <a:solidFill>
                  <a:srgbClr val="990033"/>
                </a:solidFill>
                <a:latin typeface="Cambria"/>
                <a:cs typeface="Cambria"/>
              </a:rPr>
              <a:t>	</a:t>
            </a:r>
            <a:r>
              <a:rPr sz="2100" b="1" spc="-25" dirty="0">
                <a:solidFill>
                  <a:srgbClr val="990033"/>
                </a:solidFill>
                <a:latin typeface="Cambria"/>
                <a:cs typeface="Cambria"/>
              </a:rPr>
              <a:t>s</a:t>
            </a:r>
            <a:r>
              <a:rPr sz="2100" b="1" spc="114" dirty="0">
                <a:solidFill>
                  <a:srgbClr val="990033"/>
                </a:solidFill>
                <a:latin typeface="Cambria"/>
                <a:cs typeface="Cambria"/>
              </a:rPr>
              <a:t>u</a:t>
            </a:r>
            <a:r>
              <a:rPr sz="2100" b="1" spc="86" dirty="0">
                <a:solidFill>
                  <a:srgbClr val="990033"/>
                </a:solidFill>
                <a:latin typeface="Cambria"/>
                <a:cs typeface="Cambria"/>
              </a:rPr>
              <a:t>p</a:t>
            </a:r>
            <a:r>
              <a:rPr sz="2100" b="1" spc="-40" dirty="0">
                <a:solidFill>
                  <a:srgbClr val="990033"/>
                </a:solidFill>
                <a:latin typeface="Cambria"/>
                <a:cs typeface="Cambria"/>
              </a:rPr>
              <a:t>e</a:t>
            </a:r>
            <a:r>
              <a:rPr sz="2100" b="1" spc="-30" dirty="0">
                <a:solidFill>
                  <a:srgbClr val="990033"/>
                </a:solidFill>
                <a:latin typeface="Cambria"/>
                <a:cs typeface="Cambria"/>
              </a:rPr>
              <a:t>r</a:t>
            </a:r>
            <a:r>
              <a:rPr sz="2100" b="1" spc="21" dirty="0">
                <a:solidFill>
                  <a:srgbClr val="990033"/>
                </a:solidFill>
                <a:latin typeface="Cambria"/>
                <a:cs typeface="Cambria"/>
              </a:rPr>
              <a:t>a</a:t>
            </a:r>
            <a:r>
              <a:rPr sz="2100" b="1" spc="44" dirty="0">
                <a:solidFill>
                  <a:srgbClr val="990033"/>
                </a:solidFill>
                <a:latin typeface="Cambria"/>
                <a:cs typeface="Cambria"/>
              </a:rPr>
              <a:t>nn</a:t>
            </a:r>
            <a:r>
              <a:rPr sz="2100" b="1" spc="114" dirty="0">
                <a:solidFill>
                  <a:srgbClr val="990033"/>
                </a:solidFill>
                <a:latin typeface="Cambria"/>
                <a:cs typeface="Cambria"/>
              </a:rPr>
              <a:t>u</a:t>
            </a:r>
            <a:r>
              <a:rPr sz="2100" b="1" spc="21" dirty="0">
                <a:solidFill>
                  <a:srgbClr val="990033"/>
                </a:solidFill>
                <a:latin typeface="Cambria"/>
                <a:cs typeface="Cambria"/>
              </a:rPr>
              <a:t>a</a:t>
            </a:r>
            <a:r>
              <a:rPr sz="2100" b="1" spc="-44" dirty="0">
                <a:solidFill>
                  <a:srgbClr val="990033"/>
                </a:solidFill>
                <a:latin typeface="Cambria"/>
                <a:cs typeface="Cambria"/>
              </a:rPr>
              <a:t>t</a:t>
            </a:r>
            <a:r>
              <a:rPr sz="2100" b="1" spc="21" dirty="0">
                <a:solidFill>
                  <a:srgbClr val="990033"/>
                </a:solidFill>
                <a:latin typeface="Cambria"/>
                <a:cs typeface="Cambria"/>
              </a:rPr>
              <a:t>i</a:t>
            </a:r>
            <a:r>
              <a:rPr sz="2100" b="1" spc="35" dirty="0">
                <a:solidFill>
                  <a:srgbClr val="990033"/>
                </a:solidFill>
                <a:latin typeface="Cambria"/>
                <a:cs typeface="Cambria"/>
              </a:rPr>
              <a:t>o</a:t>
            </a:r>
            <a:r>
              <a:rPr sz="2100" b="1" spc="50" dirty="0">
                <a:solidFill>
                  <a:srgbClr val="990033"/>
                </a:solidFill>
                <a:latin typeface="Cambria"/>
                <a:cs typeface="Cambria"/>
              </a:rPr>
              <a:t>n</a:t>
            </a:r>
            <a:r>
              <a:rPr sz="2100" b="1" dirty="0">
                <a:solidFill>
                  <a:srgbClr val="990033"/>
                </a:solidFill>
                <a:latin typeface="Cambria"/>
                <a:cs typeface="Cambria"/>
              </a:rPr>
              <a:t>	</a:t>
            </a:r>
            <a:r>
              <a:rPr sz="2100" b="1" spc="35" dirty="0">
                <a:solidFill>
                  <a:srgbClr val="990033"/>
                </a:solidFill>
                <a:latin typeface="Cambria"/>
                <a:cs typeface="Cambria"/>
              </a:rPr>
              <a:t>o</a:t>
            </a:r>
            <a:r>
              <a:rPr sz="2100" b="1" spc="-40" dirty="0">
                <a:solidFill>
                  <a:srgbClr val="990033"/>
                </a:solidFill>
                <a:latin typeface="Cambria"/>
                <a:cs typeface="Cambria"/>
              </a:rPr>
              <a:t>r</a:t>
            </a:r>
            <a:r>
              <a:rPr sz="2100" b="1" dirty="0">
                <a:solidFill>
                  <a:srgbClr val="990033"/>
                </a:solidFill>
                <a:latin typeface="Cambria"/>
                <a:cs typeface="Cambria"/>
              </a:rPr>
              <a:t>	</a:t>
            </a:r>
            <a:r>
              <a:rPr sz="2100" b="1" spc="35" dirty="0">
                <a:solidFill>
                  <a:srgbClr val="990033"/>
                </a:solidFill>
                <a:latin typeface="Cambria"/>
                <a:cs typeface="Cambria"/>
              </a:rPr>
              <a:t>o</a:t>
            </a:r>
            <a:r>
              <a:rPr sz="2100" b="1" spc="-25" dirty="0">
                <a:solidFill>
                  <a:srgbClr val="990033"/>
                </a:solidFill>
                <a:latin typeface="Cambria"/>
                <a:cs typeface="Cambria"/>
              </a:rPr>
              <a:t>t</a:t>
            </a:r>
            <a:r>
              <a:rPr sz="2100" b="1" spc="55" dirty="0">
                <a:solidFill>
                  <a:srgbClr val="990033"/>
                </a:solidFill>
                <a:latin typeface="Cambria"/>
                <a:cs typeface="Cambria"/>
              </a:rPr>
              <a:t>h</a:t>
            </a:r>
            <a:r>
              <a:rPr sz="2100" b="1" spc="-40" dirty="0">
                <a:solidFill>
                  <a:srgbClr val="990033"/>
                </a:solidFill>
                <a:latin typeface="Cambria"/>
                <a:cs typeface="Cambria"/>
              </a:rPr>
              <a:t>e</a:t>
            </a:r>
            <a:r>
              <a:rPr sz="2100" b="1" spc="-30" dirty="0">
                <a:solidFill>
                  <a:srgbClr val="990033"/>
                </a:solidFill>
                <a:latin typeface="Cambria"/>
                <a:cs typeface="Cambria"/>
              </a:rPr>
              <a:t>r  </a:t>
            </a:r>
            <a:r>
              <a:rPr sz="2100" b="1" spc="25" dirty="0">
                <a:solidFill>
                  <a:srgbClr val="990033"/>
                </a:solidFill>
                <a:latin typeface="Cambria"/>
                <a:cs typeface="Cambria"/>
              </a:rPr>
              <a:t>monetary</a:t>
            </a:r>
            <a:r>
              <a:rPr sz="2100" b="1" spc="44" dirty="0">
                <a:solidFill>
                  <a:srgbClr val="990033"/>
                </a:solidFill>
                <a:latin typeface="Cambria"/>
                <a:cs typeface="Cambria"/>
              </a:rPr>
              <a:t> </a:t>
            </a:r>
            <a:r>
              <a:rPr sz="2100" b="1" spc="5" dirty="0">
                <a:solidFill>
                  <a:srgbClr val="990033"/>
                </a:solidFill>
                <a:latin typeface="Cambria"/>
                <a:cs typeface="Cambria"/>
              </a:rPr>
              <a:t>benefits</a:t>
            </a:r>
            <a:r>
              <a:rPr sz="2100" spc="50" dirty="0">
                <a:solidFill>
                  <a:srgbClr val="990033"/>
                </a:solidFill>
                <a:latin typeface="Cambria"/>
                <a:cs typeface="Cambria"/>
              </a:rPr>
              <a:t> </a:t>
            </a:r>
            <a:r>
              <a:rPr sz="2100" spc="40" dirty="0">
                <a:solidFill>
                  <a:srgbClr val="990033"/>
                </a:solidFill>
                <a:latin typeface="Cambria"/>
                <a:cs typeface="Cambria"/>
              </a:rPr>
              <a:t>from</a:t>
            </a:r>
            <a:r>
              <a:rPr sz="2100" spc="35" dirty="0">
                <a:solidFill>
                  <a:srgbClr val="990033"/>
                </a:solidFill>
                <a:latin typeface="Cambria"/>
                <a:cs typeface="Cambria"/>
              </a:rPr>
              <a:t> </a:t>
            </a:r>
            <a:r>
              <a:rPr sz="2100" spc="25" dirty="0">
                <a:solidFill>
                  <a:srgbClr val="990033"/>
                </a:solidFill>
                <a:latin typeface="Cambria"/>
                <a:cs typeface="Cambria"/>
              </a:rPr>
              <a:t>his</a:t>
            </a:r>
            <a:r>
              <a:rPr sz="2100" spc="50" dirty="0">
                <a:solidFill>
                  <a:srgbClr val="990033"/>
                </a:solidFill>
                <a:latin typeface="Cambria"/>
                <a:cs typeface="Cambria"/>
              </a:rPr>
              <a:t> </a:t>
            </a:r>
            <a:r>
              <a:rPr sz="2100" spc="35" dirty="0">
                <a:solidFill>
                  <a:srgbClr val="990033"/>
                </a:solidFill>
                <a:latin typeface="Cambria"/>
                <a:cs typeface="Cambria"/>
              </a:rPr>
              <a:t>employer</a:t>
            </a:r>
            <a:r>
              <a:rPr sz="2100" spc="55" dirty="0">
                <a:solidFill>
                  <a:srgbClr val="990033"/>
                </a:solidFill>
                <a:latin typeface="Cambria"/>
                <a:cs typeface="Cambria"/>
              </a:rPr>
              <a:t> </a:t>
            </a:r>
            <a:r>
              <a:rPr sz="2100" spc="25" dirty="0">
                <a:solidFill>
                  <a:srgbClr val="990033"/>
                </a:solidFill>
                <a:latin typeface="Cambria"/>
                <a:cs typeface="Cambria"/>
              </a:rPr>
              <a:t>outside</a:t>
            </a:r>
            <a:r>
              <a:rPr sz="2100" spc="40" dirty="0">
                <a:solidFill>
                  <a:srgbClr val="990033"/>
                </a:solidFill>
                <a:latin typeface="Cambria"/>
                <a:cs typeface="Cambria"/>
              </a:rPr>
              <a:t> </a:t>
            </a:r>
            <a:r>
              <a:rPr sz="2100" spc="35" dirty="0">
                <a:solidFill>
                  <a:srgbClr val="990033"/>
                </a:solidFill>
                <a:latin typeface="Cambria"/>
                <a:cs typeface="Cambria"/>
              </a:rPr>
              <a:t>India;</a:t>
            </a:r>
            <a:r>
              <a:rPr sz="2100" spc="60" dirty="0">
                <a:solidFill>
                  <a:srgbClr val="990033"/>
                </a:solidFill>
                <a:latin typeface="Cambria"/>
                <a:cs typeface="Cambria"/>
              </a:rPr>
              <a:t> </a:t>
            </a:r>
            <a:r>
              <a:rPr sz="2100" spc="-5" dirty="0">
                <a:solidFill>
                  <a:srgbClr val="990033"/>
                </a:solidFill>
                <a:latin typeface="Cambria"/>
                <a:cs typeface="Cambria"/>
              </a:rPr>
              <a:t>or</a:t>
            </a:r>
            <a:endParaRPr sz="2100" dirty="0">
              <a:latin typeface="Cambria"/>
              <a:cs typeface="Cambria"/>
            </a:endParaRPr>
          </a:p>
          <a:p>
            <a:pPr marL="760663" lvl="1" indent="-279375">
              <a:spcBef>
                <a:spcPts val="500"/>
              </a:spcBef>
              <a:buFont typeface="Times New Roman"/>
              <a:buChar char="➢"/>
              <a:tabLst>
                <a:tab pos="761297" algn="l"/>
              </a:tabLst>
            </a:pPr>
            <a:r>
              <a:rPr sz="2100" spc="10" dirty="0">
                <a:solidFill>
                  <a:srgbClr val="990033"/>
                </a:solidFill>
                <a:latin typeface="Cambria"/>
                <a:cs typeface="Cambria"/>
              </a:rPr>
              <a:t>realised</a:t>
            </a:r>
            <a:r>
              <a:rPr sz="2100" spc="370" dirty="0">
                <a:solidFill>
                  <a:srgbClr val="990033"/>
                </a:solidFill>
                <a:latin typeface="Cambria"/>
                <a:cs typeface="Cambria"/>
              </a:rPr>
              <a:t> </a:t>
            </a:r>
            <a:r>
              <a:rPr sz="2100" spc="40" dirty="0">
                <a:solidFill>
                  <a:srgbClr val="990033"/>
                </a:solidFill>
                <a:latin typeface="Cambria"/>
                <a:cs typeface="Cambria"/>
              </a:rPr>
              <a:t>on</a:t>
            </a:r>
            <a:r>
              <a:rPr sz="2100" spc="370" dirty="0">
                <a:solidFill>
                  <a:srgbClr val="990033"/>
                </a:solidFill>
                <a:latin typeface="Cambria"/>
                <a:cs typeface="Cambria"/>
              </a:rPr>
              <a:t> </a:t>
            </a:r>
            <a:r>
              <a:rPr sz="2100" b="1" spc="25" dirty="0">
                <a:solidFill>
                  <a:srgbClr val="990033"/>
                </a:solidFill>
                <a:latin typeface="Cambria"/>
                <a:cs typeface="Cambria"/>
              </a:rPr>
              <a:t>conversion</a:t>
            </a:r>
            <a:r>
              <a:rPr sz="2100" b="1" spc="370" dirty="0">
                <a:solidFill>
                  <a:srgbClr val="990033"/>
                </a:solidFill>
                <a:latin typeface="Cambria"/>
                <a:cs typeface="Cambria"/>
              </a:rPr>
              <a:t> </a:t>
            </a:r>
            <a:r>
              <a:rPr sz="2100" b="1" spc="50" dirty="0">
                <a:solidFill>
                  <a:srgbClr val="990033"/>
                </a:solidFill>
                <a:latin typeface="Cambria"/>
                <a:cs typeface="Cambria"/>
              </a:rPr>
              <a:t>of</a:t>
            </a:r>
            <a:r>
              <a:rPr sz="2100" b="1" spc="365" dirty="0">
                <a:solidFill>
                  <a:srgbClr val="990033"/>
                </a:solidFill>
                <a:latin typeface="Cambria"/>
                <a:cs typeface="Cambria"/>
              </a:rPr>
              <a:t> </a:t>
            </a:r>
            <a:r>
              <a:rPr sz="2100" b="1" spc="5" dirty="0">
                <a:solidFill>
                  <a:srgbClr val="990033"/>
                </a:solidFill>
                <a:latin typeface="Cambria"/>
                <a:cs typeface="Cambria"/>
              </a:rPr>
              <a:t>the</a:t>
            </a:r>
            <a:r>
              <a:rPr sz="2100" b="1" spc="375" dirty="0">
                <a:solidFill>
                  <a:srgbClr val="990033"/>
                </a:solidFill>
                <a:latin typeface="Cambria"/>
                <a:cs typeface="Cambria"/>
              </a:rPr>
              <a:t> </a:t>
            </a:r>
            <a:r>
              <a:rPr sz="2100" b="1" spc="-10" dirty="0">
                <a:solidFill>
                  <a:srgbClr val="990033"/>
                </a:solidFill>
                <a:latin typeface="Cambria"/>
                <a:cs typeface="Cambria"/>
              </a:rPr>
              <a:t>assets</a:t>
            </a:r>
            <a:r>
              <a:rPr sz="2100" b="1" spc="345" dirty="0">
                <a:solidFill>
                  <a:srgbClr val="990033"/>
                </a:solidFill>
                <a:latin typeface="Cambria"/>
                <a:cs typeface="Cambria"/>
              </a:rPr>
              <a:t> </a:t>
            </a:r>
            <a:r>
              <a:rPr sz="2100" spc="-5" dirty="0">
                <a:solidFill>
                  <a:srgbClr val="990033"/>
                </a:solidFill>
                <a:latin typeface="Cambria"/>
                <a:cs typeface="Cambria"/>
              </a:rPr>
              <a:t>referred</a:t>
            </a:r>
            <a:r>
              <a:rPr sz="2100" spc="370" dirty="0">
                <a:solidFill>
                  <a:srgbClr val="990033"/>
                </a:solidFill>
                <a:latin typeface="Cambria"/>
                <a:cs typeface="Cambria"/>
              </a:rPr>
              <a:t> </a:t>
            </a:r>
            <a:r>
              <a:rPr sz="2100" spc="5" dirty="0">
                <a:solidFill>
                  <a:srgbClr val="990033"/>
                </a:solidFill>
                <a:latin typeface="Cambria"/>
                <a:cs typeface="Cambria"/>
              </a:rPr>
              <a:t>to</a:t>
            </a:r>
            <a:r>
              <a:rPr sz="2100" spc="380" dirty="0">
                <a:solidFill>
                  <a:srgbClr val="990033"/>
                </a:solidFill>
                <a:latin typeface="Cambria"/>
                <a:cs typeface="Cambria"/>
              </a:rPr>
              <a:t> </a:t>
            </a:r>
            <a:r>
              <a:rPr sz="2100" spc="35" dirty="0">
                <a:solidFill>
                  <a:srgbClr val="990033"/>
                </a:solidFill>
                <a:latin typeface="Cambria"/>
                <a:cs typeface="Cambria"/>
              </a:rPr>
              <a:t>in</a:t>
            </a:r>
            <a:r>
              <a:rPr sz="2100" spc="390" dirty="0">
                <a:solidFill>
                  <a:srgbClr val="990033"/>
                </a:solidFill>
                <a:latin typeface="Cambria"/>
                <a:cs typeface="Cambria"/>
              </a:rPr>
              <a:t> </a:t>
            </a:r>
            <a:r>
              <a:rPr sz="2100" spc="10" dirty="0">
                <a:solidFill>
                  <a:srgbClr val="990033"/>
                </a:solidFill>
                <a:latin typeface="Cambria"/>
                <a:cs typeface="Cambria"/>
              </a:rPr>
              <a:t>sub-section</a:t>
            </a:r>
            <a:endParaRPr sz="2100" dirty="0">
              <a:latin typeface="Cambria"/>
              <a:cs typeface="Cambria"/>
            </a:endParaRPr>
          </a:p>
          <a:p>
            <a:pPr marL="481922"/>
            <a:r>
              <a:rPr sz="2100" spc="-110" dirty="0">
                <a:solidFill>
                  <a:srgbClr val="990033"/>
                </a:solidFill>
                <a:latin typeface="Cambria"/>
                <a:cs typeface="Cambria"/>
              </a:rPr>
              <a:t>(4)</a:t>
            </a:r>
            <a:r>
              <a:rPr sz="2100" spc="55" dirty="0">
                <a:solidFill>
                  <a:srgbClr val="990033"/>
                </a:solidFill>
                <a:latin typeface="Cambria"/>
                <a:cs typeface="Cambria"/>
              </a:rPr>
              <a:t> </a:t>
            </a:r>
            <a:r>
              <a:rPr sz="2100" spc="50" dirty="0">
                <a:solidFill>
                  <a:srgbClr val="990033"/>
                </a:solidFill>
                <a:latin typeface="Cambria"/>
                <a:cs typeface="Cambria"/>
              </a:rPr>
              <a:t>of</a:t>
            </a:r>
            <a:r>
              <a:rPr sz="2100" spc="60" dirty="0">
                <a:solidFill>
                  <a:srgbClr val="990033"/>
                </a:solidFill>
                <a:latin typeface="Cambria"/>
                <a:cs typeface="Cambria"/>
              </a:rPr>
              <a:t> </a:t>
            </a:r>
            <a:r>
              <a:rPr sz="2100" spc="5" dirty="0">
                <a:solidFill>
                  <a:srgbClr val="990033"/>
                </a:solidFill>
                <a:latin typeface="Cambria"/>
                <a:cs typeface="Cambria"/>
              </a:rPr>
              <a:t>section</a:t>
            </a:r>
            <a:r>
              <a:rPr sz="2100" spc="55" dirty="0">
                <a:solidFill>
                  <a:srgbClr val="990033"/>
                </a:solidFill>
                <a:latin typeface="Cambria"/>
                <a:cs typeface="Cambria"/>
              </a:rPr>
              <a:t> </a:t>
            </a:r>
            <a:r>
              <a:rPr sz="2100" spc="-114" dirty="0">
                <a:solidFill>
                  <a:srgbClr val="990033"/>
                </a:solidFill>
                <a:latin typeface="Cambria"/>
                <a:cs typeface="Cambria"/>
              </a:rPr>
              <a:t>6</a:t>
            </a:r>
            <a:r>
              <a:rPr sz="2100" spc="65" dirty="0">
                <a:solidFill>
                  <a:srgbClr val="990033"/>
                </a:solidFill>
                <a:latin typeface="Cambria"/>
                <a:cs typeface="Cambria"/>
              </a:rPr>
              <a:t> </a:t>
            </a:r>
            <a:r>
              <a:rPr sz="2100" spc="50" dirty="0">
                <a:solidFill>
                  <a:srgbClr val="990033"/>
                </a:solidFill>
                <a:latin typeface="Cambria"/>
                <a:cs typeface="Cambria"/>
              </a:rPr>
              <a:t>of</a:t>
            </a:r>
            <a:r>
              <a:rPr sz="2100" spc="55" dirty="0">
                <a:solidFill>
                  <a:srgbClr val="990033"/>
                </a:solidFill>
                <a:latin typeface="Cambria"/>
                <a:cs typeface="Cambria"/>
              </a:rPr>
              <a:t> </a:t>
            </a:r>
            <a:r>
              <a:rPr sz="2100" spc="-5" dirty="0">
                <a:solidFill>
                  <a:srgbClr val="990033"/>
                </a:solidFill>
                <a:latin typeface="Cambria"/>
                <a:cs typeface="Cambria"/>
              </a:rPr>
              <a:t>the</a:t>
            </a:r>
            <a:r>
              <a:rPr sz="2100" spc="90" dirty="0">
                <a:solidFill>
                  <a:srgbClr val="990033"/>
                </a:solidFill>
                <a:latin typeface="Cambria"/>
                <a:cs typeface="Cambria"/>
              </a:rPr>
              <a:t> Act,</a:t>
            </a:r>
            <a:r>
              <a:rPr sz="2100" spc="86" dirty="0">
                <a:solidFill>
                  <a:srgbClr val="990033"/>
                </a:solidFill>
                <a:latin typeface="Cambria"/>
                <a:cs typeface="Cambria"/>
              </a:rPr>
              <a:t> </a:t>
            </a:r>
            <a:r>
              <a:rPr sz="2100" spc="60" dirty="0">
                <a:solidFill>
                  <a:srgbClr val="990033"/>
                </a:solidFill>
                <a:latin typeface="Cambria"/>
                <a:cs typeface="Cambria"/>
              </a:rPr>
              <a:t>and</a:t>
            </a:r>
            <a:r>
              <a:rPr sz="2100" spc="80" dirty="0">
                <a:solidFill>
                  <a:srgbClr val="990033"/>
                </a:solidFill>
                <a:latin typeface="Cambria"/>
                <a:cs typeface="Cambria"/>
              </a:rPr>
              <a:t> </a:t>
            </a:r>
            <a:r>
              <a:rPr sz="2100" spc="5" dirty="0">
                <a:solidFill>
                  <a:srgbClr val="990033"/>
                </a:solidFill>
                <a:latin typeface="Cambria"/>
                <a:cs typeface="Cambria"/>
              </a:rPr>
              <a:t>repatriated</a:t>
            </a:r>
            <a:r>
              <a:rPr sz="2100" spc="40" dirty="0">
                <a:solidFill>
                  <a:srgbClr val="990033"/>
                </a:solidFill>
                <a:latin typeface="Cambria"/>
                <a:cs typeface="Cambria"/>
              </a:rPr>
              <a:t> </a:t>
            </a:r>
            <a:r>
              <a:rPr sz="2100" spc="5" dirty="0">
                <a:solidFill>
                  <a:srgbClr val="990033"/>
                </a:solidFill>
                <a:latin typeface="Cambria"/>
                <a:cs typeface="Cambria"/>
              </a:rPr>
              <a:t>to</a:t>
            </a:r>
            <a:r>
              <a:rPr sz="2100" spc="75" dirty="0">
                <a:solidFill>
                  <a:srgbClr val="990033"/>
                </a:solidFill>
                <a:latin typeface="Cambria"/>
                <a:cs typeface="Cambria"/>
              </a:rPr>
              <a:t> </a:t>
            </a:r>
            <a:r>
              <a:rPr sz="2100" spc="35" dirty="0">
                <a:solidFill>
                  <a:srgbClr val="990033"/>
                </a:solidFill>
                <a:latin typeface="Cambria"/>
                <a:cs typeface="Cambria"/>
              </a:rPr>
              <a:t>India;</a:t>
            </a:r>
            <a:r>
              <a:rPr sz="2100" spc="60" dirty="0">
                <a:solidFill>
                  <a:srgbClr val="990033"/>
                </a:solidFill>
                <a:latin typeface="Cambria"/>
                <a:cs typeface="Cambria"/>
              </a:rPr>
              <a:t> </a:t>
            </a:r>
            <a:r>
              <a:rPr sz="2100" spc="-5" dirty="0">
                <a:solidFill>
                  <a:srgbClr val="990033"/>
                </a:solidFill>
                <a:latin typeface="Cambria"/>
                <a:cs typeface="Cambria"/>
              </a:rPr>
              <a:t>or</a:t>
            </a:r>
            <a:endParaRPr sz="2100" dirty="0">
              <a:latin typeface="Cambria"/>
              <a:cs typeface="Cambria"/>
            </a:endParaRPr>
          </a:p>
          <a:p>
            <a:pPr marL="481922" marR="5080">
              <a:spcBef>
                <a:spcPts val="505"/>
              </a:spcBef>
              <a:buFont typeface="Times New Roman"/>
              <a:buChar char="➢"/>
              <a:tabLst>
                <a:tab pos="761297" algn="l"/>
                <a:tab pos="1925784" algn="l"/>
                <a:tab pos="2344847" algn="l"/>
                <a:tab pos="3547429" algn="l"/>
                <a:tab pos="3960778" algn="l"/>
                <a:tab pos="4528418" algn="l"/>
                <a:tab pos="4947481" algn="l"/>
                <a:tab pos="6438328" algn="l"/>
                <a:tab pos="7179308" algn="l"/>
                <a:tab pos="7480906" algn="l"/>
              </a:tabLst>
            </a:pPr>
            <a:r>
              <a:rPr sz="2100" spc="-55" dirty="0">
                <a:solidFill>
                  <a:srgbClr val="990033"/>
                </a:solidFill>
                <a:latin typeface="Cambria"/>
                <a:cs typeface="Cambria"/>
              </a:rPr>
              <a:t>r</a:t>
            </a:r>
            <a:r>
              <a:rPr sz="2100" spc="-21" dirty="0">
                <a:solidFill>
                  <a:srgbClr val="990033"/>
                </a:solidFill>
                <a:latin typeface="Cambria"/>
                <a:cs typeface="Cambria"/>
              </a:rPr>
              <a:t>e</a:t>
            </a:r>
            <a:r>
              <a:rPr sz="2100" spc="-5" dirty="0">
                <a:solidFill>
                  <a:srgbClr val="990033"/>
                </a:solidFill>
                <a:latin typeface="Cambria"/>
                <a:cs typeface="Cambria"/>
              </a:rPr>
              <a:t>c</a:t>
            </a:r>
            <a:r>
              <a:rPr sz="2100" spc="-21" dirty="0">
                <a:solidFill>
                  <a:srgbClr val="990033"/>
                </a:solidFill>
                <a:latin typeface="Cambria"/>
                <a:cs typeface="Cambria"/>
              </a:rPr>
              <a:t>e</a:t>
            </a:r>
            <a:r>
              <a:rPr sz="2100" spc="40" dirty="0">
                <a:solidFill>
                  <a:srgbClr val="990033"/>
                </a:solidFill>
                <a:latin typeface="Cambria"/>
                <a:cs typeface="Cambria"/>
              </a:rPr>
              <a:t>i</a:t>
            </a:r>
            <a:r>
              <a:rPr sz="2100" spc="110" dirty="0">
                <a:solidFill>
                  <a:srgbClr val="990033"/>
                </a:solidFill>
                <a:latin typeface="Cambria"/>
                <a:cs typeface="Cambria"/>
              </a:rPr>
              <a:t>v</a:t>
            </a:r>
            <a:r>
              <a:rPr sz="2100" spc="-21" dirty="0">
                <a:solidFill>
                  <a:srgbClr val="990033"/>
                </a:solidFill>
                <a:latin typeface="Cambria"/>
                <a:cs typeface="Cambria"/>
              </a:rPr>
              <a:t>e</a:t>
            </a:r>
            <a:r>
              <a:rPr sz="2100" spc="114" dirty="0">
                <a:solidFill>
                  <a:srgbClr val="990033"/>
                </a:solidFill>
                <a:latin typeface="Cambria"/>
                <a:cs typeface="Cambria"/>
              </a:rPr>
              <a:t>d</a:t>
            </a:r>
            <a:r>
              <a:rPr sz="2100" dirty="0">
                <a:solidFill>
                  <a:srgbClr val="990033"/>
                </a:solidFill>
                <a:latin typeface="Cambria"/>
                <a:cs typeface="Cambria"/>
              </a:rPr>
              <a:t>	</a:t>
            </a:r>
            <a:r>
              <a:rPr sz="2100" spc="35" dirty="0">
                <a:solidFill>
                  <a:srgbClr val="990033"/>
                </a:solidFill>
                <a:latin typeface="Cambria"/>
                <a:cs typeface="Cambria"/>
              </a:rPr>
              <a:t>o</a:t>
            </a:r>
            <a:r>
              <a:rPr sz="2100" spc="-40" dirty="0">
                <a:solidFill>
                  <a:srgbClr val="990033"/>
                </a:solidFill>
                <a:latin typeface="Cambria"/>
                <a:cs typeface="Cambria"/>
              </a:rPr>
              <a:t>r</a:t>
            </a:r>
            <a:r>
              <a:rPr sz="2100" dirty="0">
                <a:solidFill>
                  <a:srgbClr val="990033"/>
                </a:solidFill>
                <a:latin typeface="Cambria"/>
                <a:cs typeface="Cambria"/>
              </a:rPr>
              <a:t>	</a:t>
            </a:r>
            <a:r>
              <a:rPr sz="2100" b="1" spc="21" dirty="0">
                <a:solidFill>
                  <a:srgbClr val="990033"/>
                </a:solidFill>
                <a:latin typeface="Cambria"/>
                <a:cs typeface="Cambria"/>
              </a:rPr>
              <a:t>a</a:t>
            </a:r>
            <a:r>
              <a:rPr sz="2100" b="1" spc="15" dirty="0">
                <a:solidFill>
                  <a:srgbClr val="990033"/>
                </a:solidFill>
                <a:latin typeface="Cambria"/>
                <a:cs typeface="Cambria"/>
              </a:rPr>
              <a:t>c</a:t>
            </a:r>
            <a:r>
              <a:rPr sz="2100" b="1" spc="21" dirty="0">
                <a:solidFill>
                  <a:srgbClr val="990033"/>
                </a:solidFill>
                <a:latin typeface="Cambria"/>
                <a:cs typeface="Cambria"/>
              </a:rPr>
              <a:t>q</a:t>
            </a:r>
            <a:r>
              <a:rPr sz="2100" b="1" spc="95" dirty="0">
                <a:solidFill>
                  <a:srgbClr val="990033"/>
                </a:solidFill>
                <a:latin typeface="Cambria"/>
                <a:cs typeface="Cambria"/>
              </a:rPr>
              <a:t>u</a:t>
            </a:r>
            <a:r>
              <a:rPr sz="2100" b="1" spc="21" dirty="0">
                <a:solidFill>
                  <a:srgbClr val="990033"/>
                </a:solidFill>
                <a:latin typeface="Cambria"/>
                <a:cs typeface="Cambria"/>
              </a:rPr>
              <a:t>i</a:t>
            </a:r>
            <a:r>
              <a:rPr sz="2100" b="1" spc="-55" dirty="0">
                <a:solidFill>
                  <a:srgbClr val="990033"/>
                </a:solidFill>
                <a:latin typeface="Cambria"/>
                <a:cs typeface="Cambria"/>
              </a:rPr>
              <a:t>r</a:t>
            </a:r>
            <a:r>
              <a:rPr sz="2100" b="1" spc="-21" dirty="0">
                <a:solidFill>
                  <a:srgbClr val="990033"/>
                </a:solidFill>
                <a:latin typeface="Cambria"/>
                <a:cs typeface="Cambria"/>
              </a:rPr>
              <a:t>e</a:t>
            </a:r>
            <a:r>
              <a:rPr sz="2100" b="1" spc="114" dirty="0">
                <a:solidFill>
                  <a:srgbClr val="990033"/>
                </a:solidFill>
                <a:latin typeface="Cambria"/>
                <a:cs typeface="Cambria"/>
              </a:rPr>
              <a:t>d</a:t>
            </a:r>
            <a:r>
              <a:rPr sz="2100" b="1" dirty="0">
                <a:solidFill>
                  <a:srgbClr val="990033"/>
                </a:solidFill>
                <a:latin typeface="Cambria"/>
                <a:cs typeface="Cambria"/>
              </a:rPr>
              <a:t>	</a:t>
            </a:r>
            <a:r>
              <a:rPr sz="2100" b="1" spc="21" dirty="0">
                <a:solidFill>
                  <a:srgbClr val="990033"/>
                </a:solidFill>
                <a:latin typeface="Cambria"/>
                <a:cs typeface="Cambria"/>
              </a:rPr>
              <a:t>a</a:t>
            </a:r>
            <a:r>
              <a:rPr sz="2100" b="1" spc="-15" dirty="0">
                <a:solidFill>
                  <a:srgbClr val="990033"/>
                </a:solidFill>
                <a:latin typeface="Cambria"/>
                <a:cs typeface="Cambria"/>
              </a:rPr>
              <a:t>s</a:t>
            </a:r>
            <a:r>
              <a:rPr sz="2100" b="1" dirty="0">
                <a:solidFill>
                  <a:srgbClr val="990033"/>
                </a:solidFill>
                <a:latin typeface="Cambria"/>
                <a:cs typeface="Cambria"/>
              </a:rPr>
              <a:t>	</a:t>
            </a:r>
            <a:r>
              <a:rPr sz="2100" b="1" spc="114" dirty="0">
                <a:solidFill>
                  <a:srgbClr val="990033"/>
                </a:solidFill>
                <a:latin typeface="Cambria"/>
                <a:cs typeface="Cambria"/>
              </a:rPr>
              <a:t>g</a:t>
            </a:r>
            <a:r>
              <a:rPr sz="2100" b="1" spc="40" dirty="0">
                <a:solidFill>
                  <a:srgbClr val="990033"/>
                </a:solidFill>
                <a:latin typeface="Cambria"/>
                <a:cs typeface="Cambria"/>
              </a:rPr>
              <a:t>i</a:t>
            </a:r>
            <a:r>
              <a:rPr sz="2100" b="1" spc="50" dirty="0">
                <a:solidFill>
                  <a:srgbClr val="990033"/>
                </a:solidFill>
                <a:latin typeface="Cambria"/>
                <a:cs typeface="Cambria"/>
              </a:rPr>
              <a:t>f</a:t>
            </a:r>
            <a:r>
              <a:rPr sz="2100" b="1" spc="-30" dirty="0">
                <a:solidFill>
                  <a:srgbClr val="990033"/>
                </a:solidFill>
                <a:latin typeface="Cambria"/>
                <a:cs typeface="Cambria"/>
              </a:rPr>
              <a:t>t</a:t>
            </a:r>
            <a:r>
              <a:rPr sz="2100" b="1" dirty="0">
                <a:solidFill>
                  <a:srgbClr val="990033"/>
                </a:solidFill>
                <a:latin typeface="Cambria"/>
                <a:cs typeface="Cambria"/>
              </a:rPr>
              <a:t>	</a:t>
            </a:r>
            <a:r>
              <a:rPr sz="2100" b="1" spc="35" dirty="0">
                <a:solidFill>
                  <a:srgbClr val="990033"/>
                </a:solidFill>
                <a:latin typeface="Cambria"/>
                <a:cs typeface="Cambria"/>
              </a:rPr>
              <a:t>o</a:t>
            </a:r>
            <a:r>
              <a:rPr sz="2100" b="1" spc="-40" dirty="0">
                <a:solidFill>
                  <a:srgbClr val="990033"/>
                </a:solidFill>
                <a:latin typeface="Cambria"/>
                <a:cs typeface="Cambria"/>
              </a:rPr>
              <a:t>r</a:t>
            </a:r>
            <a:r>
              <a:rPr sz="2100" b="1" dirty="0">
                <a:solidFill>
                  <a:srgbClr val="990033"/>
                </a:solidFill>
                <a:latin typeface="Cambria"/>
                <a:cs typeface="Cambria"/>
              </a:rPr>
              <a:t>	</a:t>
            </a:r>
            <a:r>
              <a:rPr sz="2100" b="1" spc="21" dirty="0">
                <a:solidFill>
                  <a:srgbClr val="990033"/>
                </a:solidFill>
                <a:latin typeface="Cambria"/>
                <a:cs typeface="Cambria"/>
              </a:rPr>
              <a:t>i</a:t>
            </a:r>
            <a:r>
              <a:rPr sz="2100" b="1" spc="65" dirty="0">
                <a:solidFill>
                  <a:srgbClr val="990033"/>
                </a:solidFill>
                <a:latin typeface="Cambria"/>
                <a:cs typeface="Cambria"/>
              </a:rPr>
              <a:t>n</a:t>
            </a:r>
            <a:r>
              <a:rPr sz="2100" b="1" spc="55" dirty="0">
                <a:solidFill>
                  <a:srgbClr val="990033"/>
                </a:solidFill>
                <a:latin typeface="Cambria"/>
                <a:cs typeface="Cambria"/>
              </a:rPr>
              <a:t>h</a:t>
            </a:r>
            <a:r>
              <a:rPr sz="2100" b="1" spc="-21" dirty="0">
                <a:solidFill>
                  <a:srgbClr val="990033"/>
                </a:solidFill>
                <a:latin typeface="Cambria"/>
                <a:cs typeface="Cambria"/>
              </a:rPr>
              <a:t>e</a:t>
            </a:r>
            <a:r>
              <a:rPr sz="2100" b="1" spc="-55" dirty="0">
                <a:solidFill>
                  <a:srgbClr val="990033"/>
                </a:solidFill>
                <a:latin typeface="Cambria"/>
                <a:cs typeface="Cambria"/>
              </a:rPr>
              <a:t>r</a:t>
            </a:r>
            <a:r>
              <a:rPr sz="2100" b="1" spc="40" dirty="0">
                <a:solidFill>
                  <a:srgbClr val="990033"/>
                </a:solidFill>
                <a:latin typeface="Cambria"/>
                <a:cs typeface="Cambria"/>
              </a:rPr>
              <a:t>i</a:t>
            </a:r>
            <a:r>
              <a:rPr sz="2100" b="1" spc="-44" dirty="0">
                <a:solidFill>
                  <a:srgbClr val="990033"/>
                </a:solidFill>
                <a:latin typeface="Cambria"/>
                <a:cs typeface="Cambria"/>
              </a:rPr>
              <a:t>t</a:t>
            </a:r>
            <a:r>
              <a:rPr sz="2100" b="1" spc="21" dirty="0">
                <a:solidFill>
                  <a:srgbClr val="990033"/>
                </a:solidFill>
                <a:latin typeface="Cambria"/>
                <a:cs typeface="Cambria"/>
              </a:rPr>
              <a:t>a</a:t>
            </a:r>
            <a:r>
              <a:rPr sz="2100" b="1" spc="65" dirty="0">
                <a:solidFill>
                  <a:srgbClr val="990033"/>
                </a:solidFill>
                <a:latin typeface="Cambria"/>
                <a:cs typeface="Cambria"/>
              </a:rPr>
              <a:t>n</a:t>
            </a:r>
            <a:r>
              <a:rPr sz="2100" b="1" spc="-5" dirty="0">
                <a:solidFill>
                  <a:srgbClr val="990033"/>
                </a:solidFill>
                <a:latin typeface="Cambria"/>
                <a:cs typeface="Cambria"/>
              </a:rPr>
              <a:t>c</a:t>
            </a:r>
            <a:r>
              <a:rPr sz="2100" b="1" spc="-21" dirty="0">
                <a:solidFill>
                  <a:srgbClr val="990033"/>
                </a:solidFill>
                <a:latin typeface="Cambria"/>
                <a:cs typeface="Cambria"/>
              </a:rPr>
              <a:t>e</a:t>
            </a:r>
            <a:r>
              <a:rPr sz="2100" dirty="0">
                <a:solidFill>
                  <a:srgbClr val="990033"/>
                </a:solidFill>
                <a:latin typeface="Cambria"/>
                <a:cs typeface="Cambria"/>
              </a:rPr>
              <a:t>	</a:t>
            </a:r>
            <a:r>
              <a:rPr sz="2100" spc="50" dirty="0">
                <a:solidFill>
                  <a:srgbClr val="990033"/>
                </a:solidFill>
                <a:latin typeface="Cambria"/>
                <a:cs typeface="Cambria"/>
              </a:rPr>
              <a:t>f</a:t>
            </a:r>
            <a:r>
              <a:rPr sz="2100" spc="-55" dirty="0">
                <a:solidFill>
                  <a:srgbClr val="990033"/>
                </a:solidFill>
                <a:latin typeface="Cambria"/>
                <a:cs typeface="Cambria"/>
              </a:rPr>
              <a:t>r</a:t>
            </a:r>
            <a:r>
              <a:rPr sz="2100" spc="35" dirty="0">
                <a:solidFill>
                  <a:srgbClr val="990033"/>
                </a:solidFill>
                <a:latin typeface="Cambria"/>
                <a:cs typeface="Cambria"/>
              </a:rPr>
              <a:t>o</a:t>
            </a:r>
            <a:r>
              <a:rPr sz="2100" spc="105" dirty="0">
                <a:solidFill>
                  <a:srgbClr val="990033"/>
                </a:solidFill>
                <a:latin typeface="Cambria"/>
                <a:cs typeface="Cambria"/>
              </a:rPr>
              <a:t>m</a:t>
            </a:r>
            <a:r>
              <a:rPr sz="2100" dirty="0">
                <a:solidFill>
                  <a:srgbClr val="990033"/>
                </a:solidFill>
                <a:latin typeface="Cambria"/>
                <a:cs typeface="Cambria"/>
              </a:rPr>
              <a:t>	</a:t>
            </a:r>
            <a:r>
              <a:rPr sz="2100" spc="21" dirty="0">
                <a:solidFill>
                  <a:srgbClr val="990033"/>
                </a:solidFill>
                <a:latin typeface="Cambria"/>
                <a:cs typeface="Cambria"/>
              </a:rPr>
              <a:t>a</a:t>
            </a:r>
            <a:r>
              <a:rPr sz="2100" dirty="0">
                <a:solidFill>
                  <a:srgbClr val="990033"/>
                </a:solidFill>
                <a:latin typeface="Cambria"/>
                <a:cs typeface="Cambria"/>
              </a:rPr>
              <a:t>	</a:t>
            </a:r>
            <a:r>
              <a:rPr sz="2100" spc="86" dirty="0">
                <a:solidFill>
                  <a:srgbClr val="990033"/>
                </a:solidFill>
                <a:latin typeface="Cambria"/>
                <a:cs typeface="Cambria"/>
              </a:rPr>
              <a:t>p</a:t>
            </a:r>
            <a:r>
              <a:rPr sz="2100" spc="-21" dirty="0">
                <a:solidFill>
                  <a:srgbClr val="990033"/>
                </a:solidFill>
                <a:latin typeface="Cambria"/>
                <a:cs typeface="Cambria"/>
              </a:rPr>
              <a:t>e</a:t>
            </a:r>
            <a:r>
              <a:rPr sz="2100" spc="-55" dirty="0">
                <a:solidFill>
                  <a:srgbClr val="990033"/>
                </a:solidFill>
                <a:latin typeface="Cambria"/>
                <a:cs typeface="Cambria"/>
              </a:rPr>
              <a:t>r</a:t>
            </a:r>
            <a:r>
              <a:rPr sz="2100" spc="-5" dirty="0">
                <a:solidFill>
                  <a:srgbClr val="990033"/>
                </a:solidFill>
                <a:latin typeface="Cambria"/>
                <a:cs typeface="Cambria"/>
              </a:rPr>
              <a:t>s</a:t>
            </a:r>
            <a:r>
              <a:rPr sz="2100" spc="15" dirty="0">
                <a:solidFill>
                  <a:srgbClr val="990033"/>
                </a:solidFill>
                <a:latin typeface="Cambria"/>
                <a:cs typeface="Cambria"/>
              </a:rPr>
              <a:t>o</a:t>
            </a:r>
            <a:r>
              <a:rPr sz="2100" spc="30" dirty="0">
                <a:solidFill>
                  <a:srgbClr val="990033"/>
                </a:solidFill>
                <a:latin typeface="Cambria"/>
                <a:cs typeface="Cambria"/>
              </a:rPr>
              <a:t>n  </a:t>
            </a:r>
            <a:r>
              <a:rPr sz="2100" spc="-5" dirty="0">
                <a:solidFill>
                  <a:srgbClr val="990033"/>
                </a:solidFill>
                <a:latin typeface="Cambria"/>
                <a:cs typeface="Cambria"/>
              </a:rPr>
              <a:t>referred</a:t>
            </a:r>
            <a:r>
              <a:rPr sz="2100" spc="35" dirty="0">
                <a:solidFill>
                  <a:srgbClr val="990033"/>
                </a:solidFill>
                <a:latin typeface="Cambria"/>
                <a:cs typeface="Cambria"/>
              </a:rPr>
              <a:t> </a:t>
            </a:r>
            <a:r>
              <a:rPr sz="2100" spc="5" dirty="0">
                <a:solidFill>
                  <a:srgbClr val="990033"/>
                </a:solidFill>
                <a:latin typeface="Cambria"/>
                <a:cs typeface="Cambria"/>
              </a:rPr>
              <a:t>to</a:t>
            </a:r>
            <a:r>
              <a:rPr sz="2100" spc="50" dirty="0">
                <a:solidFill>
                  <a:srgbClr val="990033"/>
                </a:solidFill>
                <a:latin typeface="Cambria"/>
                <a:cs typeface="Cambria"/>
              </a:rPr>
              <a:t> </a:t>
            </a:r>
            <a:r>
              <a:rPr sz="2100" spc="35" dirty="0">
                <a:solidFill>
                  <a:srgbClr val="990033"/>
                </a:solidFill>
                <a:latin typeface="Cambria"/>
                <a:cs typeface="Cambria"/>
              </a:rPr>
              <a:t>in</a:t>
            </a:r>
            <a:r>
              <a:rPr sz="2100" spc="75" dirty="0">
                <a:solidFill>
                  <a:srgbClr val="990033"/>
                </a:solidFill>
                <a:latin typeface="Cambria"/>
                <a:cs typeface="Cambria"/>
              </a:rPr>
              <a:t> </a:t>
            </a:r>
            <a:r>
              <a:rPr sz="2100" spc="10" dirty="0">
                <a:solidFill>
                  <a:srgbClr val="990033"/>
                </a:solidFill>
                <a:latin typeface="Cambria"/>
                <a:cs typeface="Cambria"/>
              </a:rPr>
              <a:t>sub-section</a:t>
            </a:r>
            <a:r>
              <a:rPr sz="2100" spc="55" dirty="0">
                <a:solidFill>
                  <a:srgbClr val="990033"/>
                </a:solidFill>
                <a:latin typeface="Cambria"/>
                <a:cs typeface="Cambria"/>
              </a:rPr>
              <a:t> </a:t>
            </a:r>
            <a:r>
              <a:rPr sz="2100" spc="-105" dirty="0">
                <a:solidFill>
                  <a:srgbClr val="990033"/>
                </a:solidFill>
                <a:latin typeface="Cambria"/>
                <a:cs typeface="Cambria"/>
              </a:rPr>
              <a:t>(4)</a:t>
            </a:r>
            <a:r>
              <a:rPr sz="2100" spc="55" dirty="0">
                <a:solidFill>
                  <a:srgbClr val="990033"/>
                </a:solidFill>
                <a:latin typeface="Cambria"/>
                <a:cs typeface="Cambria"/>
              </a:rPr>
              <a:t> </a:t>
            </a:r>
            <a:r>
              <a:rPr sz="2100" spc="50" dirty="0">
                <a:solidFill>
                  <a:srgbClr val="990033"/>
                </a:solidFill>
                <a:latin typeface="Cambria"/>
                <a:cs typeface="Cambria"/>
              </a:rPr>
              <a:t>of</a:t>
            </a:r>
            <a:r>
              <a:rPr sz="2100" spc="55" dirty="0">
                <a:solidFill>
                  <a:srgbClr val="990033"/>
                </a:solidFill>
                <a:latin typeface="Cambria"/>
                <a:cs typeface="Cambria"/>
              </a:rPr>
              <a:t> </a:t>
            </a:r>
            <a:r>
              <a:rPr sz="2100" spc="5" dirty="0">
                <a:solidFill>
                  <a:srgbClr val="990033"/>
                </a:solidFill>
                <a:latin typeface="Cambria"/>
                <a:cs typeface="Cambria"/>
              </a:rPr>
              <a:t>section</a:t>
            </a:r>
            <a:r>
              <a:rPr sz="2100" spc="35" dirty="0">
                <a:solidFill>
                  <a:srgbClr val="990033"/>
                </a:solidFill>
                <a:latin typeface="Cambria"/>
                <a:cs typeface="Cambria"/>
              </a:rPr>
              <a:t> </a:t>
            </a:r>
            <a:r>
              <a:rPr sz="2100" spc="-114" dirty="0">
                <a:solidFill>
                  <a:srgbClr val="990033"/>
                </a:solidFill>
                <a:latin typeface="Cambria"/>
                <a:cs typeface="Cambria"/>
              </a:rPr>
              <a:t>6</a:t>
            </a:r>
            <a:r>
              <a:rPr sz="2100" spc="80" dirty="0">
                <a:solidFill>
                  <a:srgbClr val="990033"/>
                </a:solidFill>
                <a:latin typeface="Cambria"/>
                <a:cs typeface="Cambria"/>
              </a:rPr>
              <a:t> </a:t>
            </a:r>
            <a:r>
              <a:rPr sz="2100" spc="50" dirty="0">
                <a:solidFill>
                  <a:srgbClr val="990033"/>
                </a:solidFill>
                <a:latin typeface="Cambria"/>
                <a:cs typeface="Cambria"/>
              </a:rPr>
              <a:t>of</a:t>
            </a:r>
            <a:r>
              <a:rPr sz="2100" spc="55" dirty="0">
                <a:solidFill>
                  <a:srgbClr val="990033"/>
                </a:solidFill>
                <a:latin typeface="Cambria"/>
                <a:cs typeface="Cambria"/>
              </a:rPr>
              <a:t> </a:t>
            </a:r>
            <a:r>
              <a:rPr sz="2100" spc="5" dirty="0">
                <a:solidFill>
                  <a:srgbClr val="990033"/>
                </a:solidFill>
                <a:latin typeface="Cambria"/>
                <a:cs typeface="Cambria"/>
              </a:rPr>
              <a:t>the</a:t>
            </a:r>
            <a:r>
              <a:rPr sz="2100" spc="40" dirty="0">
                <a:solidFill>
                  <a:srgbClr val="990033"/>
                </a:solidFill>
                <a:latin typeface="Cambria"/>
                <a:cs typeface="Cambria"/>
              </a:rPr>
              <a:t> </a:t>
            </a:r>
            <a:r>
              <a:rPr sz="2100" spc="65" dirty="0">
                <a:solidFill>
                  <a:srgbClr val="990033"/>
                </a:solidFill>
                <a:latin typeface="Cambria"/>
                <a:cs typeface="Cambria"/>
              </a:rPr>
              <a:t>Act</a:t>
            </a:r>
            <a:r>
              <a:rPr lang="en-US" sz="2100" spc="65" dirty="0">
                <a:solidFill>
                  <a:srgbClr val="990033"/>
                </a:solidFill>
                <a:latin typeface="Cambria"/>
                <a:cs typeface="Cambria"/>
              </a:rPr>
              <a:t> (</a:t>
            </a:r>
            <a:r>
              <a:rPr lang="en-US" sz="2100" spc="65" dirty="0" err="1">
                <a:solidFill>
                  <a:srgbClr val="990033"/>
                </a:solidFill>
                <a:latin typeface="Cambria"/>
                <a:cs typeface="Cambria"/>
              </a:rPr>
              <a:t>i.e</a:t>
            </a:r>
            <a:r>
              <a:rPr lang="en-US" sz="2100" spc="65" dirty="0">
                <a:solidFill>
                  <a:srgbClr val="990033"/>
                </a:solidFill>
                <a:latin typeface="Cambria"/>
                <a:cs typeface="Cambria"/>
              </a:rPr>
              <a:t> from person resident outside India)</a:t>
            </a:r>
            <a:r>
              <a:rPr sz="2100" spc="65" dirty="0">
                <a:solidFill>
                  <a:srgbClr val="990033"/>
                </a:solidFill>
                <a:latin typeface="Cambria"/>
                <a:cs typeface="Cambria"/>
              </a:rPr>
              <a:t>;</a:t>
            </a:r>
            <a:r>
              <a:rPr sz="2100" spc="80" dirty="0">
                <a:solidFill>
                  <a:srgbClr val="990033"/>
                </a:solidFill>
                <a:latin typeface="Cambria"/>
                <a:cs typeface="Cambria"/>
              </a:rPr>
              <a:t> </a:t>
            </a:r>
            <a:r>
              <a:rPr sz="2100" spc="-15" dirty="0">
                <a:solidFill>
                  <a:srgbClr val="990033"/>
                </a:solidFill>
                <a:latin typeface="Cambria"/>
                <a:cs typeface="Cambria"/>
              </a:rPr>
              <a:t>o</a:t>
            </a:r>
            <a:r>
              <a:rPr lang="en-US" sz="2100" spc="-15" dirty="0">
                <a:solidFill>
                  <a:srgbClr val="990033"/>
                </a:solidFill>
                <a:latin typeface="Cambria"/>
                <a:cs typeface="Cambria"/>
              </a:rPr>
              <a:t>r</a:t>
            </a:r>
          </a:p>
          <a:p>
            <a:pPr marL="481922" marR="5080">
              <a:spcBef>
                <a:spcPts val="505"/>
              </a:spcBef>
              <a:buFont typeface="Times New Roman"/>
              <a:buChar char="➢"/>
              <a:tabLst>
                <a:tab pos="761297" algn="l"/>
                <a:tab pos="1925784" algn="l"/>
                <a:tab pos="2344847" algn="l"/>
                <a:tab pos="3547429" algn="l"/>
                <a:tab pos="3960778" algn="l"/>
                <a:tab pos="4528418" algn="l"/>
                <a:tab pos="4947481" algn="l"/>
                <a:tab pos="6438328" algn="l"/>
                <a:tab pos="7179308" algn="l"/>
                <a:tab pos="7480906" algn="l"/>
              </a:tabLst>
            </a:pPr>
            <a:r>
              <a:rPr lang="en-US" sz="2100" spc="-55" dirty="0">
                <a:solidFill>
                  <a:srgbClr val="990033"/>
                </a:solidFill>
                <a:latin typeface="Cambria"/>
                <a:cs typeface="Cambria"/>
              </a:rPr>
              <a:t>referred</a:t>
            </a:r>
            <a:r>
              <a:rPr lang="en-US" sz="2100" spc="60" dirty="0">
                <a:solidFill>
                  <a:srgbClr val="990033"/>
                </a:solidFill>
                <a:latin typeface="Cambria"/>
                <a:cs typeface="Cambria"/>
              </a:rPr>
              <a:t> </a:t>
            </a:r>
            <a:r>
              <a:rPr lang="en-US" sz="2100" spc="5" dirty="0">
                <a:solidFill>
                  <a:srgbClr val="990033"/>
                </a:solidFill>
                <a:latin typeface="Cambria"/>
                <a:cs typeface="Cambria"/>
              </a:rPr>
              <a:t>to</a:t>
            </a:r>
            <a:r>
              <a:rPr lang="en-US" sz="2100" spc="75" dirty="0">
                <a:solidFill>
                  <a:srgbClr val="990033"/>
                </a:solidFill>
                <a:latin typeface="Cambria"/>
                <a:cs typeface="Cambria"/>
              </a:rPr>
              <a:t> </a:t>
            </a:r>
            <a:r>
              <a:rPr lang="en-US" sz="2100" spc="35" dirty="0">
                <a:solidFill>
                  <a:srgbClr val="990033"/>
                </a:solidFill>
                <a:latin typeface="Cambria"/>
                <a:cs typeface="Cambria"/>
              </a:rPr>
              <a:t>in</a:t>
            </a:r>
            <a:r>
              <a:rPr lang="en-US" sz="2100" spc="60" dirty="0">
                <a:solidFill>
                  <a:srgbClr val="990033"/>
                </a:solidFill>
                <a:latin typeface="Cambria"/>
                <a:cs typeface="Cambria"/>
              </a:rPr>
              <a:t> </a:t>
            </a:r>
            <a:r>
              <a:rPr lang="en-US" sz="2100" spc="21" dirty="0">
                <a:solidFill>
                  <a:srgbClr val="990033"/>
                </a:solidFill>
                <a:latin typeface="Cambria"/>
                <a:cs typeface="Cambria"/>
              </a:rPr>
              <a:t>clause</a:t>
            </a:r>
            <a:r>
              <a:rPr lang="en-US" sz="2100" spc="65" dirty="0">
                <a:solidFill>
                  <a:srgbClr val="990033"/>
                </a:solidFill>
                <a:latin typeface="Cambria"/>
                <a:cs typeface="Cambria"/>
              </a:rPr>
              <a:t> </a:t>
            </a:r>
            <a:r>
              <a:rPr lang="en-US" sz="2100" spc="-70" dirty="0">
                <a:solidFill>
                  <a:srgbClr val="990033"/>
                </a:solidFill>
                <a:latin typeface="Cambria"/>
                <a:cs typeface="Cambria"/>
              </a:rPr>
              <a:t>(c)</a:t>
            </a:r>
            <a:r>
              <a:rPr lang="en-US" sz="2100" spc="60" dirty="0">
                <a:solidFill>
                  <a:srgbClr val="990033"/>
                </a:solidFill>
                <a:latin typeface="Cambria"/>
                <a:cs typeface="Cambria"/>
              </a:rPr>
              <a:t> </a:t>
            </a:r>
            <a:r>
              <a:rPr lang="en-US" sz="2100" spc="50" dirty="0">
                <a:solidFill>
                  <a:srgbClr val="990033"/>
                </a:solidFill>
                <a:latin typeface="Cambria"/>
                <a:cs typeface="Cambria"/>
              </a:rPr>
              <a:t>of</a:t>
            </a:r>
            <a:r>
              <a:rPr lang="en-US" sz="2100" spc="60" dirty="0">
                <a:solidFill>
                  <a:srgbClr val="990033"/>
                </a:solidFill>
                <a:latin typeface="Cambria"/>
                <a:cs typeface="Cambria"/>
              </a:rPr>
              <a:t> </a:t>
            </a:r>
            <a:r>
              <a:rPr lang="en-US" sz="2100" spc="5" dirty="0">
                <a:solidFill>
                  <a:srgbClr val="990033"/>
                </a:solidFill>
                <a:latin typeface="Cambria"/>
                <a:cs typeface="Cambria"/>
              </a:rPr>
              <a:t>section</a:t>
            </a:r>
            <a:r>
              <a:rPr lang="en-US" sz="2100" spc="60" dirty="0">
                <a:solidFill>
                  <a:srgbClr val="990033"/>
                </a:solidFill>
                <a:latin typeface="Cambria"/>
                <a:cs typeface="Cambria"/>
              </a:rPr>
              <a:t> </a:t>
            </a:r>
            <a:r>
              <a:rPr lang="en-US" sz="2100" spc="-114" dirty="0">
                <a:solidFill>
                  <a:srgbClr val="990033"/>
                </a:solidFill>
                <a:latin typeface="Cambria"/>
                <a:cs typeface="Cambria"/>
              </a:rPr>
              <a:t>9</a:t>
            </a:r>
            <a:r>
              <a:rPr lang="en-US" sz="2100" spc="86" dirty="0">
                <a:solidFill>
                  <a:srgbClr val="990033"/>
                </a:solidFill>
                <a:latin typeface="Cambria"/>
                <a:cs typeface="Cambria"/>
              </a:rPr>
              <a:t> </a:t>
            </a:r>
            <a:r>
              <a:rPr lang="en-US" sz="2100" spc="40" dirty="0">
                <a:solidFill>
                  <a:srgbClr val="990033"/>
                </a:solidFill>
                <a:latin typeface="Cambria"/>
                <a:cs typeface="Cambria"/>
              </a:rPr>
              <a:t>of</a:t>
            </a:r>
            <a:r>
              <a:rPr lang="en-US" sz="2100" spc="80" dirty="0">
                <a:solidFill>
                  <a:srgbClr val="990033"/>
                </a:solidFill>
                <a:latin typeface="Cambria"/>
                <a:cs typeface="Cambria"/>
              </a:rPr>
              <a:t> </a:t>
            </a:r>
            <a:r>
              <a:rPr lang="en-US" sz="2100" spc="-5" dirty="0">
                <a:solidFill>
                  <a:srgbClr val="990033"/>
                </a:solidFill>
                <a:latin typeface="Cambria"/>
                <a:cs typeface="Cambria"/>
              </a:rPr>
              <a:t>the</a:t>
            </a:r>
            <a:r>
              <a:rPr lang="en-US" sz="2100" spc="65" dirty="0">
                <a:solidFill>
                  <a:srgbClr val="990033"/>
                </a:solidFill>
                <a:latin typeface="Cambria"/>
                <a:cs typeface="Cambria"/>
              </a:rPr>
              <a:t> </a:t>
            </a:r>
            <a:r>
              <a:rPr lang="en-US" sz="2100" spc="95" dirty="0">
                <a:solidFill>
                  <a:srgbClr val="990033"/>
                </a:solidFill>
                <a:latin typeface="Cambria"/>
                <a:cs typeface="Cambria"/>
              </a:rPr>
              <a:t>Act,</a:t>
            </a:r>
            <a:r>
              <a:rPr lang="en-US" sz="2100" spc="65" dirty="0">
                <a:solidFill>
                  <a:srgbClr val="990033"/>
                </a:solidFill>
                <a:latin typeface="Cambria"/>
                <a:cs typeface="Cambria"/>
              </a:rPr>
              <a:t> </a:t>
            </a:r>
            <a:r>
              <a:rPr lang="en-US" sz="2100" spc="-5" dirty="0">
                <a:solidFill>
                  <a:srgbClr val="990033"/>
                </a:solidFill>
                <a:latin typeface="Cambria"/>
                <a:cs typeface="Cambria"/>
              </a:rPr>
              <a:t>or</a:t>
            </a:r>
            <a:r>
              <a:rPr lang="en-US" sz="2100" spc="75" dirty="0">
                <a:solidFill>
                  <a:srgbClr val="990033"/>
                </a:solidFill>
                <a:latin typeface="Cambria"/>
                <a:cs typeface="Cambria"/>
              </a:rPr>
              <a:t> </a:t>
            </a:r>
            <a:r>
              <a:rPr lang="en-US" sz="2100" spc="25" dirty="0">
                <a:solidFill>
                  <a:srgbClr val="990033"/>
                </a:solidFill>
                <a:latin typeface="Cambria"/>
                <a:cs typeface="Cambria"/>
              </a:rPr>
              <a:t>acquired</a:t>
            </a:r>
            <a:r>
              <a:rPr lang="en-US" sz="2100" spc="65" dirty="0">
                <a:solidFill>
                  <a:srgbClr val="990033"/>
                </a:solidFill>
                <a:latin typeface="Cambria"/>
                <a:cs typeface="Cambria"/>
              </a:rPr>
              <a:t> </a:t>
            </a:r>
            <a:r>
              <a:rPr lang="en-US" sz="2100" spc="5" dirty="0">
                <a:solidFill>
                  <a:srgbClr val="990033"/>
                </a:solidFill>
                <a:latin typeface="Cambria"/>
                <a:cs typeface="Cambria"/>
              </a:rPr>
              <a:t>as</a:t>
            </a:r>
            <a:r>
              <a:rPr lang="en-US" sz="2100" spc="80" dirty="0">
                <a:solidFill>
                  <a:srgbClr val="990033"/>
                </a:solidFill>
                <a:latin typeface="Cambria"/>
                <a:cs typeface="Cambria"/>
              </a:rPr>
              <a:t> </a:t>
            </a:r>
            <a:r>
              <a:rPr lang="en-US" sz="2100" spc="40" dirty="0">
                <a:solidFill>
                  <a:srgbClr val="990033"/>
                </a:solidFill>
                <a:latin typeface="Cambria"/>
                <a:cs typeface="Cambria"/>
              </a:rPr>
              <a:t>gift </a:t>
            </a:r>
            <a:r>
              <a:rPr lang="en-US" sz="2100" spc="-5" dirty="0">
                <a:solidFill>
                  <a:srgbClr val="990033"/>
                </a:solidFill>
                <a:latin typeface="Cambria"/>
                <a:cs typeface="Cambria"/>
              </a:rPr>
              <a:t>or</a:t>
            </a:r>
            <a:r>
              <a:rPr lang="en-US" sz="2100" spc="25" dirty="0">
                <a:solidFill>
                  <a:srgbClr val="990033"/>
                </a:solidFill>
                <a:latin typeface="Cambria"/>
                <a:cs typeface="Cambria"/>
              </a:rPr>
              <a:t> </a:t>
            </a:r>
            <a:r>
              <a:rPr lang="en-US" sz="2100" spc="10" dirty="0">
                <a:solidFill>
                  <a:srgbClr val="990033"/>
                </a:solidFill>
                <a:latin typeface="Cambria"/>
                <a:cs typeface="Cambria"/>
              </a:rPr>
              <a:t>inheritance</a:t>
            </a:r>
            <a:r>
              <a:rPr lang="en-US" sz="2100" spc="55" dirty="0">
                <a:solidFill>
                  <a:srgbClr val="990033"/>
                </a:solidFill>
                <a:latin typeface="Cambria"/>
                <a:cs typeface="Cambria"/>
              </a:rPr>
              <a:t> </a:t>
            </a:r>
            <a:r>
              <a:rPr lang="en-US" sz="2100" spc="-15" dirty="0">
                <a:solidFill>
                  <a:srgbClr val="990033"/>
                </a:solidFill>
                <a:latin typeface="Cambria"/>
                <a:cs typeface="Cambria"/>
              </a:rPr>
              <a:t>there</a:t>
            </a:r>
            <a:r>
              <a:rPr lang="en-US" sz="2100" spc="35" dirty="0">
                <a:solidFill>
                  <a:srgbClr val="990033"/>
                </a:solidFill>
                <a:latin typeface="Cambria"/>
                <a:cs typeface="Cambria"/>
              </a:rPr>
              <a:t> </a:t>
            </a:r>
            <a:r>
              <a:rPr lang="en-US" sz="2100" spc="25" dirty="0">
                <a:solidFill>
                  <a:srgbClr val="990033"/>
                </a:solidFill>
                <a:latin typeface="Cambria"/>
                <a:cs typeface="Cambria"/>
              </a:rPr>
              <a:t>from (</a:t>
            </a:r>
            <a:r>
              <a:rPr lang="en-US" sz="2100" spc="25" dirty="0" err="1">
                <a:solidFill>
                  <a:srgbClr val="990033"/>
                </a:solidFill>
                <a:latin typeface="Cambria"/>
                <a:cs typeface="Cambria"/>
              </a:rPr>
              <a:t>i.e</a:t>
            </a:r>
            <a:r>
              <a:rPr lang="en-US" sz="2100" spc="25" dirty="0">
                <a:solidFill>
                  <a:srgbClr val="990033"/>
                </a:solidFill>
                <a:latin typeface="Cambria"/>
                <a:cs typeface="Cambria"/>
              </a:rPr>
              <a:t> foreign exchange acquired before 08/07/1947);</a:t>
            </a:r>
            <a:r>
              <a:rPr lang="en-US" sz="2100" spc="55" dirty="0">
                <a:solidFill>
                  <a:srgbClr val="990033"/>
                </a:solidFill>
                <a:latin typeface="Cambria"/>
                <a:cs typeface="Cambria"/>
              </a:rPr>
              <a:t> </a:t>
            </a:r>
            <a:r>
              <a:rPr lang="en-US" sz="2100" spc="-86" dirty="0">
                <a:solidFill>
                  <a:srgbClr val="990033"/>
                </a:solidFill>
                <a:latin typeface="Cambria"/>
                <a:cs typeface="Cambria"/>
              </a:rPr>
              <a:t>or</a:t>
            </a:r>
            <a:endParaRPr lang="en-US" sz="2100" dirty="0">
              <a:latin typeface="Cambria"/>
              <a:cs typeface="Cambria"/>
            </a:endParaRPr>
          </a:p>
          <a:p>
            <a:pPr marL="481922" marR="5080">
              <a:spcBef>
                <a:spcPts val="505"/>
              </a:spcBef>
              <a:buFont typeface="Times New Roman"/>
              <a:buChar char="➢"/>
              <a:tabLst>
                <a:tab pos="761297" algn="l"/>
                <a:tab pos="1925784" algn="l"/>
                <a:tab pos="2344847" algn="l"/>
                <a:tab pos="3547429" algn="l"/>
                <a:tab pos="3960778" algn="l"/>
                <a:tab pos="4528418" algn="l"/>
                <a:tab pos="4947481" algn="l"/>
                <a:tab pos="6438328" algn="l"/>
                <a:tab pos="7179308" algn="l"/>
                <a:tab pos="7480906" algn="l"/>
              </a:tabLst>
            </a:pPr>
            <a:endParaRPr sz="2100" dirty="0">
              <a:latin typeface="Cambria"/>
              <a:cs typeface="Cambria"/>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74700" y="1037596"/>
            <a:ext cx="7162800" cy="458458"/>
          </a:xfrm>
          <a:prstGeom prst="rect">
            <a:avLst/>
          </a:prstGeom>
        </p:spPr>
        <p:txBody>
          <a:bodyPr vert="horz" wrap="square" lIns="0" tIns="12064" rIns="0" bIns="0" rtlCol="0">
            <a:spAutoFit/>
          </a:bodyPr>
          <a:lstStyle/>
          <a:p>
            <a:pPr marL="12699">
              <a:spcBef>
                <a:spcPts val="95"/>
              </a:spcBef>
            </a:pPr>
            <a:r>
              <a:rPr sz="2900" spc="-5" dirty="0"/>
              <a:t>Resident</a:t>
            </a:r>
            <a:r>
              <a:rPr sz="2900" spc="10" dirty="0"/>
              <a:t> </a:t>
            </a:r>
            <a:r>
              <a:rPr sz="2900" dirty="0"/>
              <a:t>Foreign</a:t>
            </a:r>
            <a:r>
              <a:rPr sz="2900" spc="-5" dirty="0"/>
              <a:t> Currency</a:t>
            </a:r>
            <a:r>
              <a:rPr sz="2900" dirty="0"/>
              <a:t> (RFC)</a:t>
            </a:r>
            <a:r>
              <a:rPr sz="2900" spc="15" dirty="0"/>
              <a:t> </a:t>
            </a:r>
            <a:r>
              <a:rPr sz="2900" spc="-10" dirty="0"/>
              <a:t>Account</a:t>
            </a:r>
            <a:endParaRPr sz="2900" dirty="0"/>
          </a:p>
        </p:txBody>
      </p:sp>
      <p:sp>
        <p:nvSpPr>
          <p:cNvPr id="6" name="object 6"/>
          <p:cNvSpPr txBox="1"/>
          <p:nvPr/>
        </p:nvSpPr>
        <p:spPr>
          <a:xfrm>
            <a:off x="774700" y="1952625"/>
            <a:ext cx="9372600" cy="1692770"/>
          </a:xfrm>
          <a:prstGeom prst="rect">
            <a:avLst/>
          </a:prstGeom>
        </p:spPr>
        <p:txBody>
          <a:bodyPr vert="horz" wrap="square" lIns="0" tIns="12699" rIns="0" bIns="0" rtlCol="0">
            <a:spAutoFit/>
          </a:bodyPr>
          <a:lstStyle/>
          <a:p>
            <a:pPr marL="12699" marR="5080" algn="just">
              <a:spcBef>
                <a:spcPts val="100"/>
              </a:spcBef>
              <a:buFont typeface="Times New Roman"/>
              <a:buChar char="➢"/>
              <a:tabLst>
                <a:tab pos="292074" algn="l"/>
              </a:tabLst>
            </a:pPr>
            <a:r>
              <a:rPr sz="2100" spc="21" dirty="0">
                <a:solidFill>
                  <a:srgbClr val="990033"/>
                </a:solidFill>
                <a:latin typeface="Cambria"/>
                <a:cs typeface="Cambria"/>
              </a:rPr>
              <a:t>received</a:t>
            </a:r>
            <a:r>
              <a:rPr sz="2100" spc="25" dirty="0">
                <a:solidFill>
                  <a:srgbClr val="990033"/>
                </a:solidFill>
                <a:latin typeface="Cambria"/>
                <a:cs typeface="Cambria"/>
              </a:rPr>
              <a:t> </a:t>
            </a:r>
            <a:r>
              <a:rPr sz="2100" spc="15" dirty="0">
                <a:solidFill>
                  <a:srgbClr val="990033"/>
                </a:solidFill>
                <a:latin typeface="Cambria"/>
                <a:cs typeface="Cambria"/>
              </a:rPr>
              <a:t>as</a:t>
            </a:r>
            <a:r>
              <a:rPr sz="2100" spc="21" dirty="0">
                <a:solidFill>
                  <a:srgbClr val="990033"/>
                </a:solidFill>
                <a:latin typeface="Cambria"/>
                <a:cs typeface="Cambria"/>
              </a:rPr>
              <a:t> </a:t>
            </a:r>
            <a:r>
              <a:rPr sz="2100" spc="5" dirty="0">
                <a:solidFill>
                  <a:srgbClr val="990033"/>
                </a:solidFill>
                <a:latin typeface="Cambria"/>
                <a:cs typeface="Cambria"/>
              </a:rPr>
              <a:t>the</a:t>
            </a:r>
            <a:r>
              <a:rPr sz="2100" spc="10" dirty="0">
                <a:solidFill>
                  <a:srgbClr val="990033"/>
                </a:solidFill>
                <a:latin typeface="Cambria"/>
                <a:cs typeface="Cambria"/>
              </a:rPr>
              <a:t> </a:t>
            </a:r>
            <a:r>
              <a:rPr sz="2100" spc="15" dirty="0">
                <a:solidFill>
                  <a:srgbClr val="990033"/>
                </a:solidFill>
                <a:latin typeface="Cambria"/>
                <a:cs typeface="Cambria"/>
              </a:rPr>
              <a:t>proceeds</a:t>
            </a:r>
            <a:r>
              <a:rPr sz="2100" spc="21" dirty="0">
                <a:solidFill>
                  <a:srgbClr val="990033"/>
                </a:solidFill>
                <a:latin typeface="Cambria"/>
                <a:cs typeface="Cambria"/>
              </a:rPr>
              <a:t> </a:t>
            </a:r>
            <a:r>
              <a:rPr sz="2100" spc="50" dirty="0">
                <a:solidFill>
                  <a:srgbClr val="990033"/>
                </a:solidFill>
                <a:latin typeface="Cambria"/>
                <a:cs typeface="Cambria"/>
              </a:rPr>
              <a:t>of</a:t>
            </a:r>
            <a:r>
              <a:rPr sz="2100" spc="55" dirty="0">
                <a:solidFill>
                  <a:srgbClr val="990033"/>
                </a:solidFill>
                <a:latin typeface="Cambria"/>
                <a:cs typeface="Cambria"/>
              </a:rPr>
              <a:t> </a:t>
            </a:r>
            <a:r>
              <a:rPr sz="2100" spc="25" dirty="0">
                <a:solidFill>
                  <a:srgbClr val="990033"/>
                </a:solidFill>
                <a:latin typeface="Cambria"/>
                <a:cs typeface="Cambria"/>
              </a:rPr>
              <a:t>life</a:t>
            </a:r>
            <a:r>
              <a:rPr sz="2100" spc="30" dirty="0">
                <a:solidFill>
                  <a:srgbClr val="990033"/>
                </a:solidFill>
                <a:latin typeface="Cambria"/>
                <a:cs typeface="Cambria"/>
              </a:rPr>
              <a:t> </a:t>
            </a:r>
            <a:r>
              <a:rPr sz="2100" spc="15" dirty="0">
                <a:solidFill>
                  <a:srgbClr val="990033"/>
                </a:solidFill>
                <a:latin typeface="Cambria"/>
                <a:cs typeface="Cambria"/>
              </a:rPr>
              <a:t>insurance</a:t>
            </a:r>
            <a:r>
              <a:rPr sz="2100" spc="21" dirty="0">
                <a:solidFill>
                  <a:srgbClr val="990033"/>
                </a:solidFill>
                <a:latin typeface="Cambria"/>
                <a:cs typeface="Cambria"/>
              </a:rPr>
              <a:t> </a:t>
            </a:r>
            <a:r>
              <a:rPr sz="2100" spc="44" dirty="0">
                <a:solidFill>
                  <a:srgbClr val="990033"/>
                </a:solidFill>
                <a:latin typeface="Cambria"/>
                <a:cs typeface="Cambria"/>
              </a:rPr>
              <a:t>policy</a:t>
            </a:r>
            <a:r>
              <a:rPr sz="2100" spc="50" dirty="0">
                <a:solidFill>
                  <a:srgbClr val="990033"/>
                </a:solidFill>
                <a:latin typeface="Cambria"/>
                <a:cs typeface="Cambria"/>
              </a:rPr>
              <a:t> </a:t>
            </a:r>
            <a:r>
              <a:rPr sz="2100" spc="55" dirty="0">
                <a:solidFill>
                  <a:srgbClr val="990033"/>
                </a:solidFill>
                <a:latin typeface="Cambria"/>
                <a:cs typeface="Cambria"/>
              </a:rPr>
              <a:t>claims/ </a:t>
            </a:r>
            <a:r>
              <a:rPr sz="2100" spc="60" dirty="0">
                <a:solidFill>
                  <a:srgbClr val="990033"/>
                </a:solidFill>
                <a:latin typeface="Cambria"/>
                <a:cs typeface="Cambria"/>
              </a:rPr>
              <a:t> </a:t>
            </a:r>
            <a:r>
              <a:rPr sz="2100" spc="55" dirty="0">
                <a:solidFill>
                  <a:srgbClr val="990033"/>
                </a:solidFill>
                <a:latin typeface="Cambria"/>
                <a:cs typeface="Cambria"/>
              </a:rPr>
              <a:t>maturity/ </a:t>
            </a:r>
            <a:r>
              <a:rPr sz="2100" spc="5" dirty="0">
                <a:solidFill>
                  <a:srgbClr val="990033"/>
                </a:solidFill>
                <a:latin typeface="Cambria"/>
                <a:cs typeface="Cambria"/>
              </a:rPr>
              <a:t>surrender</a:t>
            </a:r>
            <a:r>
              <a:rPr sz="2100" spc="10" dirty="0">
                <a:solidFill>
                  <a:srgbClr val="990033"/>
                </a:solidFill>
                <a:latin typeface="Cambria"/>
                <a:cs typeface="Cambria"/>
              </a:rPr>
              <a:t> </a:t>
            </a:r>
            <a:r>
              <a:rPr sz="2100" spc="35" dirty="0">
                <a:solidFill>
                  <a:srgbClr val="990033"/>
                </a:solidFill>
                <a:latin typeface="Cambria"/>
                <a:cs typeface="Cambria"/>
              </a:rPr>
              <a:t>values </a:t>
            </a:r>
            <a:r>
              <a:rPr sz="2100" dirty="0">
                <a:solidFill>
                  <a:srgbClr val="990033"/>
                </a:solidFill>
                <a:latin typeface="Cambria"/>
                <a:cs typeface="Cambria"/>
              </a:rPr>
              <a:t>settled</a:t>
            </a:r>
            <a:r>
              <a:rPr sz="2100" spc="5" dirty="0">
                <a:solidFill>
                  <a:srgbClr val="990033"/>
                </a:solidFill>
                <a:latin typeface="Cambria"/>
                <a:cs typeface="Cambria"/>
              </a:rPr>
              <a:t> </a:t>
            </a:r>
            <a:r>
              <a:rPr sz="2100" spc="35" dirty="0">
                <a:solidFill>
                  <a:srgbClr val="990033"/>
                </a:solidFill>
                <a:latin typeface="Cambria"/>
                <a:cs typeface="Cambria"/>
              </a:rPr>
              <a:t>in </a:t>
            </a:r>
            <a:r>
              <a:rPr sz="2100" spc="30" dirty="0">
                <a:solidFill>
                  <a:srgbClr val="990033"/>
                </a:solidFill>
                <a:latin typeface="Cambria"/>
                <a:cs typeface="Cambria"/>
              </a:rPr>
              <a:t>foreign </a:t>
            </a:r>
            <a:r>
              <a:rPr sz="2100" spc="21" dirty="0">
                <a:solidFill>
                  <a:srgbClr val="990033"/>
                </a:solidFill>
                <a:latin typeface="Cambria"/>
                <a:cs typeface="Cambria"/>
              </a:rPr>
              <a:t>currency </a:t>
            </a:r>
            <a:r>
              <a:rPr sz="2100" spc="40" dirty="0">
                <a:solidFill>
                  <a:srgbClr val="990033"/>
                </a:solidFill>
                <a:latin typeface="Cambria"/>
                <a:cs typeface="Cambria"/>
              </a:rPr>
              <a:t>from </a:t>
            </a:r>
            <a:r>
              <a:rPr sz="2100" spc="44" dirty="0">
                <a:solidFill>
                  <a:srgbClr val="990033"/>
                </a:solidFill>
                <a:latin typeface="Cambria"/>
                <a:cs typeface="Cambria"/>
              </a:rPr>
              <a:t>an </a:t>
            </a:r>
            <a:r>
              <a:rPr sz="2100" spc="50" dirty="0">
                <a:solidFill>
                  <a:srgbClr val="990033"/>
                </a:solidFill>
                <a:latin typeface="Cambria"/>
                <a:cs typeface="Cambria"/>
              </a:rPr>
              <a:t> </a:t>
            </a:r>
            <a:r>
              <a:rPr sz="2100" spc="21" dirty="0">
                <a:solidFill>
                  <a:srgbClr val="990033"/>
                </a:solidFill>
                <a:latin typeface="Cambria"/>
                <a:cs typeface="Cambria"/>
              </a:rPr>
              <a:t>insurance </a:t>
            </a:r>
            <a:r>
              <a:rPr sz="2100" spc="55" dirty="0">
                <a:solidFill>
                  <a:srgbClr val="990033"/>
                </a:solidFill>
                <a:latin typeface="Cambria"/>
                <a:cs typeface="Cambria"/>
              </a:rPr>
              <a:t>company </a:t>
            </a:r>
            <a:r>
              <a:rPr sz="2100" spc="35" dirty="0">
                <a:solidFill>
                  <a:srgbClr val="990033"/>
                </a:solidFill>
                <a:latin typeface="Cambria"/>
                <a:cs typeface="Cambria"/>
              </a:rPr>
              <a:t>in </a:t>
            </a:r>
            <a:r>
              <a:rPr sz="2100" spc="44" dirty="0">
                <a:solidFill>
                  <a:srgbClr val="990033"/>
                </a:solidFill>
                <a:latin typeface="Cambria"/>
                <a:cs typeface="Cambria"/>
              </a:rPr>
              <a:t>India </a:t>
            </a:r>
            <a:r>
              <a:rPr sz="2100" spc="15" dirty="0">
                <a:solidFill>
                  <a:srgbClr val="990033"/>
                </a:solidFill>
                <a:latin typeface="Cambria"/>
                <a:cs typeface="Cambria"/>
              </a:rPr>
              <a:t>permitted </a:t>
            </a:r>
            <a:r>
              <a:rPr sz="2100" spc="5" dirty="0">
                <a:solidFill>
                  <a:srgbClr val="990033"/>
                </a:solidFill>
                <a:latin typeface="Cambria"/>
                <a:cs typeface="Cambria"/>
              </a:rPr>
              <a:t>to </a:t>
            </a:r>
            <a:r>
              <a:rPr sz="2100" spc="21" dirty="0">
                <a:solidFill>
                  <a:srgbClr val="990033"/>
                </a:solidFill>
                <a:latin typeface="Cambria"/>
                <a:cs typeface="Cambria"/>
              </a:rPr>
              <a:t>undertake life </a:t>
            </a:r>
            <a:r>
              <a:rPr sz="2100" spc="15" dirty="0">
                <a:solidFill>
                  <a:srgbClr val="990033"/>
                </a:solidFill>
                <a:latin typeface="Cambria"/>
                <a:cs typeface="Cambria"/>
              </a:rPr>
              <a:t>insurance </a:t>
            </a:r>
            <a:r>
              <a:rPr sz="2100" spc="21" dirty="0">
                <a:solidFill>
                  <a:srgbClr val="990033"/>
                </a:solidFill>
                <a:latin typeface="Cambria"/>
                <a:cs typeface="Cambria"/>
              </a:rPr>
              <a:t> </a:t>
            </a:r>
            <a:r>
              <a:rPr sz="2100" spc="10" dirty="0">
                <a:solidFill>
                  <a:srgbClr val="990033"/>
                </a:solidFill>
                <a:latin typeface="Cambria"/>
                <a:cs typeface="Cambria"/>
              </a:rPr>
              <a:t>business</a:t>
            </a:r>
            <a:r>
              <a:rPr sz="2100" spc="15" dirty="0">
                <a:solidFill>
                  <a:srgbClr val="990033"/>
                </a:solidFill>
                <a:latin typeface="Cambria"/>
                <a:cs typeface="Cambria"/>
              </a:rPr>
              <a:t> </a:t>
            </a:r>
            <a:r>
              <a:rPr sz="2100" spc="65" dirty="0">
                <a:solidFill>
                  <a:srgbClr val="990033"/>
                </a:solidFill>
                <a:latin typeface="Cambria"/>
                <a:cs typeface="Cambria"/>
              </a:rPr>
              <a:t>by</a:t>
            </a:r>
            <a:r>
              <a:rPr sz="2100" spc="70" dirty="0">
                <a:solidFill>
                  <a:srgbClr val="990033"/>
                </a:solidFill>
                <a:latin typeface="Cambria"/>
                <a:cs typeface="Cambria"/>
              </a:rPr>
              <a:t> </a:t>
            </a:r>
            <a:r>
              <a:rPr sz="2100" spc="5" dirty="0">
                <a:solidFill>
                  <a:srgbClr val="990033"/>
                </a:solidFill>
                <a:latin typeface="Cambria"/>
                <a:cs typeface="Cambria"/>
              </a:rPr>
              <a:t>the</a:t>
            </a:r>
            <a:r>
              <a:rPr sz="2100" spc="10" dirty="0">
                <a:solidFill>
                  <a:srgbClr val="990033"/>
                </a:solidFill>
                <a:latin typeface="Cambria"/>
                <a:cs typeface="Cambria"/>
              </a:rPr>
              <a:t> </a:t>
            </a:r>
            <a:r>
              <a:rPr sz="2100" spc="21" dirty="0">
                <a:solidFill>
                  <a:srgbClr val="990033"/>
                </a:solidFill>
                <a:latin typeface="Cambria"/>
                <a:cs typeface="Cambria"/>
              </a:rPr>
              <a:t>Insurance</a:t>
            </a:r>
            <a:r>
              <a:rPr sz="2100" spc="25" dirty="0">
                <a:solidFill>
                  <a:srgbClr val="990033"/>
                </a:solidFill>
                <a:latin typeface="Cambria"/>
                <a:cs typeface="Cambria"/>
              </a:rPr>
              <a:t> </a:t>
            </a:r>
            <a:r>
              <a:rPr sz="2100" spc="40" dirty="0">
                <a:solidFill>
                  <a:srgbClr val="990033"/>
                </a:solidFill>
                <a:latin typeface="Cambria"/>
                <a:cs typeface="Cambria"/>
              </a:rPr>
              <a:t>Regulatory</a:t>
            </a:r>
            <a:r>
              <a:rPr sz="2100" spc="44" dirty="0">
                <a:solidFill>
                  <a:srgbClr val="990033"/>
                </a:solidFill>
                <a:latin typeface="Cambria"/>
                <a:cs typeface="Cambria"/>
              </a:rPr>
              <a:t> </a:t>
            </a:r>
            <a:r>
              <a:rPr sz="2100" spc="60" dirty="0">
                <a:solidFill>
                  <a:srgbClr val="990033"/>
                </a:solidFill>
                <a:latin typeface="Cambria"/>
                <a:cs typeface="Cambria"/>
              </a:rPr>
              <a:t>and </a:t>
            </a:r>
            <a:r>
              <a:rPr sz="2100" spc="65" dirty="0">
                <a:solidFill>
                  <a:srgbClr val="990033"/>
                </a:solidFill>
                <a:latin typeface="Cambria"/>
                <a:cs typeface="Cambria"/>
              </a:rPr>
              <a:t> </a:t>
            </a:r>
            <a:r>
              <a:rPr sz="2100" spc="50" dirty="0">
                <a:solidFill>
                  <a:srgbClr val="990033"/>
                </a:solidFill>
                <a:latin typeface="Cambria"/>
                <a:cs typeface="Cambria"/>
              </a:rPr>
              <a:t>Development </a:t>
            </a:r>
            <a:r>
              <a:rPr sz="2100" spc="55" dirty="0">
                <a:solidFill>
                  <a:srgbClr val="990033"/>
                </a:solidFill>
                <a:latin typeface="Cambria"/>
                <a:cs typeface="Cambria"/>
              </a:rPr>
              <a:t> </a:t>
            </a:r>
            <a:r>
              <a:rPr sz="2100" spc="65" dirty="0">
                <a:solidFill>
                  <a:srgbClr val="990033"/>
                </a:solidFill>
                <a:latin typeface="Cambria"/>
                <a:cs typeface="Cambria"/>
              </a:rPr>
              <a:t>Authority.</a:t>
            </a:r>
            <a:endParaRPr sz="2100" dirty="0">
              <a:latin typeface="Cambria"/>
              <a:cs typeface="Cambria"/>
            </a:endParaRPr>
          </a:p>
          <a:p>
            <a:pPr marL="289534" indent="-277470" algn="just">
              <a:spcBef>
                <a:spcPts val="500"/>
              </a:spcBef>
              <a:buFont typeface="Times New Roman"/>
              <a:buChar char="➢"/>
              <a:tabLst>
                <a:tab pos="290169" algn="l"/>
              </a:tabLst>
            </a:pPr>
            <a:r>
              <a:rPr sz="2100" spc="15" dirty="0">
                <a:solidFill>
                  <a:srgbClr val="990033"/>
                </a:solidFill>
                <a:latin typeface="Cambria"/>
                <a:cs typeface="Cambria"/>
              </a:rPr>
              <a:t>Balances</a:t>
            </a:r>
            <a:r>
              <a:rPr sz="2100" spc="30" dirty="0">
                <a:solidFill>
                  <a:srgbClr val="990033"/>
                </a:solidFill>
                <a:latin typeface="Cambria"/>
                <a:cs typeface="Cambria"/>
              </a:rPr>
              <a:t> </a:t>
            </a:r>
            <a:r>
              <a:rPr sz="2100" spc="35" dirty="0">
                <a:solidFill>
                  <a:srgbClr val="990033"/>
                </a:solidFill>
                <a:latin typeface="Cambria"/>
                <a:cs typeface="Cambria"/>
              </a:rPr>
              <a:t>in</a:t>
            </a:r>
            <a:r>
              <a:rPr sz="2100" spc="75" dirty="0">
                <a:solidFill>
                  <a:srgbClr val="990033"/>
                </a:solidFill>
                <a:latin typeface="Cambria"/>
                <a:cs typeface="Cambria"/>
              </a:rPr>
              <a:t> </a:t>
            </a:r>
            <a:r>
              <a:rPr sz="2100" spc="160" dirty="0">
                <a:solidFill>
                  <a:srgbClr val="990033"/>
                </a:solidFill>
                <a:latin typeface="Cambria"/>
                <a:cs typeface="Cambria"/>
              </a:rPr>
              <a:t>NRE</a:t>
            </a:r>
            <a:r>
              <a:rPr lang="en-US" sz="2100" spc="160" dirty="0">
                <a:solidFill>
                  <a:srgbClr val="990033"/>
                </a:solidFill>
                <a:latin typeface="Cambria"/>
                <a:cs typeface="Cambria"/>
              </a:rPr>
              <a:t>/</a:t>
            </a:r>
            <a:r>
              <a:rPr sz="2100" spc="160" dirty="0">
                <a:solidFill>
                  <a:srgbClr val="990033"/>
                </a:solidFill>
                <a:latin typeface="Cambria"/>
                <a:cs typeface="Cambria"/>
              </a:rPr>
              <a:t>FCNR</a:t>
            </a:r>
            <a:r>
              <a:rPr sz="2100" spc="80" dirty="0">
                <a:solidFill>
                  <a:srgbClr val="990033"/>
                </a:solidFill>
                <a:latin typeface="Cambria"/>
                <a:cs typeface="Cambria"/>
              </a:rPr>
              <a:t> </a:t>
            </a:r>
            <a:r>
              <a:rPr sz="2100" spc="30" dirty="0">
                <a:solidFill>
                  <a:srgbClr val="990033"/>
                </a:solidFill>
                <a:latin typeface="Cambria"/>
                <a:cs typeface="Cambria"/>
              </a:rPr>
              <a:t>account</a:t>
            </a:r>
            <a:r>
              <a:rPr sz="2100" spc="60" dirty="0">
                <a:solidFill>
                  <a:srgbClr val="990033"/>
                </a:solidFill>
                <a:latin typeface="Cambria"/>
                <a:cs typeface="Cambria"/>
              </a:rPr>
              <a:t> </a:t>
            </a:r>
            <a:r>
              <a:rPr sz="2100" spc="40" dirty="0">
                <a:solidFill>
                  <a:srgbClr val="990033"/>
                </a:solidFill>
                <a:latin typeface="Cambria"/>
                <a:cs typeface="Cambria"/>
              </a:rPr>
              <a:t>on</a:t>
            </a:r>
            <a:r>
              <a:rPr sz="2100" spc="50" dirty="0">
                <a:solidFill>
                  <a:srgbClr val="990033"/>
                </a:solidFill>
                <a:latin typeface="Cambria"/>
                <a:cs typeface="Cambria"/>
              </a:rPr>
              <a:t> </a:t>
            </a:r>
            <a:r>
              <a:rPr sz="2100" spc="40" dirty="0">
                <a:solidFill>
                  <a:srgbClr val="990033"/>
                </a:solidFill>
                <a:latin typeface="Cambria"/>
                <a:cs typeface="Cambria"/>
              </a:rPr>
              <a:t>change</a:t>
            </a:r>
            <a:r>
              <a:rPr sz="2100" spc="55" dirty="0">
                <a:solidFill>
                  <a:srgbClr val="990033"/>
                </a:solidFill>
                <a:latin typeface="Cambria"/>
                <a:cs typeface="Cambria"/>
              </a:rPr>
              <a:t> </a:t>
            </a:r>
            <a:r>
              <a:rPr sz="2100" spc="35" dirty="0">
                <a:solidFill>
                  <a:srgbClr val="990033"/>
                </a:solidFill>
                <a:latin typeface="Cambria"/>
                <a:cs typeface="Cambria"/>
              </a:rPr>
              <a:t>in</a:t>
            </a:r>
            <a:r>
              <a:rPr sz="2100" spc="65" dirty="0">
                <a:solidFill>
                  <a:srgbClr val="990033"/>
                </a:solidFill>
                <a:latin typeface="Cambria"/>
                <a:cs typeface="Cambria"/>
              </a:rPr>
              <a:t> </a:t>
            </a:r>
            <a:r>
              <a:rPr sz="2100" spc="10" dirty="0">
                <a:solidFill>
                  <a:srgbClr val="990033"/>
                </a:solidFill>
                <a:latin typeface="Cambria"/>
                <a:cs typeface="Cambria"/>
              </a:rPr>
              <a:t>residential</a:t>
            </a:r>
            <a:r>
              <a:rPr sz="2100" spc="50" dirty="0">
                <a:solidFill>
                  <a:srgbClr val="990033"/>
                </a:solidFill>
                <a:latin typeface="Cambria"/>
                <a:cs typeface="Cambria"/>
              </a:rPr>
              <a:t> </a:t>
            </a:r>
            <a:r>
              <a:rPr sz="2100" spc="21" dirty="0">
                <a:solidFill>
                  <a:srgbClr val="990033"/>
                </a:solidFill>
                <a:latin typeface="Cambria"/>
                <a:cs typeface="Cambria"/>
              </a:rPr>
              <a:t>status.</a:t>
            </a:r>
            <a:endParaRPr sz="2100" dirty="0">
              <a:latin typeface="Cambria"/>
              <a:cs typeface="Cambria"/>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211711-5A38-4AC4-AA1B-EBA5CD3DFE27}"/>
              </a:ext>
            </a:extLst>
          </p:cNvPr>
          <p:cNvSpPr>
            <a:spLocks noGrp="1"/>
          </p:cNvSpPr>
          <p:nvPr>
            <p:ph idx="1"/>
          </p:nvPr>
        </p:nvSpPr>
        <p:spPr>
          <a:xfrm>
            <a:off x="534670" y="1647825"/>
            <a:ext cx="9624060" cy="4769637"/>
          </a:xfrm>
        </p:spPr>
        <p:txBody>
          <a:bodyPr>
            <a:normAutofit lnSpcReduction="10000"/>
          </a:bodyPr>
          <a:lstStyle/>
          <a:p>
            <a:pPr marL="125178" indent="0">
              <a:buNone/>
            </a:pPr>
            <a:r>
              <a:rPr lang="en-IN" sz="5400" dirty="0"/>
              <a:t>Remittance Facilities for NRI’s/PIO’s – </a:t>
            </a:r>
            <a:r>
              <a:rPr lang="en-IN" sz="5400" i="1" dirty="0"/>
              <a:t>Foreign Exchange Management (Remittance of Assets) Regulation, 2016 – </a:t>
            </a:r>
            <a:r>
              <a:rPr lang="en-IN" sz="4000" dirty="0"/>
              <a:t>Notification 13R/2016-RB</a:t>
            </a:r>
            <a:endParaRPr lang="en-IN" sz="5400" dirty="0"/>
          </a:p>
        </p:txBody>
      </p:sp>
    </p:spTree>
    <p:extLst>
      <p:ext uri="{BB962C8B-B14F-4D97-AF65-F5344CB8AC3E}">
        <p14:creationId xmlns:p14="http://schemas.microsoft.com/office/powerpoint/2010/main" val="5428828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4802E6-9587-4FBD-B3D4-8FC188F26AA1}"/>
              </a:ext>
            </a:extLst>
          </p:cNvPr>
          <p:cNvSpPr>
            <a:spLocks noGrp="1"/>
          </p:cNvSpPr>
          <p:nvPr>
            <p:ph idx="1"/>
          </p:nvPr>
        </p:nvSpPr>
        <p:spPr>
          <a:xfrm>
            <a:off x="534670" y="1038225"/>
            <a:ext cx="9624060" cy="6212027"/>
          </a:xfrm>
        </p:spPr>
        <p:txBody>
          <a:bodyPr>
            <a:normAutofit fontScale="70000" lnSpcReduction="20000"/>
          </a:bodyPr>
          <a:lstStyle/>
          <a:p>
            <a:pPr marL="125178" indent="0" algn="just">
              <a:buNone/>
            </a:pPr>
            <a:r>
              <a:rPr lang="en-US" dirty="0"/>
              <a:t>'Remittance of asset' means remittance outside India of funds representing a deposit with a bank or a firm or a company, provident fund balance or superannuation benefits, amount of claim or maturity proceeds of Insurance policy sale proceeds of shares, securities, immovable property or any other asset held in India in accordance with the provisions of the Act or rules or regulations made there under</a:t>
            </a:r>
          </a:p>
          <a:p>
            <a:pPr marL="125178" indent="0" algn="just">
              <a:buNone/>
            </a:pPr>
            <a:endParaRPr lang="en-US" dirty="0"/>
          </a:p>
          <a:p>
            <a:pPr marL="125178" indent="0" algn="just">
              <a:buNone/>
            </a:pPr>
            <a:r>
              <a:rPr lang="en-US" dirty="0"/>
              <a:t>A NRI or a PIO may remit an amount up to USD one million, per financial year</a:t>
            </a:r>
          </a:p>
          <a:p>
            <a:pPr algn="just"/>
            <a:endParaRPr lang="en-US" dirty="0"/>
          </a:p>
          <a:p>
            <a:pPr marL="125178" indent="0" algn="just">
              <a:buNone/>
            </a:pPr>
            <a:r>
              <a:rPr lang="en-US" dirty="0"/>
              <a:t>(i) out of the balances held in his </a:t>
            </a:r>
            <a:r>
              <a:rPr lang="en-US" b="1" dirty="0"/>
              <a:t>NRO account</a:t>
            </a:r>
            <a:r>
              <a:rPr lang="en-US" dirty="0"/>
              <a:t>, </a:t>
            </a:r>
            <a:r>
              <a:rPr lang="en-US" b="1" dirty="0"/>
              <a:t>sale proceeds of assets </a:t>
            </a:r>
            <a:r>
              <a:rPr lang="en-US" dirty="0"/>
              <a:t>(inclusive of assets acquired by way of inheritance), on production of documentary evidence in support of acquisition, inheritance or legacy of assets.</a:t>
            </a:r>
          </a:p>
          <a:p>
            <a:pPr marL="125178" indent="0" algn="just">
              <a:buNone/>
            </a:pPr>
            <a:endParaRPr lang="en-US" dirty="0"/>
          </a:p>
          <a:p>
            <a:pPr marL="125178" indent="0" algn="just">
              <a:buNone/>
            </a:pPr>
            <a:r>
              <a:rPr lang="en-US" dirty="0"/>
              <a:t>(ii)</a:t>
            </a:r>
            <a:r>
              <a:rPr lang="en-US" b="1" dirty="0"/>
              <a:t> Under a deed of settlement </a:t>
            </a:r>
            <a:r>
              <a:rPr lang="en-US" dirty="0"/>
              <a:t>made by either of his parents or a relative and </a:t>
            </a:r>
            <a:r>
              <a:rPr lang="en-US" b="1" dirty="0"/>
              <a:t>the settlement taking effect on the death of the settler</a:t>
            </a:r>
            <a:r>
              <a:rPr lang="en-US" dirty="0"/>
              <a:t>, on production of the original deed of settlement</a:t>
            </a:r>
          </a:p>
          <a:p>
            <a:pPr algn="just"/>
            <a:endParaRPr lang="en-US" dirty="0"/>
          </a:p>
          <a:p>
            <a:pPr marL="125178" indent="0" algn="just">
              <a:buNone/>
            </a:pPr>
            <a:r>
              <a:rPr lang="en-US" dirty="0"/>
              <a:t>(iii) Remittance of all instalments shall be made through </a:t>
            </a:r>
            <a:r>
              <a:rPr lang="en-US" b="1" dirty="0"/>
              <a:t>the same Authorised Dealer </a:t>
            </a:r>
          </a:p>
          <a:p>
            <a:endParaRPr lang="en-IN" dirty="0"/>
          </a:p>
        </p:txBody>
      </p:sp>
    </p:spTree>
    <p:extLst>
      <p:ext uri="{BB962C8B-B14F-4D97-AF65-F5344CB8AC3E}">
        <p14:creationId xmlns:p14="http://schemas.microsoft.com/office/powerpoint/2010/main" val="222010813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092631-FCBC-438B-825F-B50D78EED3AC}"/>
              </a:ext>
            </a:extLst>
          </p:cNvPr>
          <p:cNvSpPr>
            <a:spLocks noGrp="1"/>
          </p:cNvSpPr>
          <p:nvPr>
            <p:ph idx="1"/>
          </p:nvPr>
        </p:nvSpPr>
        <p:spPr>
          <a:xfrm>
            <a:off x="534670" y="1038225"/>
            <a:ext cx="9624060" cy="6212027"/>
          </a:xfrm>
        </p:spPr>
        <p:txBody>
          <a:bodyPr>
            <a:normAutofit fontScale="62500" lnSpcReduction="20000"/>
          </a:bodyPr>
          <a:lstStyle/>
          <a:p>
            <a:pPr marL="125178" indent="0" algn="just">
              <a:buNone/>
            </a:pPr>
            <a:r>
              <a:rPr lang="en-US" dirty="0"/>
              <a:t>(iv) NRI/PIO can even remit the sale proceed of immovable property purchased by him when he was resident in India.</a:t>
            </a:r>
          </a:p>
          <a:p>
            <a:pPr marL="125178" indent="0" algn="just">
              <a:buNone/>
            </a:pPr>
            <a:endParaRPr lang="en-US" dirty="0"/>
          </a:p>
          <a:p>
            <a:pPr marL="125178" indent="0" algn="just">
              <a:buNone/>
            </a:pPr>
            <a:r>
              <a:rPr lang="en-US" dirty="0"/>
              <a:t>(iv) Remittance from the balances held in the NRO account - undertaking to AD </a:t>
            </a:r>
          </a:p>
          <a:p>
            <a:pPr marL="125178" indent="0" algn="just">
              <a:buNone/>
            </a:pPr>
            <a:endParaRPr lang="en-US" dirty="0"/>
          </a:p>
          <a:p>
            <a:pPr marL="125178" indent="0" algn="just">
              <a:buNone/>
            </a:pPr>
            <a:r>
              <a:rPr lang="en-US" dirty="0"/>
              <a:t>“the said remittance is sought to be made out of the remitter’s balances held in the account arising from his/ her legitimate receivables in India and not by borrowing from any other person or a transfer from any other person’s NRO account and if such is found to be the case, the account holder will render himself/ herself liable for penal action under FEMA</a:t>
            </a:r>
          </a:p>
          <a:p>
            <a:pPr marL="125178" indent="0" algn="just">
              <a:buNone/>
            </a:pPr>
            <a:endParaRPr lang="en-US" dirty="0"/>
          </a:p>
          <a:p>
            <a:pPr marL="125178" indent="0" algn="just">
              <a:buNone/>
            </a:pPr>
            <a:r>
              <a:rPr lang="en-US" dirty="0"/>
              <a:t>(v) CA Certificate in Form 15 CB and Undertaking by Remitter in Form 15 CA.</a:t>
            </a:r>
          </a:p>
          <a:p>
            <a:pPr marL="125178" indent="0" algn="just">
              <a:buNone/>
            </a:pPr>
            <a:endParaRPr lang="en-US" dirty="0"/>
          </a:p>
          <a:p>
            <a:pPr marL="125178" indent="0" algn="just">
              <a:buNone/>
            </a:pPr>
            <a:r>
              <a:rPr lang="en-US" dirty="0"/>
              <a:t>(vi) Remittance exceeding USD 1 million per financial year by NRI PIO with RBI’s prior permission, on ground of hardship to a PROI if remittance from India is not made, subject to imposition of terms and conditions deemed necessary by RBI [Reg 8]</a:t>
            </a:r>
          </a:p>
          <a:p>
            <a:pPr marL="125178" indent="0" algn="just">
              <a:buNone/>
            </a:pPr>
            <a:endParaRPr lang="en-US" dirty="0"/>
          </a:p>
          <a:p>
            <a:pPr marL="125178" indent="0" algn="just">
              <a:buNone/>
            </a:pPr>
            <a:r>
              <a:rPr lang="en-US" dirty="0"/>
              <a:t>(vii) Remittance of assets subject to payment of the applicable tax in India [Reg 9]</a:t>
            </a:r>
          </a:p>
          <a:p>
            <a:endParaRPr lang="en-IN" dirty="0"/>
          </a:p>
        </p:txBody>
      </p:sp>
    </p:spTree>
    <p:extLst>
      <p:ext uri="{BB962C8B-B14F-4D97-AF65-F5344CB8AC3E}">
        <p14:creationId xmlns:p14="http://schemas.microsoft.com/office/powerpoint/2010/main" val="286812460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C1F10E-6CEC-45F2-A8F6-7FD1169EB11B}"/>
              </a:ext>
            </a:extLst>
          </p:cNvPr>
          <p:cNvSpPr>
            <a:spLocks noGrp="1"/>
          </p:cNvSpPr>
          <p:nvPr>
            <p:ph idx="1"/>
          </p:nvPr>
        </p:nvSpPr>
        <p:spPr>
          <a:xfrm>
            <a:off x="534670" y="1343025"/>
            <a:ext cx="9624060" cy="5907227"/>
          </a:xfrm>
        </p:spPr>
        <p:txBody>
          <a:bodyPr>
            <a:normAutofit/>
          </a:bodyPr>
          <a:lstStyle/>
          <a:p>
            <a:pPr marL="125178" indent="0" algn="ctr">
              <a:buNone/>
            </a:pPr>
            <a:r>
              <a:rPr lang="en-US" sz="4400" dirty="0"/>
              <a:t>ACQUISITION OF IMMOVABLE PROPERTY IN INDIA BY NRI/OCI – NON-DEBT INSTRUMENT RULES 2019</a:t>
            </a:r>
            <a:endParaRPr lang="en-IN" sz="4400" dirty="0"/>
          </a:p>
        </p:txBody>
      </p:sp>
    </p:spTree>
    <p:extLst>
      <p:ext uri="{BB962C8B-B14F-4D97-AF65-F5344CB8AC3E}">
        <p14:creationId xmlns:p14="http://schemas.microsoft.com/office/powerpoint/2010/main" val="74358256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796FE1-9789-4573-AFAA-AB608F7F9B3E}"/>
              </a:ext>
            </a:extLst>
          </p:cNvPr>
          <p:cNvSpPr>
            <a:spLocks noGrp="1"/>
          </p:cNvSpPr>
          <p:nvPr>
            <p:ph idx="1"/>
          </p:nvPr>
        </p:nvSpPr>
        <p:spPr>
          <a:xfrm>
            <a:off x="88900" y="657225"/>
            <a:ext cx="10669125" cy="4419600"/>
          </a:xfrm>
          <a:noFill/>
        </p:spPr>
        <p:txBody>
          <a:bodyPr/>
          <a:lstStyle/>
          <a:p>
            <a:pPr marL="582378" indent="-457200">
              <a:buClrTx/>
              <a:buFont typeface="+mj-lt"/>
              <a:buAutoNum type="arabicPeriod"/>
            </a:pPr>
            <a:r>
              <a:rPr lang="en-US" sz="2400" dirty="0"/>
              <a:t>Purchase of Property in India</a:t>
            </a:r>
          </a:p>
        </p:txBody>
      </p:sp>
      <p:graphicFrame>
        <p:nvGraphicFramePr>
          <p:cNvPr id="4" name="Table 3"/>
          <p:cNvGraphicFramePr>
            <a:graphicFrameLocks noGrp="1"/>
          </p:cNvGraphicFramePr>
          <p:nvPr>
            <p:extLst>
              <p:ext uri="{D42A27DB-BD31-4B8C-83A1-F6EECF244321}">
                <p14:modId xmlns:p14="http://schemas.microsoft.com/office/powerpoint/2010/main" val="225706904"/>
              </p:ext>
            </p:extLst>
          </p:nvPr>
        </p:nvGraphicFramePr>
        <p:xfrm>
          <a:off x="88900" y="1419225"/>
          <a:ext cx="10496148" cy="5292319"/>
        </p:xfrm>
        <a:graphic>
          <a:graphicData uri="http://schemas.openxmlformats.org/drawingml/2006/table">
            <a:tbl>
              <a:tblPr firstRow="1" bandRow="1">
                <a:tableStyleId>{5C22544A-7EE6-4342-B048-85BDC9FD1C3A}</a:tableStyleId>
              </a:tblPr>
              <a:tblGrid>
                <a:gridCol w="6858000">
                  <a:extLst>
                    <a:ext uri="{9D8B030D-6E8A-4147-A177-3AD203B41FA5}">
                      <a16:colId xmlns:a16="http://schemas.microsoft.com/office/drawing/2014/main" val="20000"/>
                    </a:ext>
                  </a:extLst>
                </a:gridCol>
                <a:gridCol w="3638148">
                  <a:extLst>
                    <a:ext uri="{9D8B030D-6E8A-4147-A177-3AD203B41FA5}">
                      <a16:colId xmlns:a16="http://schemas.microsoft.com/office/drawing/2014/main" val="20001"/>
                    </a:ext>
                  </a:extLst>
                </a:gridCol>
              </a:tblGrid>
              <a:tr h="746124">
                <a:tc>
                  <a:txBody>
                    <a:bodyPr/>
                    <a:lstStyle/>
                    <a:p>
                      <a:r>
                        <a:rPr lang="en-US" dirty="0"/>
                        <a:t>Particulars</a:t>
                      </a:r>
                      <a:endParaRPr lang="en-IN" dirty="0"/>
                    </a:p>
                  </a:txBody>
                  <a:tcPr/>
                </a:tc>
                <a:tc>
                  <a:txBody>
                    <a:bodyPr/>
                    <a:lstStyle/>
                    <a:p>
                      <a:r>
                        <a:rPr lang="en-US" dirty="0"/>
                        <a:t>Person</a:t>
                      </a:r>
                      <a:endParaRPr lang="en-IN" dirty="0"/>
                    </a:p>
                  </a:txBody>
                  <a:tcPr/>
                </a:tc>
                <a:extLst>
                  <a:ext uri="{0D108BD9-81ED-4DB2-BD59-A6C34878D82A}">
                    <a16:rowId xmlns:a16="http://schemas.microsoft.com/office/drawing/2014/main" val="10000"/>
                  </a:ext>
                </a:extLst>
              </a:tr>
              <a:tr h="396876">
                <a:tc>
                  <a:txBody>
                    <a:bodyPr/>
                    <a:lstStyle/>
                    <a:p>
                      <a:r>
                        <a:rPr lang="en-US" b="1" u="sng" dirty="0"/>
                        <a:t>Acquisition</a:t>
                      </a:r>
                      <a:r>
                        <a:rPr lang="en-US" b="1" u="sng" baseline="0" dirty="0"/>
                        <a:t> by Purchase/gift</a:t>
                      </a:r>
                    </a:p>
                  </a:txBody>
                  <a:tcPr/>
                </a:tc>
                <a:tc>
                  <a:txBody>
                    <a:bodyPr/>
                    <a:lstStyle/>
                    <a:p>
                      <a:endParaRPr lang="en-US" dirty="0"/>
                    </a:p>
                  </a:txBody>
                  <a:tcPr/>
                </a:tc>
                <a:extLst>
                  <a:ext uri="{0D108BD9-81ED-4DB2-BD59-A6C34878D82A}">
                    <a16:rowId xmlns:a16="http://schemas.microsoft.com/office/drawing/2014/main" val="10001"/>
                  </a:ext>
                </a:extLst>
              </a:tr>
              <a:tr h="914400">
                <a:tc>
                  <a:txBody>
                    <a:bodyPr/>
                    <a:lstStyle/>
                    <a:p>
                      <a:r>
                        <a:rPr lang="en-US" dirty="0"/>
                        <a:t>Purchase (other than agricultural</a:t>
                      </a:r>
                      <a:r>
                        <a:rPr lang="en-US" baseline="0" dirty="0"/>
                        <a:t> land/ farm house/ plantation </a:t>
                      </a:r>
                      <a:r>
                        <a:rPr lang="en-US" baseline="0" dirty="0" err="1"/>
                        <a:t>etc</a:t>
                      </a:r>
                      <a:r>
                        <a:rPr lang="en-US" baseline="0" dirty="0"/>
                        <a:t>) </a:t>
                      </a:r>
                      <a:r>
                        <a:rPr lang="en-US" baseline="0" dirty="0">
                          <a:solidFill>
                            <a:srgbClr val="FF0000"/>
                          </a:solidFill>
                        </a:rPr>
                        <a:t>from</a:t>
                      </a:r>
                      <a:endParaRPr lang="en-US" dirty="0">
                        <a:solidFill>
                          <a:srgbClr val="FF0000"/>
                        </a:solidFill>
                      </a:endParaRPr>
                    </a:p>
                  </a:txBody>
                  <a:tcPr/>
                </a:tc>
                <a:tc>
                  <a:txBody>
                    <a:bodyPr/>
                    <a:lstStyle/>
                    <a:p>
                      <a:r>
                        <a:rPr lang="en-US" dirty="0"/>
                        <a:t>Resident/NRI/OCI</a:t>
                      </a:r>
                      <a:r>
                        <a:rPr lang="en-US" baseline="0" dirty="0"/>
                        <a:t> [Rule 24(a)]</a:t>
                      </a:r>
                      <a:endParaRPr lang="en-IN" dirty="0"/>
                    </a:p>
                  </a:txBody>
                  <a:tcPr/>
                </a:tc>
                <a:extLst>
                  <a:ext uri="{0D108BD9-81ED-4DB2-BD59-A6C34878D82A}">
                    <a16:rowId xmlns:a16="http://schemas.microsoft.com/office/drawing/2014/main" val="10002"/>
                  </a:ext>
                </a:extLst>
              </a:tr>
              <a:tr h="990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Acquire as gift (other than agricultural</a:t>
                      </a:r>
                      <a:r>
                        <a:rPr lang="en-US" baseline="0" dirty="0"/>
                        <a:t> land/ farm house/ plantation </a:t>
                      </a:r>
                      <a:r>
                        <a:rPr lang="en-US" baseline="0" dirty="0" err="1"/>
                        <a:t>etc</a:t>
                      </a:r>
                      <a:r>
                        <a:rPr lang="en-US" baseline="0" dirty="0"/>
                        <a:t>) </a:t>
                      </a:r>
                      <a:r>
                        <a:rPr lang="en-US" baseline="0" dirty="0">
                          <a:solidFill>
                            <a:srgbClr val="FF0000"/>
                          </a:solidFill>
                        </a:rPr>
                        <a:t>from</a:t>
                      </a:r>
                      <a:endParaRPr lang="en-US"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Resident/NRI/OCI</a:t>
                      </a:r>
                      <a:r>
                        <a:rPr lang="en-US" baseline="0" dirty="0"/>
                        <a:t> [Rule 24(b)] who is a relative (as defined under Companies Act 2013)</a:t>
                      </a:r>
                      <a:endParaRPr lang="en-IN" dirty="0"/>
                    </a:p>
                    <a:p>
                      <a:endParaRPr lang="en-US" dirty="0"/>
                    </a:p>
                  </a:txBody>
                  <a:tcPr/>
                </a:tc>
                <a:extLst>
                  <a:ext uri="{0D108BD9-81ED-4DB2-BD59-A6C34878D82A}">
                    <a16:rowId xmlns:a16="http://schemas.microsoft.com/office/drawing/2014/main" val="10003"/>
                  </a:ext>
                </a:extLst>
              </a:tr>
              <a:tr h="381000">
                <a:tc>
                  <a:txBody>
                    <a:bodyPr/>
                    <a:lstStyle/>
                    <a:p>
                      <a:r>
                        <a:rPr lang="en-US" b="1" u="sng" dirty="0"/>
                        <a:t>Inheritance</a:t>
                      </a:r>
                    </a:p>
                  </a:txBody>
                  <a:tcPr/>
                </a:tc>
                <a:tc>
                  <a:txBody>
                    <a:bodyPr/>
                    <a:lstStyle/>
                    <a:p>
                      <a:endParaRPr lang="en-US" dirty="0"/>
                    </a:p>
                  </a:txBody>
                  <a:tcPr/>
                </a:tc>
                <a:extLst>
                  <a:ext uri="{0D108BD9-81ED-4DB2-BD59-A6C34878D82A}">
                    <a16:rowId xmlns:a16="http://schemas.microsoft.com/office/drawing/2014/main" val="10004"/>
                  </a:ext>
                </a:extLst>
              </a:tr>
              <a:tr h="1665199">
                <a:tc>
                  <a:txBody>
                    <a:bodyPr/>
                    <a:lstStyle/>
                    <a:p>
                      <a:r>
                        <a:rPr lang="en-US" b="0" u="none" dirty="0"/>
                        <a:t>Acquire</a:t>
                      </a:r>
                      <a:r>
                        <a:rPr lang="en-US" b="0" u="none" baseline="0" dirty="0"/>
                        <a:t> (any IP) as inheritance </a:t>
                      </a:r>
                      <a:r>
                        <a:rPr lang="en-US" b="0" u="none" baseline="0" dirty="0">
                          <a:solidFill>
                            <a:srgbClr val="FF0000"/>
                          </a:solidFill>
                        </a:rPr>
                        <a:t>from</a:t>
                      </a:r>
                      <a:endParaRPr lang="en-US" b="0" u="none" dirty="0">
                        <a:solidFill>
                          <a:srgbClr val="FF0000"/>
                        </a:solidFill>
                      </a:endParaRPr>
                    </a:p>
                  </a:txBody>
                  <a:tcPr/>
                </a:tc>
                <a:tc>
                  <a:txBody>
                    <a:bodyPr/>
                    <a:lstStyle/>
                    <a:p>
                      <a:pPr marL="342900" indent="-342900">
                        <a:buAutoNum type="alphaLcPeriod"/>
                      </a:pPr>
                      <a:r>
                        <a:rPr lang="en-US" b="1" dirty="0"/>
                        <a:t>Any person Resident</a:t>
                      </a:r>
                      <a:r>
                        <a:rPr lang="en-US" b="1" baseline="0" dirty="0"/>
                        <a:t> outside India </a:t>
                      </a:r>
                      <a:r>
                        <a:rPr lang="en-US" baseline="0" dirty="0"/>
                        <a:t>who had acquired it under the laws in force [Rule 24(c)];</a:t>
                      </a:r>
                    </a:p>
                    <a:p>
                      <a:pPr marL="342900" indent="-342900">
                        <a:buAutoNum type="alphaLcPeriod"/>
                      </a:pPr>
                      <a:r>
                        <a:rPr lang="en-US" baseline="0" dirty="0"/>
                        <a:t>Resident [Rule 24(c)]</a:t>
                      </a: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1354239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715E8-27CE-4DA1-BC6B-B60F9886BA0D}"/>
              </a:ext>
            </a:extLst>
          </p:cNvPr>
          <p:cNvSpPr>
            <a:spLocks noGrp="1"/>
          </p:cNvSpPr>
          <p:nvPr>
            <p:ph type="title"/>
          </p:nvPr>
        </p:nvSpPr>
        <p:spPr/>
        <p:txBody>
          <a:bodyPr>
            <a:normAutofit fontScale="90000"/>
          </a:bodyPr>
          <a:lstStyle/>
          <a:p>
            <a:r>
              <a:rPr lang="en-US" dirty="0"/>
              <a:t>Payment for acquisition of immovable property</a:t>
            </a:r>
            <a:endParaRPr lang="en-IN" dirty="0"/>
          </a:p>
        </p:txBody>
      </p:sp>
      <p:sp>
        <p:nvSpPr>
          <p:cNvPr id="3" name="Content Placeholder 2">
            <a:extLst>
              <a:ext uri="{FF2B5EF4-FFF2-40B4-BE49-F238E27FC236}">
                <a16:creationId xmlns:a16="http://schemas.microsoft.com/office/drawing/2014/main" id="{86EB536B-9CB1-4738-8177-7ADF24EBA9E4}"/>
              </a:ext>
            </a:extLst>
          </p:cNvPr>
          <p:cNvSpPr>
            <a:spLocks noGrp="1"/>
          </p:cNvSpPr>
          <p:nvPr>
            <p:ph idx="1"/>
          </p:nvPr>
        </p:nvSpPr>
        <p:spPr/>
        <p:txBody>
          <a:bodyPr>
            <a:normAutofit fontScale="85000" lnSpcReduction="20000"/>
          </a:bodyPr>
          <a:lstStyle/>
          <a:p>
            <a:pPr marL="125178" indent="0">
              <a:buNone/>
            </a:pPr>
            <a:endParaRPr lang="en-US" dirty="0"/>
          </a:p>
          <a:p>
            <a:pPr marL="125178" indent="0" algn="just">
              <a:buNone/>
            </a:pPr>
            <a:r>
              <a:rPr lang="en-US" dirty="0"/>
              <a:t>(i) funds received in India through banking channels by way of inward remittance from any place outside India; or</a:t>
            </a:r>
          </a:p>
          <a:p>
            <a:pPr marL="125178" indent="0" algn="just">
              <a:buNone/>
            </a:pPr>
            <a:endParaRPr lang="en-US" dirty="0"/>
          </a:p>
          <a:p>
            <a:pPr marL="125178" indent="0" algn="just">
              <a:buNone/>
            </a:pPr>
            <a:r>
              <a:rPr lang="en-US" dirty="0"/>
              <a:t>(ii) funds held in any non-resident account (NRE/NRO/FCNR) maintained in accordance with the provisions of the Act and the regulations made by the Reserve Bank;</a:t>
            </a:r>
          </a:p>
          <a:p>
            <a:pPr marL="125178" indent="0" algn="just">
              <a:buNone/>
            </a:pPr>
            <a:endParaRPr lang="en-US" dirty="0"/>
          </a:p>
          <a:p>
            <a:pPr marL="125178" indent="0" algn="just">
              <a:buNone/>
            </a:pPr>
            <a:r>
              <a:rPr lang="en-US" dirty="0"/>
              <a:t>No payment for any transfer of immovable property shall be made either </a:t>
            </a:r>
            <a:r>
              <a:rPr lang="en-US" b="1" dirty="0"/>
              <a:t>by traveler’s cheque or by foreign currency notes or by any other mode other than those specifically permitted</a:t>
            </a:r>
          </a:p>
          <a:p>
            <a:pPr marL="125178" indent="0" algn="just">
              <a:buNone/>
            </a:pPr>
            <a:endParaRPr lang="en-US" b="1" dirty="0"/>
          </a:p>
          <a:p>
            <a:endParaRPr lang="en-IN" dirty="0"/>
          </a:p>
        </p:txBody>
      </p:sp>
    </p:spTree>
    <p:extLst>
      <p:ext uri="{BB962C8B-B14F-4D97-AF65-F5344CB8AC3E}">
        <p14:creationId xmlns:p14="http://schemas.microsoft.com/office/powerpoint/2010/main" val="334467157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140099206"/>
              </p:ext>
            </p:extLst>
          </p:nvPr>
        </p:nvGraphicFramePr>
        <p:xfrm>
          <a:off x="88900" y="962025"/>
          <a:ext cx="10515600" cy="5791199"/>
        </p:xfrm>
        <a:graphic>
          <a:graphicData uri="http://schemas.openxmlformats.org/drawingml/2006/table">
            <a:tbl>
              <a:tblPr firstRow="1" bandRow="1">
                <a:tableStyleId>{5C22544A-7EE6-4342-B048-85BDC9FD1C3A}</a:tableStyleId>
              </a:tblPr>
              <a:tblGrid>
                <a:gridCol w="6878799">
                  <a:extLst>
                    <a:ext uri="{9D8B030D-6E8A-4147-A177-3AD203B41FA5}">
                      <a16:colId xmlns:a16="http://schemas.microsoft.com/office/drawing/2014/main" val="20000"/>
                    </a:ext>
                  </a:extLst>
                </a:gridCol>
                <a:gridCol w="3636801">
                  <a:extLst>
                    <a:ext uri="{9D8B030D-6E8A-4147-A177-3AD203B41FA5}">
                      <a16:colId xmlns:a16="http://schemas.microsoft.com/office/drawing/2014/main" val="20001"/>
                    </a:ext>
                  </a:extLst>
                </a:gridCol>
              </a:tblGrid>
              <a:tr h="822324">
                <a:tc>
                  <a:txBody>
                    <a:bodyPr/>
                    <a:lstStyle/>
                    <a:p>
                      <a:r>
                        <a:rPr lang="en-US" dirty="0"/>
                        <a:t>Particulars</a:t>
                      </a:r>
                      <a:endParaRPr lang="en-IN" dirty="0"/>
                    </a:p>
                  </a:txBody>
                  <a:tcPr/>
                </a:tc>
                <a:tc>
                  <a:txBody>
                    <a:bodyPr/>
                    <a:lstStyle/>
                    <a:p>
                      <a:r>
                        <a:rPr lang="en-US" dirty="0"/>
                        <a:t>Person</a:t>
                      </a:r>
                      <a:endParaRPr lang="en-IN" dirty="0"/>
                    </a:p>
                  </a:txBody>
                  <a:tcPr/>
                </a:tc>
                <a:extLst>
                  <a:ext uri="{0D108BD9-81ED-4DB2-BD59-A6C34878D82A}">
                    <a16:rowId xmlns:a16="http://schemas.microsoft.com/office/drawing/2014/main" val="10000"/>
                  </a:ext>
                </a:extLst>
              </a:tr>
              <a:tr h="396876">
                <a:tc>
                  <a:txBody>
                    <a:bodyPr/>
                    <a:lstStyle/>
                    <a:p>
                      <a:r>
                        <a:rPr lang="en-US" b="1" u="sng" baseline="0" dirty="0"/>
                        <a:t>Transfer by Sale</a:t>
                      </a:r>
                    </a:p>
                  </a:txBody>
                  <a:tcPr/>
                </a:tc>
                <a:tc>
                  <a:txBody>
                    <a:bodyPr/>
                    <a:lstStyle/>
                    <a:p>
                      <a:endParaRPr lang="en-US" dirty="0"/>
                    </a:p>
                  </a:txBody>
                  <a:tcPr/>
                </a:tc>
                <a:extLst>
                  <a:ext uri="{0D108BD9-81ED-4DB2-BD59-A6C34878D82A}">
                    <a16:rowId xmlns:a16="http://schemas.microsoft.com/office/drawing/2014/main" val="10001"/>
                  </a:ext>
                </a:extLst>
              </a:tr>
              <a:tr h="1066800">
                <a:tc>
                  <a:txBody>
                    <a:bodyPr/>
                    <a:lstStyle/>
                    <a:p>
                      <a:r>
                        <a:rPr lang="en-US" dirty="0">
                          <a:solidFill>
                            <a:schemeClr val="tx1"/>
                          </a:solidFill>
                        </a:rPr>
                        <a:t>Sell </a:t>
                      </a:r>
                      <a:r>
                        <a:rPr lang="en-US" dirty="0"/>
                        <a:t>(other than agricultural</a:t>
                      </a:r>
                      <a:r>
                        <a:rPr lang="en-US" baseline="0" dirty="0"/>
                        <a:t> land/ farm house/ plantation </a:t>
                      </a:r>
                      <a:r>
                        <a:rPr lang="en-US" baseline="0" dirty="0" err="1"/>
                        <a:t>etc</a:t>
                      </a:r>
                      <a:r>
                        <a:rPr lang="en-US" baseline="0" dirty="0"/>
                        <a:t>) </a:t>
                      </a:r>
                      <a:r>
                        <a:rPr lang="en-US" b="1" baseline="0" dirty="0">
                          <a:solidFill>
                            <a:srgbClr val="FF0000"/>
                          </a:solidFill>
                        </a:rPr>
                        <a:t>to</a:t>
                      </a:r>
                      <a:endParaRPr lang="en-US" b="1"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Resident/NRI/OCI</a:t>
                      </a:r>
                      <a:r>
                        <a:rPr lang="en-US" baseline="0" dirty="0"/>
                        <a:t> [Rule 24(d) &amp; Rule 24(e)]</a:t>
                      </a:r>
                      <a:endParaRPr lang="en-IN" dirty="0"/>
                    </a:p>
                    <a:p>
                      <a:endParaRPr lang="en-IN" dirty="0"/>
                    </a:p>
                  </a:txBody>
                  <a:tcPr/>
                </a:tc>
                <a:extLst>
                  <a:ext uri="{0D108BD9-81ED-4DB2-BD59-A6C34878D82A}">
                    <a16:rowId xmlns:a16="http://schemas.microsoft.com/office/drawing/2014/main" val="10002"/>
                  </a:ext>
                </a:extLst>
              </a:tr>
              <a:tr h="990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Sell </a:t>
                      </a:r>
                      <a:r>
                        <a:rPr lang="en-US" dirty="0"/>
                        <a:t>(agricultural</a:t>
                      </a:r>
                      <a:r>
                        <a:rPr lang="en-US" baseline="0" dirty="0"/>
                        <a:t> land/ farm house/ plantation </a:t>
                      </a:r>
                      <a:r>
                        <a:rPr lang="en-US" baseline="0" dirty="0" err="1"/>
                        <a:t>etc</a:t>
                      </a:r>
                      <a:r>
                        <a:rPr lang="en-US" baseline="0" dirty="0"/>
                        <a:t>) </a:t>
                      </a:r>
                      <a:r>
                        <a:rPr lang="en-US" b="1" baseline="0" dirty="0">
                          <a:solidFill>
                            <a:srgbClr val="FF0000"/>
                          </a:solidFill>
                        </a:rPr>
                        <a:t>to</a:t>
                      </a:r>
                      <a:endParaRPr lang="en-US" b="1" dirty="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txBody>
                  <a:tcPr/>
                </a:tc>
                <a:tc>
                  <a:txBody>
                    <a:bodyPr/>
                    <a:lstStyle/>
                    <a:p>
                      <a:r>
                        <a:rPr lang="en-US" dirty="0"/>
                        <a:t>Resident</a:t>
                      </a:r>
                      <a:r>
                        <a:rPr lang="en-US" baseline="0" dirty="0"/>
                        <a:t> [Rule 24(d)]</a:t>
                      </a:r>
                      <a:endParaRPr lang="en-US" dirty="0"/>
                    </a:p>
                  </a:txBody>
                  <a:tcPr/>
                </a:tc>
                <a:extLst>
                  <a:ext uri="{0D108BD9-81ED-4DB2-BD59-A6C34878D82A}">
                    <a16:rowId xmlns:a16="http://schemas.microsoft.com/office/drawing/2014/main" val="10003"/>
                  </a:ext>
                </a:extLst>
              </a:tr>
              <a:tr h="381000">
                <a:tc>
                  <a:txBody>
                    <a:bodyPr/>
                    <a:lstStyle/>
                    <a:p>
                      <a:r>
                        <a:rPr lang="en-US" b="1" u="sng" dirty="0"/>
                        <a:t>Transfer By Gift</a:t>
                      </a:r>
                    </a:p>
                  </a:txBody>
                  <a:tcPr/>
                </a:tc>
                <a:tc>
                  <a:txBody>
                    <a:bodyPr/>
                    <a:lstStyle/>
                    <a:p>
                      <a:endParaRPr lang="en-US" dirty="0"/>
                    </a:p>
                  </a:txBody>
                  <a:tcPr/>
                </a:tc>
                <a:extLst>
                  <a:ext uri="{0D108BD9-81ED-4DB2-BD59-A6C34878D82A}">
                    <a16:rowId xmlns:a16="http://schemas.microsoft.com/office/drawing/2014/main" val="10004"/>
                  </a:ext>
                </a:extLst>
              </a:tr>
              <a:tr h="1143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u="none" dirty="0">
                          <a:solidFill>
                            <a:schemeClr val="tx1"/>
                          </a:solidFill>
                        </a:rPr>
                        <a:t>Gift (</a:t>
                      </a:r>
                      <a:r>
                        <a:rPr lang="en-US" dirty="0"/>
                        <a:t>other than agricultural</a:t>
                      </a:r>
                      <a:r>
                        <a:rPr lang="en-US" baseline="0" dirty="0"/>
                        <a:t> land/ farm house/ plantation </a:t>
                      </a:r>
                      <a:r>
                        <a:rPr lang="en-US" baseline="0" dirty="0" err="1"/>
                        <a:t>etc</a:t>
                      </a:r>
                      <a:r>
                        <a:rPr lang="en-US" baseline="0" dirty="0"/>
                        <a:t>) </a:t>
                      </a:r>
                      <a:r>
                        <a:rPr lang="en-US" b="1" baseline="0" dirty="0">
                          <a:solidFill>
                            <a:srgbClr val="FF0000"/>
                          </a:solidFill>
                        </a:rPr>
                        <a:t>to</a:t>
                      </a:r>
                      <a:endParaRPr lang="en-US" b="1"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Resident/NRI/OCI</a:t>
                      </a:r>
                      <a:r>
                        <a:rPr lang="en-US" baseline="0" dirty="0"/>
                        <a:t> relative [Rule 24(d) &amp; Rule 24(e)]</a:t>
                      </a:r>
                      <a:endParaRPr lang="en-IN" dirty="0"/>
                    </a:p>
                  </a:txBody>
                  <a:tcPr/>
                </a:tc>
                <a:extLst>
                  <a:ext uri="{0D108BD9-81ED-4DB2-BD59-A6C34878D82A}">
                    <a16:rowId xmlns:a16="http://schemas.microsoft.com/office/drawing/2014/main" val="10005"/>
                  </a:ext>
                </a:extLst>
              </a:tr>
              <a:tr h="9905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u="none" dirty="0">
                          <a:solidFill>
                            <a:schemeClr val="tx1"/>
                          </a:solidFill>
                        </a:rPr>
                        <a:t>Gift (</a:t>
                      </a:r>
                      <a:r>
                        <a:rPr lang="en-US" dirty="0"/>
                        <a:t>agricultural</a:t>
                      </a:r>
                      <a:r>
                        <a:rPr lang="en-US" baseline="0" dirty="0"/>
                        <a:t> land/ farm house/ plantation </a:t>
                      </a:r>
                      <a:r>
                        <a:rPr lang="en-US" baseline="0" dirty="0" err="1"/>
                        <a:t>etc</a:t>
                      </a:r>
                      <a:r>
                        <a:rPr lang="en-US" baseline="0" dirty="0"/>
                        <a:t>) </a:t>
                      </a:r>
                      <a:r>
                        <a:rPr lang="en-US" b="1" baseline="0" dirty="0">
                          <a:solidFill>
                            <a:srgbClr val="FF0000"/>
                          </a:solidFill>
                        </a:rPr>
                        <a:t>to</a:t>
                      </a:r>
                      <a:endParaRPr lang="en-US" b="1"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Resident relative</a:t>
                      </a:r>
                      <a:r>
                        <a:rPr lang="en-US" baseline="0" dirty="0"/>
                        <a:t> [Rule 24(d)]</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IN"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30333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3371</TotalTime>
  <Words>11618</Words>
  <Application>Microsoft Office PowerPoint</Application>
  <PresentationFormat>Custom</PresentationFormat>
  <Paragraphs>746</Paragraphs>
  <Slides>123</Slides>
  <Notes>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123</vt:i4>
      </vt:variant>
    </vt:vector>
  </HeadingPairs>
  <TitlesOfParts>
    <vt:vector size="136" baseType="lpstr">
      <vt:lpstr>Book Antiqua</vt:lpstr>
      <vt:lpstr>Calibri</vt:lpstr>
      <vt:lpstr>Cambria</vt:lpstr>
      <vt:lpstr>Courier New</vt:lpstr>
      <vt:lpstr>Georgia</vt:lpstr>
      <vt:lpstr>Palatino Linotype</vt:lpstr>
      <vt:lpstr>Söhne</vt:lpstr>
      <vt:lpstr>Times New Roman</vt:lpstr>
      <vt:lpstr>Trebuchet MS</vt:lpstr>
      <vt:lpstr>Verdana</vt:lpstr>
      <vt:lpstr>Wingdings</vt:lpstr>
      <vt:lpstr>Wingdings 2</vt:lpstr>
      <vt:lpstr>Urban</vt:lpstr>
      <vt:lpstr>OVERVIEW OF FOREIGN EXCHANGE MANAGEMENT ACT AND FACILITIES &amp; OBLIGATIONS FOR NRI’s, OCI’s AND RESIDENTS</vt:lpstr>
      <vt:lpstr>Topics to be covered</vt:lpstr>
      <vt:lpstr>Statement of Objects</vt:lpstr>
      <vt:lpstr>Structure of FEMA</vt:lpstr>
      <vt:lpstr>Policy instruments of FEMA</vt:lpstr>
      <vt:lpstr>STRUCTURE OF FOREIGN EXCHANGE MANAGEMENT ACT, 1999</vt:lpstr>
      <vt:lpstr>PowerPoint Presentation</vt:lpstr>
      <vt:lpstr>Notifications under FEMA</vt:lpstr>
      <vt:lpstr>Master Directions</vt:lpstr>
      <vt:lpstr>A.P. (Dir Series) Circulars</vt:lpstr>
      <vt:lpstr>CONCEPT OF RESIDENCE – Section 2(v)</vt:lpstr>
      <vt:lpstr>Residential Status under FEMA</vt:lpstr>
      <vt:lpstr>Residential Status under FEMA</vt:lpstr>
      <vt:lpstr>Three interpretation of the definition</vt:lpstr>
      <vt:lpstr>Second interpretation </vt:lpstr>
      <vt:lpstr>Third interpretation</vt:lpstr>
      <vt:lpstr>Analysis of Definition</vt:lpstr>
      <vt:lpstr>Example</vt:lpstr>
      <vt:lpstr>PowerPoint Presentation</vt:lpstr>
      <vt:lpstr>PowerPoint Presentation</vt:lpstr>
      <vt:lpstr>Reference to FEMA Notification  emphasizing “Intention”</vt:lpstr>
      <vt:lpstr>Residential Status under FEMA –  Indian Students Studying Abroad</vt:lpstr>
      <vt:lpstr>RBI Clarrification</vt:lpstr>
      <vt:lpstr>Accounts for Indian  Students Studying Abroad</vt:lpstr>
      <vt:lpstr>Physical Stay should be relevant only for  acquisition of Immovable Property by Foreign Nationals other than OCI</vt:lpstr>
      <vt:lpstr>DEFINITION OF NON-RESIDENT INDIAN(NRI)</vt:lpstr>
      <vt:lpstr>Resident but Not Permanently Resident under FEMA: Explanation to Schedule III of Current A/c Rules</vt:lpstr>
      <vt:lpstr>PowerPoint Presentation</vt:lpstr>
      <vt:lpstr>PowerPoint Presentation</vt:lpstr>
      <vt:lpstr>CAPITAL ACCOUNT TRANSACTION AND CURRENT ACCOUNT TRANSACTION </vt:lpstr>
      <vt:lpstr>Section 2(e) – Capital Account Transaction</vt:lpstr>
      <vt:lpstr>Analysis of the definition</vt:lpstr>
      <vt:lpstr>Relevant regulation: Foreign Exchange Management (permissible capital account transactions) Regulations, 2000 – FEMA Notification 1. </vt:lpstr>
      <vt:lpstr>PowerPoint Presentation</vt:lpstr>
      <vt:lpstr>PowerPoint Presentation</vt:lpstr>
      <vt:lpstr>PowerPoint Presentation</vt:lpstr>
      <vt:lpstr>PowerPoint Presentation</vt:lpstr>
      <vt:lpstr>PowerPoint Presentation</vt:lpstr>
      <vt:lpstr>PowerPoint Presentation</vt:lpstr>
      <vt:lpstr>Section 2(j): Current Account Transaction</vt:lpstr>
      <vt:lpstr>PowerPoint Presentation</vt:lpstr>
      <vt:lpstr>PowerPoint Presentation</vt:lpstr>
      <vt:lpstr>Current Account Transactions are divided into 3 schedules</vt:lpstr>
      <vt:lpstr>Schedule I - Transactions which are prohibited</vt:lpstr>
      <vt:lpstr>PowerPoint Presentation</vt:lpstr>
      <vt:lpstr>PowerPoint Presentation</vt:lpstr>
      <vt:lpstr>Schedule III : Liberalised Remittance Scheme</vt:lpstr>
      <vt:lpstr>PowerPoint Presentation</vt:lpstr>
      <vt:lpstr>PowerPoint Presentation</vt:lpstr>
      <vt:lpstr>The permissible capital account transactions by an individual under LRS are:</vt:lpstr>
      <vt:lpstr>KEY POINTS</vt:lpstr>
      <vt:lpstr>PowerPoint Presentation</vt:lpstr>
      <vt:lpstr>PowerPoint Presentation</vt:lpstr>
      <vt:lpstr>Facility to grant loan in rupees to NRI/ PIO close relative</vt:lpstr>
      <vt:lpstr>PowerPoint Presentation</vt:lpstr>
      <vt:lpstr>Purchase of immovable property outside India</vt:lpstr>
      <vt:lpstr>Schedule I, II and III</vt:lpstr>
      <vt:lpstr>Consequence of violation</vt:lpstr>
      <vt:lpstr>Overall scheme of FEMA</vt:lpstr>
      <vt:lpstr>Section 3: Dealing in foreign exchange</vt:lpstr>
      <vt:lpstr>PowerPoint Presentation</vt:lpstr>
      <vt:lpstr>Answer:</vt:lpstr>
      <vt:lpstr>Section 3(b)….</vt:lpstr>
      <vt:lpstr>For example,</vt:lpstr>
      <vt:lpstr>Answer:</vt:lpstr>
      <vt:lpstr>Exception to Section 3(b) </vt:lpstr>
      <vt:lpstr>PowerPoint Presentation</vt:lpstr>
      <vt:lpstr>Section 3(c)…</vt:lpstr>
      <vt:lpstr>For example:</vt:lpstr>
      <vt:lpstr>Answer:</vt:lpstr>
      <vt:lpstr>Section 3(d)</vt:lpstr>
      <vt:lpstr>PowerPoint Presentation</vt:lpstr>
      <vt:lpstr>EMIGRATING INDIANS</vt:lpstr>
      <vt:lpstr>SECTION 6(5) of FEMA –  STATUS OF ASSETS IN INDIA</vt:lpstr>
      <vt:lpstr>SECTION 6(5) of FEMA –  STATUS OF OTHER ASSETS IN INDIA</vt:lpstr>
      <vt:lpstr>SECTION 6(5) of FEMA –  STATUS OF OTHER ASSETS IN INDIA</vt:lpstr>
      <vt:lpstr>Impact on transactions done at time when person was resident in India</vt:lpstr>
      <vt:lpstr>PowerPoint Presentation</vt:lpstr>
      <vt:lpstr>PowerPoint Presentation</vt:lpstr>
      <vt:lpstr>Impact on transactions done at time when person was resident in India</vt:lpstr>
      <vt:lpstr>Impact on transactions done at time when person was resident in India</vt:lpstr>
      <vt:lpstr>Impact on transactions done at time when person was resident in India</vt:lpstr>
      <vt:lpstr>RETURNING INDIANS</vt:lpstr>
      <vt:lpstr>SECTION 6(4) of FEMA –  STATUS OF ASSETS OUTSIDE INDIA</vt:lpstr>
      <vt:lpstr>SECTION 6(4) of FEMA –  COVERS FOLLOWING TRANSACTIONS</vt:lpstr>
      <vt:lpstr>SECTION 6(4) of FEMA –  COVERS FOLLOWING TRANSACTIONS</vt:lpstr>
      <vt:lpstr>SECTION 6(4) of FEMA – STATUS OF OTHER ASSETS OUTSIDE INDIA </vt:lpstr>
      <vt:lpstr>Impact on transactions done at time when  person was resident outside India</vt:lpstr>
      <vt:lpstr>Impact on transactions done at time when  person was resident outside India</vt:lpstr>
      <vt:lpstr>Impact on transactions done at time when person was resident in India</vt:lpstr>
      <vt:lpstr>Resident Foreign Currency (RFC) Account</vt:lpstr>
      <vt:lpstr>Resident Foreign Currency (RFC) Account</vt:lpstr>
      <vt:lpstr>PowerPoint Presentation</vt:lpstr>
      <vt:lpstr>PowerPoint Presentation</vt:lpstr>
      <vt:lpstr>PowerPoint Presentation</vt:lpstr>
      <vt:lpstr>PowerPoint Presentation</vt:lpstr>
      <vt:lpstr>PowerPoint Presentation</vt:lpstr>
      <vt:lpstr>Payment for acquisition of immovable property</vt:lpstr>
      <vt:lpstr>PowerPoint Presentation</vt:lpstr>
      <vt:lpstr>Prohibition on Acquisition or Transfer of property in India by citizens of certain countries (Rule 31):</vt:lpstr>
      <vt:lpstr>Joint acquisition by the spouse of a NRI or an OCI :</vt:lpstr>
      <vt:lpstr>PowerPoint Presentation</vt:lpstr>
      <vt:lpstr>Repatriation of sale proceeds</vt:lpstr>
      <vt:lpstr>PowerPoint Presentation</vt:lpstr>
      <vt:lpstr>PowerPoint Presentation</vt:lpstr>
      <vt:lpstr>I) Borrowing and Lending in NR</vt:lpstr>
      <vt:lpstr>II) Some instances of borrowing in foreign exchange is as follows</vt:lpstr>
      <vt:lpstr>PowerPoint Presentation</vt:lpstr>
      <vt:lpstr>PowerPoint Presentation</vt:lpstr>
      <vt:lpstr>Person of Indian Origin (PIO)</vt:lpstr>
      <vt:lpstr>Overseas Citizen of India (OCI) as per Citizenship Act</vt:lpstr>
      <vt:lpstr>PowerPoint Presentation</vt:lpstr>
      <vt:lpstr>PowerPoint Presentation</vt:lpstr>
      <vt:lpstr>A person resident in India may acquire immovable property outside India </vt:lpstr>
      <vt:lpstr>PowerPoint Presentation</vt:lpstr>
      <vt:lpstr>PENALTIES UNDER FEMA – SECTION 13 (1)</vt:lpstr>
      <vt:lpstr>PowerPoint Presentation</vt:lpstr>
      <vt:lpstr>PowerPoint Presentation</vt:lpstr>
      <vt:lpstr>Case Study I</vt:lpstr>
      <vt:lpstr>Analysis</vt:lpstr>
      <vt:lpstr>Case Study II</vt:lpstr>
      <vt:lpstr>Analysis: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CTC-FEMA Intensive Course-26.02.2021.ppt [Compatibility Mode]</dc:title>
  <dc:creator>Admin</dc:creator>
  <cp:lastModifiedBy>Sriram Rao</cp:lastModifiedBy>
  <cp:revision>108</cp:revision>
  <dcterms:created xsi:type="dcterms:W3CDTF">2022-07-17T05:51:22Z</dcterms:created>
  <dcterms:modified xsi:type="dcterms:W3CDTF">2024-10-07T03:45:45Z</dcterms:modified>
</cp:coreProperties>
</file>